
<file path=[Content_Types].xml><?xml version="1.0" encoding="utf-8"?>
<Types xmlns="http://schemas.openxmlformats.org/package/2006/content-types">
  <Default Extension="jpeg" ContentType="image/jpeg"/>
  <Default Extension="wdp" ContentType="image/vnd.ms-photo"/>
  <Default Extension="tiff" ContentType="image/tiff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9"/>
  </p:notesMasterIdLst>
  <p:sldIdLst>
    <p:sldId id="314" r:id="rId3"/>
    <p:sldId id="292" r:id="rId4"/>
    <p:sldId id="293" r:id="rId5"/>
    <p:sldId id="294" r:id="rId6"/>
    <p:sldId id="295" r:id="rId7"/>
    <p:sldId id="296" r:id="rId8"/>
    <p:sldId id="297" r:id="rId10"/>
    <p:sldId id="298" r:id="rId11"/>
    <p:sldId id="301" r:id="rId12"/>
    <p:sldId id="300" r:id="rId13"/>
    <p:sldId id="274" r:id="rId14"/>
    <p:sldId id="275" r:id="rId15"/>
    <p:sldId id="341" r:id="rId16"/>
    <p:sldId id="302" r:id="rId17"/>
    <p:sldId id="278" r:id="rId18"/>
    <p:sldId id="358" r:id="rId19"/>
    <p:sldId id="357" r:id="rId20"/>
    <p:sldId id="303" r:id="rId21"/>
    <p:sldId id="282" r:id="rId22"/>
    <p:sldId id="305" r:id="rId23"/>
    <p:sldId id="307" r:id="rId24"/>
    <p:sldId id="308" r:id="rId25"/>
    <p:sldId id="312" r:id="rId26"/>
    <p:sldId id="313" r:id="rId27"/>
    <p:sldId id="356" r:id="rId2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56784"/>
    <a:srgbClr val="31859C"/>
    <a:srgbClr val="B0C1D5"/>
    <a:srgbClr val="B7DEE8"/>
    <a:srgbClr val="00001A"/>
    <a:srgbClr val="443E40"/>
    <a:srgbClr val="594F50"/>
    <a:srgbClr val="4BACC6"/>
    <a:srgbClr val="3898B2"/>
    <a:srgbClr val="BFB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424" autoAdjust="0"/>
  </p:normalViewPr>
  <p:slideViewPr>
    <p:cSldViewPr>
      <p:cViewPr varScale="1">
        <p:scale>
          <a:sx n="71" d="100"/>
          <a:sy n="71" d="100"/>
        </p:scale>
        <p:origin x="-678" y="-96"/>
      </p:cViewPr>
      <p:guideLst>
        <p:guide orient="horz" pos="2182"/>
        <p:guide pos="383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B049AD-C8DB-4A95-A74B-41355A86F14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86678D-7194-41C5-9D1A-E97B9883A3B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86678D-7194-41C5-9D1A-E97B9883A3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86678D-7194-41C5-9D1A-E97B9883A3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86678D-7194-41C5-9D1A-E97B9883A3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86678D-7194-41C5-9D1A-E97B9883A3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86678D-7194-41C5-9D1A-E97B9883A3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86678D-7194-41C5-9D1A-E97B9883A3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86678D-7194-41C5-9D1A-E97B9883A3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86678D-7194-41C5-9D1A-E97B9883A3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86678D-7194-41C5-9D1A-E97B9883A3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86678D-7194-41C5-9D1A-E97B9883A3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86678D-7194-41C5-9D1A-E97B9883A3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86678D-7194-41C5-9D1A-E97B9883A3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86678D-7194-41C5-9D1A-E97B9883A3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6" Type="http://schemas.microsoft.com/office/2007/relationships/hdphoto" Target="../media/hdphoto2.wdp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3" Type="http://schemas.openxmlformats.org/officeDocument/2006/relationships/image" Target="../media/image13.jpeg"/><Relationship Id="rId2" Type="http://schemas.openxmlformats.org/officeDocument/2006/relationships/image" Target="../media/image22.jpeg"/><Relationship Id="rId1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3" Type="http://schemas.openxmlformats.org/officeDocument/2006/relationships/image" Target="../media/image23.png"/><Relationship Id="rId2" Type="http://schemas.openxmlformats.org/officeDocument/2006/relationships/image" Target="../media/image13.jpeg"/><Relationship Id="rId1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2.jpeg"/><Relationship Id="rId8" Type="http://schemas.openxmlformats.org/officeDocument/2006/relationships/image" Target="../media/image31.png"/><Relationship Id="rId7" Type="http://schemas.openxmlformats.org/officeDocument/2006/relationships/image" Target="../media/image30.jpeg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3" Type="http://schemas.openxmlformats.org/officeDocument/2006/relationships/image" Target="../media/image13.jpeg"/><Relationship Id="rId2" Type="http://schemas.openxmlformats.org/officeDocument/2006/relationships/image" Target="../media/image9.png"/><Relationship Id="rId17" Type="http://schemas.openxmlformats.org/officeDocument/2006/relationships/notesSlide" Target="../notesSlides/notesSlide5.xml"/><Relationship Id="rId16" Type="http://schemas.openxmlformats.org/officeDocument/2006/relationships/slideLayout" Target="../slideLayouts/slideLayout1.xml"/><Relationship Id="rId15" Type="http://schemas.openxmlformats.org/officeDocument/2006/relationships/image" Target="../media/image38.jpeg"/><Relationship Id="rId14" Type="http://schemas.openxmlformats.org/officeDocument/2006/relationships/image" Target="../media/image37.jpeg"/><Relationship Id="rId13" Type="http://schemas.openxmlformats.org/officeDocument/2006/relationships/image" Target="../media/image36.jpeg"/><Relationship Id="rId12" Type="http://schemas.openxmlformats.org/officeDocument/2006/relationships/image" Target="../media/image35.jpeg"/><Relationship Id="rId11" Type="http://schemas.openxmlformats.org/officeDocument/2006/relationships/image" Target="../media/image34.jpeg"/><Relationship Id="rId10" Type="http://schemas.openxmlformats.org/officeDocument/2006/relationships/image" Target="../media/image33.jpeg"/><Relationship Id="rId1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9.png"/><Relationship Id="rId3" Type="http://schemas.microsoft.com/office/2007/relationships/hdphoto" Target="../media/hdphoto3.wdp"/><Relationship Id="rId2" Type="http://schemas.openxmlformats.org/officeDocument/2006/relationships/image" Target="../media/image40.png"/><Relationship Id="rId1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9.png"/><Relationship Id="rId3" Type="http://schemas.microsoft.com/office/2007/relationships/hdphoto" Target="../media/hdphoto3.wdp"/><Relationship Id="rId2" Type="http://schemas.openxmlformats.org/officeDocument/2006/relationships/image" Target="../media/image40.png"/><Relationship Id="rId1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46.jpeg"/><Relationship Id="rId4" Type="http://schemas.openxmlformats.org/officeDocument/2006/relationships/image" Target="../media/image45.png"/><Relationship Id="rId3" Type="http://schemas.microsoft.com/office/2007/relationships/hdphoto" Target="../media/hdphoto3.wdp"/><Relationship Id="rId2" Type="http://schemas.openxmlformats.org/officeDocument/2006/relationships/image" Target="../media/image40.png"/><Relationship Id="rId1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9.png"/><Relationship Id="rId7" Type="http://schemas.openxmlformats.org/officeDocument/2006/relationships/image" Target="../media/image52.jpeg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jpeg"/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0" Type="http://schemas.openxmlformats.org/officeDocument/2006/relationships/notesSlide" Target="../notesSlides/notesSlide9.xml"/><Relationship Id="rId1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0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.tiff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png"/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64.jpeg"/><Relationship Id="rId7" Type="http://schemas.openxmlformats.org/officeDocument/2006/relationships/image" Target="../media/image63.jpeg"/><Relationship Id="rId6" Type="http://schemas.openxmlformats.org/officeDocument/2006/relationships/image" Target="../media/image9.png"/><Relationship Id="rId5" Type="http://schemas.openxmlformats.org/officeDocument/2006/relationships/image" Target="../media/image62.jpeg"/><Relationship Id="rId4" Type="http://schemas.openxmlformats.org/officeDocument/2006/relationships/image" Target="../media/image61.jpeg"/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0" Type="http://schemas.openxmlformats.org/officeDocument/2006/relationships/notesSlide" Target="../notesSlides/notesSlide11.xml"/><Relationship Id="rId1" Type="http://schemas.openxmlformats.org/officeDocument/2006/relationships/image" Target="../media/image58.jpe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70.png"/><Relationship Id="rId7" Type="http://schemas.openxmlformats.org/officeDocument/2006/relationships/image" Target="../media/image69.jpeg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3" Type="http://schemas.openxmlformats.org/officeDocument/2006/relationships/image" Target="../media/image65.jpeg"/><Relationship Id="rId2" Type="http://schemas.openxmlformats.org/officeDocument/2006/relationships/image" Target="../media/image39.jpeg"/><Relationship Id="rId10" Type="http://schemas.openxmlformats.org/officeDocument/2006/relationships/notesSlide" Target="../notesSlides/notesSlide12.xml"/><Relationship Id="rId1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1.jpeg"/><Relationship Id="rId1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1.jpeg"/><Relationship Id="rId1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3.png"/><Relationship Id="rId1" Type="http://schemas.openxmlformats.org/officeDocument/2006/relationships/image" Target="../media/image7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3.png"/><Relationship Id="rId1" Type="http://schemas.openxmlformats.org/officeDocument/2006/relationships/image" Target="../media/image72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1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jpeg"/><Relationship Id="rId8" Type="http://schemas.openxmlformats.org/officeDocument/2006/relationships/image" Target="../media/image18.jpeg"/><Relationship Id="rId7" Type="http://schemas.openxmlformats.org/officeDocument/2006/relationships/image" Target="../media/image17.jpeg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3" Type="http://schemas.openxmlformats.org/officeDocument/2006/relationships/image" Target="../media/image13.jpeg"/><Relationship Id="rId2" Type="http://schemas.openxmlformats.org/officeDocument/2006/relationships/image" Target="../media/image9.png"/><Relationship Id="rId12" Type="http://schemas.openxmlformats.org/officeDocument/2006/relationships/notesSlide" Target="../notesSlides/notesSlide2.xml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20.jpeg"/><Relationship Id="rId1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0" y="-33124"/>
            <a:ext cx="12241360" cy="688538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 cstate="screen"/>
          <a:srcRect l="1432" r="1923"/>
          <a:stretch>
            <a:fillRect/>
          </a:stretch>
        </p:blipFill>
        <p:spPr>
          <a:xfrm>
            <a:off x="-312712" y="3284944"/>
            <a:ext cx="12673408" cy="388847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32" b="100000" l="0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0" y="-27384"/>
            <a:ext cx="12241360" cy="6885384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3885651" y="2503348"/>
            <a:ext cx="4504055" cy="4832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NINGBO YUNSHENG CO.,LTD.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2868"/>
          <a:stretch>
            <a:fillRect/>
          </a:stretch>
        </p:blipFill>
        <p:spPr>
          <a:xfrm>
            <a:off x="5062766" y="198920"/>
            <a:ext cx="1922452" cy="116313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819" y="1361946"/>
            <a:ext cx="7687722" cy="14509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24680" y="-171400"/>
            <a:ext cx="12496711" cy="7216046"/>
            <a:chOff x="-24680" y="-171400"/>
            <a:chExt cx="12496711" cy="7216046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" cstate="email"/>
            <a:stretch>
              <a:fillRect/>
            </a:stretch>
          </p:blipFill>
          <p:spPr>
            <a:xfrm>
              <a:off x="-24680" y="0"/>
              <a:ext cx="12291354" cy="7029400"/>
            </a:xfrm>
            <a:prstGeom prst="rect">
              <a:avLst/>
            </a:prstGeom>
          </p:spPr>
        </p:pic>
        <p:sp>
          <p:nvSpPr>
            <p:cNvPr id="47" name="矩形 46"/>
            <p:cNvSpPr/>
            <p:nvPr/>
          </p:nvSpPr>
          <p:spPr>
            <a:xfrm>
              <a:off x="-24680" y="-171400"/>
              <a:ext cx="12496711" cy="7216046"/>
            </a:xfrm>
            <a:prstGeom prst="rect">
              <a:avLst/>
            </a:prstGeom>
            <a:solidFill>
              <a:schemeClr val="tx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42" name="圆角矩形 41"/>
          <p:cNvSpPr/>
          <p:nvPr/>
        </p:nvSpPr>
        <p:spPr>
          <a:xfrm>
            <a:off x="417396" y="1040826"/>
            <a:ext cx="182880" cy="68580"/>
          </a:xfrm>
          <a:prstGeom prst="roundRect">
            <a:avLst/>
          </a:prstGeom>
          <a:solidFill>
            <a:schemeClr val="accent1">
              <a:alpha val="7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3" name="圆角矩形 42"/>
          <p:cNvSpPr/>
          <p:nvPr/>
        </p:nvSpPr>
        <p:spPr>
          <a:xfrm>
            <a:off x="682361" y="1040826"/>
            <a:ext cx="182880" cy="68580"/>
          </a:xfrm>
          <a:prstGeom prst="roundRect">
            <a:avLst/>
          </a:prstGeom>
          <a:solidFill>
            <a:schemeClr val="accent2">
              <a:alpha val="7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4" name="圆角矩形 43"/>
          <p:cNvSpPr/>
          <p:nvPr/>
        </p:nvSpPr>
        <p:spPr>
          <a:xfrm>
            <a:off x="947326" y="1040826"/>
            <a:ext cx="182880" cy="68580"/>
          </a:xfrm>
          <a:prstGeom prst="roundRect">
            <a:avLst/>
          </a:prstGeom>
          <a:solidFill>
            <a:schemeClr val="accent4">
              <a:alpha val="7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5" name="圆角矩形 44"/>
          <p:cNvSpPr/>
          <p:nvPr/>
        </p:nvSpPr>
        <p:spPr>
          <a:xfrm>
            <a:off x="1212291" y="1040826"/>
            <a:ext cx="182880" cy="68580"/>
          </a:xfrm>
          <a:prstGeom prst="roundRect">
            <a:avLst/>
          </a:prstGeom>
          <a:solidFill>
            <a:schemeClr val="tx2">
              <a:alpha val="7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8" name="Oval 12"/>
          <p:cNvSpPr/>
          <p:nvPr/>
        </p:nvSpPr>
        <p:spPr>
          <a:xfrm>
            <a:off x="1118033" y="1862589"/>
            <a:ext cx="720000" cy="72000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  <a:cs typeface="+mn-ea"/>
              <a:sym typeface="+mn-lt"/>
            </a:endParaRPr>
          </a:p>
        </p:txBody>
      </p:sp>
      <p:sp>
        <p:nvSpPr>
          <p:cNvPr id="49" name="Oval 12"/>
          <p:cNvSpPr/>
          <p:nvPr/>
        </p:nvSpPr>
        <p:spPr>
          <a:xfrm>
            <a:off x="1118033" y="2955019"/>
            <a:ext cx="720000" cy="72000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  <a:cs typeface="+mn-ea"/>
              <a:sym typeface="+mn-lt"/>
            </a:endParaRPr>
          </a:p>
        </p:txBody>
      </p:sp>
      <p:sp>
        <p:nvSpPr>
          <p:cNvPr id="50" name="Oval 12"/>
          <p:cNvSpPr/>
          <p:nvPr/>
        </p:nvSpPr>
        <p:spPr>
          <a:xfrm>
            <a:off x="1118033" y="4047449"/>
            <a:ext cx="720000" cy="72000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  <a:cs typeface="+mn-ea"/>
              <a:sym typeface="+mn-lt"/>
            </a:endParaRPr>
          </a:p>
        </p:txBody>
      </p:sp>
      <p:sp>
        <p:nvSpPr>
          <p:cNvPr id="51" name="Oval 12"/>
          <p:cNvSpPr/>
          <p:nvPr/>
        </p:nvSpPr>
        <p:spPr>
          <a:xfrm>
            <a:off x="1118033" y="5139879"/>
            <a:ext cx="720000" cy="72000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  <a:cs typeface="+mn-ea"/>
              <a:sym typeface="+mn-lt"/>
            </a:endParaRPr>
          </a:p>
        </p:txBody>
      </p:sp>
      <p:sp>
        <p:nvSpPr>
          <p:cNvPr id="87" name="Rectangle 133"/>
          <p:cNvSpPr>
            <a:spLocks noChangeArrowheads="1"/>
          </p:cNvSpPr>
          <p:nvPr/>
        </p:nvSpPr>
        <p:spPr bwMode="auto">
          <a:xfrm>
            <a:off x="1355648" y="3143232"/>
            <a:ext cx="265392" cy="289173"/>
          </a:xfrm>
          <a:custGeom>
            <a:avLst/>
            <a:gdLst/>
            <a:ahLst/>
            <a:cxnLst/>
            <a:rect l="l" t="t" r="r" b="b"/>
            <a:pathLst>
              <a:path w="442912" h="482601">
                <a:moveTo>
                  <a:pt x="363537" y="347663"/>
                </a:moveTo>
                <a:lnTo>
                  <a:pt x="442912" y="347663"/>
                </a:lnTo>
                <a:lnTo>
                  <a:pt x="442912" y="482601"/>
                </a:lnTo>
                <a:lnTo>
                  <a:pt x="363537" y="482601"/>
                </a:lnTo>
                <a:close/>
                <a:moveTo>
                  <a:pt x="0" y="347663"/>
                </a:moveTo>
                <a:lnTo>
                  <a:pt x="77788" y="347663"/>
                </a:lnTo>
                <a:lnTo>
                  <a:pt x="77788" y="482601"/>
                </a:lnTo>
                <a:lnTo>
                  <a:pt x="0" y="482601"/>
                </a:lnTo>
                <a:close/>
                <a:moveTo>
                  <a:pt x="239712" y="317500"/>
                </a:moveTo>
                <a:lnTo>
                  <a:pt x="322262" y="317500"/>
                </a:lnTo>
                <a:lnTo>
                  <a:pt x="322262" y="482600"/>
                </a:lnTo>
                <a:lnTo>
                  <a:pt x="239712" y="482600"/>
                </a:lnTo>
                <a:close/>
                <a:moveTo>
                  <a:pt x="363537" y="276225"/>
                </a:moveTo>
                <a:lnTo>
                  <a:pt x="442912" y="276225"/>
                </a:lnTo>
                <a:lnTo>
                  <a:pt x="442912" y="325438"/>
                </a:lnTo>
                <a:lnTo>
                  <a:pt x="363537" y="325438"/>
                </a:lnTo>
                <a:close/>
                <a:moveTo>
                  <a:pt x="0" y="276225"/>
                </a:moveTo>
                <a:lnTo>
                  <a:pt x="77788" y="276225"/>
                </a:lnTo>
                <a:lnTo>
                  <a:pt x="77788" y="325438"/>
                </a:lnTo>
                <a:lnTo>
                  <a:pt x="0" y="325438"/>
                </a:lnTo>
                <a:close/>
                <a:moveTo>
                  <a:pt x="239712" y="246063"/>
                </a:moveTo>
                <a:lnTo>
                  <a:pt x="322262" y="246063"/>
                </a:lnTo>
                <a:lnTo>
                  <a:pt x="322262" y="295276"/>
                </a:lnTo>
                <a:lnTo>
                  <a:pt x="239712" y="295276"/>
                </a:lnTo>
                <a:close/>
                <a:moveTo>
                  <a:pt x="123825" y="212725"/>
                </a:moveTo>
                <a:lnTo>
                  <a:pt x="201613" y="212725"/>
                </a:lnTo>
                <a:lnTo>
                  <a:pt x="201613" y="482600"/>
                </a:lnTo>
                <a:lnTo>
                  <a:pt x="123825" y="482600"/>
                </a:lnTo>
                <a:close/>
                <a:moveTo>
                  <a:pt x="363537" y="209550"/>
                </a:moveTo>
                <a:lnTo>
                  <a:pt x="442912" y="209550"/>
                </a:lnTo>
                <a:lnTo>
                  <a:pt x="442912" y="254000"/>
                </a:lnTo>
                <a:lnTo>
                  <a:pt x="363537" y="254000"/>
                </a:lnTo>
                <a:close/>
                <a:moveTo>
                  <a:pt x="0" y="209550"/>
                </a:moveTo>
                <a:lnTo>
                  <a:pt x="77788" y="209550"/>
                </a:lnTo>
                <a:lnTo>
                  <a:pt x="77788" y="254000"/>
                </a:lnTo>
                <a:lnTo>
                  <a:pt x="0" y="254000"/>
                </a:lnTo>
                <a:close/>
                <a:moveTo>
                  <a:pt x="239712" y="176213"/>
                </a:moveTo>
                <a:lnTo>
                  <a:pt x="322262" y="176213"/>
                </a:lnTo>
                <a:lnTo>
                  <a:pt x="322262" y="223838"/>
                </a:lnTo>
                <a:lnTo>
                  <a:pt x="239712" y="223838"/>
                </a:lnTo>
                <a:close/>
                <a:moveTo>
                  <a:pt x="363537" y="138113"/>
                </a:moveTo>
                <a:lnTo>
                  <a:pt x="442912" y="138113"/>
                </a:lnTo>
                <a:lnTo>
                  <a:pt x="442912" y="187326"/>
                </a:lnTo>
                <a:lnTo>
                  <a:pt x="363537" y="187326"/>
                </a:lnTo>
                <a:close/>
                <a:moveTo>
                  <a:pt x="123825" y="138113"/>
                </a:moveTo>
                <a:lnTo>
                  <a:pt x="201613" y="138113"/>
                </a:lnTo>
                <a:lnTo>
                  <a:pt x="201613" y="187326"/>
                </a:lnTo>
                <a:lnTo>
                  <a:pt x="123825" y="187326"/>
                </a:lnTo>
                <a:close/>
                <a:moveTo>
                  <a:pt x="0" y="138113"/>
                </a:moveTo>
                <a:lnTo>
                  <a:pt x="77788" y="138113"/>
                </a:lnTo>
                <a:lnTo>
                  <a:pt x="77788" y="187326"/>
                </a:lnTo>
                <a:lnTo>
                  <a:pt x="0" y="187326"/>
                </a:lnTo>
                <a:close/>
                <a:moveTo>
                  <a:pt x="239712" y="107950"/>
                </a:moveTo>
                <a:lnTo>
                  <a:pt x="322262" y="107950"/>
                </a:lnTo>
                <a:lnTo>
                  <a:pt x="322262" y="157163"/>
                </a:lnTo>
                <a:lnTo>
                  <a:pt x="239712" y="157163"/>
                </a:lnTo>
                <a:close/>
                <a:moveTo>
                  <a:pt x="123825" y="69850"/>
                </a:moveTo>
                <a:lnTo>
                  <a:pt x="201613" y="69850"/>
                </a:lnTo>
                <a:lnTo>
                  <a:pt x="201613" y="119063"/>
                </a:lnTo>
                <a:lnTo>
                  <a:pt x="123825" y="119063"/>
                </a:lnTo>
                <a:close/>
                <a:moveTo>
                  <a:pt x="123825" y="0"/>
                </a:moveTo>
                <a:lnTo>
                  <a:pt x="201613" y="0"/>
                </a:lnTo>
                <a:lnTo>
                  <a:pt x="201613" y="47625"/>
                </a:lnTo>
                <a:lnTo>
                  <a:pt x="123825" y="4762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88" name="Freeform 170"/>
          <p:cNvSpPr/>
          <p:nvPr/>
        </p:nvSpPr>
        <p:spPr bwMode="auto">
          <a:xfrm>
            <a:off x="1335510" y="4260070"/>
            <a:ext cx="305667" cy="335422"/>
          </a:xfrm>
          <a:custGeom>
            <a:avLst/>
            <a:gdLst/>
            <a:ahLst/>
            <a:cxnLst/>
            <a:rect l="l" t="t" r="r" b="b"/>
            <a:pathLst>
              <a:path w="358775" h="393700">
                <a:moveTo>
                  <a:pt x="170830" y="131337"/>
                </a:moveTo>
                <a:cubicBezTo>
                  <a:pt x="188267" y="131337"/>
                  <a:pt x="206176" y="138848"/>
                  <a:pt x="221258" y="153871"/>
                </a:cubicBezTo>
                <a:cubicBezTo>
                  <a:pt x="247650" y="180162"/>
                  <a:pt x="247650" y="221475"/>
                  <a:pt x="221258" y="247766"/>
                </a:cubicBezTo>
                <a:cubicBezTo>
                  <a:pt x="194866" y="277812"/>
                  <a:pt x="149622" y="277812"/>
                  <a:pt x="123230" y="247766"/>
                </a:cubicBezTo>
                <a:cubicBezTo>
                  <a:pt x="96837" y="221475"/>
                  <a:pt x="96837" y="180162"/>
                  <a:pt x="123230" y="153871"/>
                </a:cubicBezTo>
                <a:cubicBezTo>
                  <a:pt x="136426" y="138848"/>
                  <a:pt x="153392" y="131337"/>
                  <a:pt x="170830" y="131337"/>
                </a:cubicBezTo>
                <a:close/>
                <a:moveTo>
                  <a:pt x="170656" y="110024"/>
                </a:moveTo>
                <a:cubicBezTo>
                  <a:pt x="147255" y="110024"/>
                  <a:pt x="123855" y="118449"/>
                  <a:pt x="105134" y="135297"/>
                </a:cubicBezTo>
                <a:cubicBezTo>
                  <a:pt x="71437" y="172738"/>
                  <a:pt x="71437" y="228899"/>
                  <a:pt x="108878" y="266340"/>
                </a:cubicBezTo>
                <a:cubicBezTo>
                  <a:pt x="138831" y="300037"/>
                  <a:pt x="191249" y="300037"/>
                  <a:pt x="228690" y="273828"/>
                </a:cubicBezTo>
                <a:lnTo>
                  <a:pt x="239922" y="258852"/>
                </a:lnTo>
                <a:cubicBezTo>
                  <a:pt x="269875" y="221411"/>
                  <a:pt x="269875" y="168994"/>
                  <a:pt x="236178" y="135297"/>
                </a:cubicBezTo>
                <a:cubicBezTo>
                  <a:pt x="217458" y="118449"/>
                  <a:pt x="194057" y="110024"/>
                  <a:pt x="170656" y="110024"/>
                </a:cubicBezTo>
                <a:close/>
                <a:moveTo>
                  <a:pt x="30162" y="60325"/>
                </a:moveTo>
                <a:lnTo>
                  <a:pt x="30162" y="371475"/>
                </a:lnTo>
                <a:lnTo>
                  <a:pt x="55562" y="371475"/>
                </a:lnTo>
                <a:lnTo>
                  <a:pt x="55562" y="60325"/>
                </a:lnTo>
                <a:close/>
                <a:moveTo>
                  <a:pt x="41220" y="26247"/>
                </a:moveTo>
                <a:cubicBezTo>
                  <a:pt x="41181" y="26257"/>
                  <a:pt x="26231" y="30010"/>
                  <a:pt x="26231" y="41245"/>
                </a:cubicBezTo>
                <a:cubicBezTo>
                  <a:pt x="26256" y="41245"/>
                  <a:pt x="28704" y="41245"/>
                  <a:pt x="266055" y="41245"/>
                </a:cubicBezTo>
                <a:cubicBezTo>
                  <a:pt x="273549" y="41245"/>
                  <a:pt x="281044" y="48744"/>
                  <a:pt x="281044" y="56243"/>
                </a:cubicBezTo>
                <a:cubicBezTo>
                  <a:pt x="281044" y="56264"/>
                  <a:pt x="281044" y="58346"/>
                  <a:pt x="281044" y="258717"/>
                </a:cubicBezTo>
                <a:cubicBezTo>
                  <a:pt x="281044" y="258731"/>
                  <a:pt x="281044" y="259395"/>
                  <a:pt x="281044" y="292463"/>
                </a:cubicBezTo>
                <a:cubicBezTo>
                  <a:pt x="281033" y="292454"/>
                  <a:pt x="280514" y="292008"/>
                  <a:pt x="254813" y="269966"/>
                </a:cubicBezTo>
                <a:cubicBezTo>
                  <a:pt x="254808" y="269971"/>
                  <a:pt x="254715" y="270065"/>
                  <a:pt x="252939" y="271841"/>
                </a:cubicBezTo>
                <a:lnTo>
                  <a:pt x="239824" y="284964"/>
                </a:lnTo>
                <a:cubicBezTo>
                  <a:pt x="239832" y="284973"/>
                  <a:pt x="240406" y="285653"/>
                  <a:pt x="281044" y="333708"/>
                </a:cubicBezTo>
                <a:cubicBezTo>
                  <a:pt x="281044" y="333722"/>
                  <a:pt x="281044" y="334403"/>
                  <a:pt x="281044" y="367453"/>
                </a:cubicBezTo>
                <a:cubicBezTo>
                  <a:pt x="292271" y="367453"/>
                  <a:pt x="296024" y="356233"/>
                  <a:pt x="296033" y="356205"/>
                </a:cubicBezTo>
                <a:lnTo>
                  <a:pt x="296033" y="348706"/>
                </a:lnTo>
                <a:cubicBezTo>
                  <a:pt x="296042" y="348717"/>
                  <a:pt x="296487" y="349236"/>
                  <a:pt x="317590" y="373872"/>
                </a:cubicBezTo>
                <a:lnTo>
                  <a:pt x="322228" y="333673"/>
                </a:lnTo>
                <a:cubicBezTo>
                  <a:pt x="321946" y="333389"/>
                  <a:pt x="319374" y="330817"/>
                  <a:pt x="296033" y="307461"/>
                </a:cubicBezTo>
                <a:cubicBezTo>
                  <a:pt x="296033" y="307445"/>
                  <a:pt x="296033" y="305385"/>
                  <a:pt x="296033" y="41245"/>
                </a:cubicBezTo>
                <a:cubicBezTo>
                  <a:pt x="296033" y="41196"/>
                  <a:pt x="296009" y="26247"/>
                  <a:pt x="281044" y="26247"/>
                </a:cubicBezTo>
                <a:cubicBezTo>
                  <a:pt x="281019" y="26247"/>
                  <a:pt x="278564" y="26247"/>
                  <a:pt x="41220" y="26247"/>
                </a:cubicBezTo>
                <a:close/>
                <a:moveTo>
                  <a:pt x="37473" y="0"/>
                </a:moveTo>
                <a:cubicBezTo>
                  <a:pt x="37489" y="0"/>
                  <a:pt x="39571" y="0"/>
                  <a:pt x="311021" y="0"/>
                </a:cubicBezTo>
                <a:cubicBezTo>
                  <a:pt x="311057" y="0"/>
                  <a:pt x="322263" y="18"/>
                  <a:pt x="322263" y="11249"/>
                </a:cubicBezTo>
                <a:cubicBezTo>
                  <a:pt x="322263" y="11268"/>
                  <a:pt x="322263" y="13731"/>
                  <a:pt x="322263" y="333376"/>
                </a:cubicBezTo>
                <a:lnTo>
                  <a:pt x="358775" y="366713"/>
                </a:lnTo>
                <a:lnTo>
                  <a:pt x="336550" y="393700"/>
                </a:lnTo>
                <a:lnTo>
                  <a:pt x="317982" y="375131"/>
                </a:lnTo>
                <a:cubicBezTo>
                  <a:pt x="318381" y="378702"/>
                  <a:pt x="314635" y="378702"/>
                  <a:pt x="307274" y="378702"/>
                </a:cubicBezTo>
                <a:cubicBezTo>
                  <a:pt x="307264" y="378702"/>
                  <a:pt x="306731" y="378702"/>
                  <a:pt x="281044" y="378702"/>
                </a:cubicBezTo>
                <a:cubicBezTo>
                  <a:pt x="281044" y="386201"/>
                  <a:pt x="273549" y="393700"/>
                  <a:pt x="266055" y="393700"/>
                </a:cubicBezTo>
                <a:cubicBezTo>
                  <a:pt x="266041" y="393700"/>
                  <a:pt x="264120" y="393700"/>
                  <a:pt x="11242" y="393700"/>
                </a:cubicBezTo>
                <a:cubicBezTo>
                  <a:pt x="3747" y="393700"/>
                  <a:pt x="0" y="386201"/>
                  <a:pt x="0" y="378702"/>
                </a:cubicBezTo>
                <a:cubicBezTo>
                  <a:pt x="0" y="378686"/>
                  <a:pt x="0" y="376335"/>
                  <a:pt x="0" y="41245"/>
                </a:cubicBezTo>
                <a:cubicBezTo>
                  <a:pt x="0" y="41191"/>
                  <a:pt x="24" y="0"/>
                  <a:pt x="3747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89" name="Freeform 84"/>
          <p:cNvSpPr/>
          <p:nvPr/>
        </p:nvSpPr>
        <p:spPr bwMode="auto">
          <a:xfrm>
            <a:off x="1385045" y="5292683"/>
            <a:ext cx="234430" cy="429390"/>
          </a:xfrm>
          <a:custGeom>
            <a:avLst/>
            <a:gdLst/>
            <a:ahLst/>
            <a:cxnLst/>
            <a:rect l="l" t="t" r="r" b="b"/>
            <a:pathLst>
              <a:path w="311150" h="569912">
                <a:moveTo>
                  <a:pt x="119063" y="550862"/>
                </a:moveTo>
                <a:cubicBezTo>
                  <a:pt x="119076" y="550862"/>
                  <a:pt x="120056" y="550862"/>
                  <a:pt x="198438" y="550862"/>
                </a:cubicBezTo>
                <a:cubicBezTo>
                  <a:pt x="187099" y="562292"/>
                  <a:pt x="175760" y="569912"/>
                  <a:pt x="156861" y="569912"/>
                </a:cubicBezTo>
                <a:cubicBezTo>
                  <a:pt x="141742" y="569912"/>
                  <a:pt x="130402" y="562292"/>
                  <a:pt x="119063" y="550862"/>
                </a:cubicBezTo>
                <a:close/>
                <a:moveTo>
                  <a:pt x="104775" y="533400"/>
                </a:moveTo>
                <a:cubicBezTo>
                  <a:pt x="104786" y="533400"/>
                  <a:pt x="105878" y="533400"/>
                  <a:pt x="212725" y="533400"/>
                </a:cubicBezTo>
                <a:cubicBezTo>
                  <a:pt x="209003" y="536575"/>
                  <a:pt x="209003" y="539750"/>
                  <a:pt x="205280" y="539750"/>
                </a:cubicBezTo>
                <a:cubicBezTo>
                  <a:pt x="205271" y="539750"/>
                  <a:pt x="204334" y="539750"/>
                  <a:pt x="112220" y="539750"/>
                </a:cubicBezTo>
                <a:close/>
                <a:moveTo>
                  <a:pt x="100013" y="442912"/>
                </a:moveTo>
                <a:cubicBezTo>
                  <a:pt x="100020" y="442912"/>
                  <a:pt x="100938" y="442912"/>
                  <a:pt x="217488" y="442912"/>
                </a:cubicBezTo>
                <a:cubicBezTo>
                  <a:pt x="217488" y="442920"/>
                  <a:pt x="217488" y="443625"/>
                  <a:pt x="217488" y="510948"/>
                </a:cubicBezTo>
                <a:cubicBezTo>
                  <a:pt x="217488" y="514728"/>
                  <a:pt x="217488" y="518507"/>
                  <a:pt x="213699" y="522287"/>
                </a:cubicBezTo>
                <a:cubicBezTo>
                  <a:pt x="213691" y="522287"/>
                  <a:pt x="212795" y="522287"/>
                  <a:pt x="100013" y="522287"/>
                </a:cubicBezTo>
                <a:cubicBezTo>
                  <a:pt x="100013" y="518507"/>
                  <a:pt x="100013" y="514728"/>
                  <a:pt x="100013" y="510948"/>
                </a:cubicBezTo>
                <a:close/>
                <a:moveTo>
                  <a:pt x="115888" y="203200"/>
                </a:moveTo>
                <a:lnTo>
                  <a:pt x="152401" y="217488"/>
                </a:lnTo>
                <a:lnTo>
                  <a:pt x="201613" y="203200"/>
                </a:lnTo>
                <a:lnTo>
                  <a:pt x="157163" y="398462"/>
                </a:lnTo>
                <a:close/>
                <a:moveTo>
                  <a:pt x="116213" y="191753"/>
                </a:moveTo>
                <a:cubicBezTo>
                  <a:pt x="116207" y="191755"/>
                  <a:pt x="116107" y="191780"/>
                  <a:pt x="114338" y="192223"/>
                </a:cubicBezTo>
                <a:lnTo>
                  <a:pt x="101217" y="195513"/>
                </a:lnTo>
                <a:cubicBezTo>
                  <a:pt x="101217" y="199273"/>
                  <a:pt x="101217" y="199273"/>
                  <a:pt x="153701" y="428625"/>
                </a:cubicBezTo>
                <a:lnTo>
                  <a:pt x="164947" y="428625"/>
                </a:lnTo>
                <a:cubicBezTo>
                  <a:pt x="164950" y="428610"/>
                  <a:pt x="165370" y="426777"/>
                  <a:pt x="217430" y="199273"/>
                </a:cubicBezTo>
                <a:cubicBezTo>
                  <a:pt x="217424" y="199270"/>
                  <a:pt x="217325" y="199220"/>
                  <a:pt x="215556" y="198333"/>
                </a:cubicBezTo>
                <a:lnTo>
                  <a:pt x="202435" y="191753"/>
                </a:lnTo>
                <a:cubicBezTo>
                  <a:pt x="202425" y="191757"/>
                  <a:pt x="201722" y="192028"/>
                  <a:pt x="153701" y="210553"/>
                </a:cubicBezTo>
                <a:cubicBezTo>
                  <a:pt x="153691" y="210548"/>
                  <a:pt x="153100" y="210251"/>
                  <a:pt x="116213" y="191753"/>
                </a:cubicBezTo>
                <a:close/>
                <a:moveTo>
                  <a:pt x="153701" y="0"/>
                </a:moveTo>
                <a:cubicBezTo>
                  <a:pt x="239923" y="0"/>
                  <a:pt x="311150" y="67678"/>
                  <a:pt x="311150" y="154154"/>
                </a:cubicBezTo>
                <a:cubicBezTo>
                  <a:pt x="311150" y="233100"/>
                  <a:pt x="213710" y="428568"/>
                  <a:pt x="213681" y="428625"/>
                </a:cubicBezTo>
                <a:cubicBezTo>
                  <a:pt x="213671" y="428625"/>
                  <a:pt x="212974" y="428625"/>
                  <a:pt x="165100" y="428625"/>
                </a:cubicBezTo>
                <a:lnTo>
                  <a:pt x="165100" y="430212"/>
                </a:lnTo>
                <a:lnTo>
                  <a:pt x="152400" y="430212"/>
                </a:lnTo>
                <a:lnTo>
                  <a:pt x="152400" y="428625"/>
                </a:lnTo>
                <a:lnTo>
                  <a:pt x="104966" y="428625"/>
                </a:lnTo>
                <a:cubicBezTo>
                  <a:pt x="104914" y="428528"/>
                  <a:pt x="0" y="233092"/>
                  <a:pt x="0" y="154154"/>
                </a:cubicBezTo>
                <a:cubicBezTo>
                  <a:pt x="0" y="67678"/>
                  <a:pt x="67478" y="0"/>
                  <a:pt x="1537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0" name="Rectangle 116"/>
          <p:cNvSpPr>
            <a:spLocks noChangeArrowheads="1"/>
          </p:cNvSpPr>
          <p:nvPr/>
        </p:nvSpPr>
        <p:spPr bwMode="auto">
          <a:xfrm>
            <a:off x="1339243" y="1997604"/>
            <a:ext cx="251799" cy="400042"/>
          </a:xfrm>
          <a:custGeom>
            <a:avLst/>
            <a:gdLst/>
            <a:ahLst/>
            <a:cxnLst/>
            <a:rect l="l" t="t" r="r" b="b"/>
            <a:pathLst>
              <a:path w="316753" h="503237">
                <a:moveTo>
                  <a:pt x="138896" y="71437"/>
                </a:moveTo>
                <a:lnTo>
                  <a:pt x="183346" y="71437"/>
                </a:lnTo>
                <a:lnTo>
                  <a:pt x="183346" y="76199"/>
                </a:lnTo>
                <a:lnTo>
                  <a:pt x="138896" y="76199"/>
                </a:lnTo>
                <a:close/>
                <a:moveTo>
                  <a:pt x="40471" y="71437"/>
                </a:moveTo>
                <a:lnTo>
                  <a:pt x="81746" y="71437"/>
                </a:lnTo>
                <a:lnTo>
                  <a:pt x="81746" y="76199"/>
                </a:lnTo>
                <a:lnTo>
                  <a:pt x="40471" y="76199"/>
                </a:lnTo>
                <a:close/>
                <a:moveTo>
                  <a:pt x="115355" y="62013"/>
                </a:moveTo>
                <a:cubicBezTo>
                  <a:pt x="124278" y="64358"/>
                  <a:pt x="132731" y="75611"/>
                  <a:pt x="134610" y="83113"/>
                </a:cubicBezTo>
                <a:cubicBezTo>
                  <a:pt x="138367" y="86864"/>
                  <a:pt x="145882" y="233158"/>
                  <a:pt x="153396" y="236909"/>
                </a:cubicBezTo>
                <a:cubicBezTo>
                  <a:pt x="153396" y="236909"/>
                  <a:pt x="190966" y="206900"/>
                  <a:pt x="209752" y="248162"/>
                </a:cubicBezTo>
                <a:cubicBezTo>
                  <a:pt x="209752" y="248162"/>
                  <a:pt x="251080" y="225655"/>
                  <a:pt x="266108" y="270669"/>
                </a:cubicBezTo>
                <a:cubicBezTo>
                  <a:pt x="266108" y="270669"/>
                  <a:pt x="318707" y="274420"/>
                  <a:pt x="314950" y="323184"/>
                </a:cubicBezTo>
                <a:cubicBezTo>
                  <a:pt x="314950" y="323184"/>
                  <a:pt x="326221" y="413211"/>
                  <a:pt x="292408" y="476979"/>
                </a:cubicBezTo>
                <a:cubicBezTo>
                  <a:pt x="292408" y="476979"/>
                  <a:pt x="292408" y="476979"/>
                  <a:pt x="284893" y="503237"/>
                </a:cubicBezTo>
                <a:cubicBezTo>
                  <a:pt x="284893" y="503237"/>
                  <a:pt x="284893" y="503237"/>
                  <a:pt x="130853" y="503237"/>
                </a:cubicBezTo>
                <a:cubicBezTo>
                  <a:pt x="130853" y="503237"/>
                  <a:pt x="142124" y="491984"/>
                  <a:pt x="119581" y="473228"/>
                </a:cubicBezTo>
                <a:cubicBezTo>
                  <a:pt x="119581" y="473228"/>
                  <a:pt x="78254" y="454473"/>
                  <a:pt x="44440" y="401957"/>
                </a:cubicBezTo>
                <a:cubicBezTo>
                  <a:pt x="44440" y="401957"/>
                  <a:pt x="18140" y="371948"/>
                  <a:pt x="18140" y="364446"/>
                </a:cubicBezTo>
                <a:cubicBezTo>
                  <a:pt x="10626" y="319433"/>
                  <a:pt x="3112" y="319433"/>
                  <a:pt x="6869" y="315682"/>
                </a:cubicBezTo>
                <a:cubicBezTo>
                  <a:pt x="-11916" y="293175"/>
                  <a:pt x="10626" y="240660"/>
                  <a:pt x="40683" y="285673"/>
                </a:cubicBezTo>
                <a:cubicBezTo>
                  <a:pt x="40683" y="285673"/>
                  <a:pt x="59468" y="323184"/>
                  <a:pt x="59468" y="319433"/>
                </a:cubicBezTo>
                <a:cubicBezTo>
                  <a:pt x="59468" y="319433"/>
                  <a:pt x="70739" y="353193"/>
                  <a:pt x="82011" y="360695"/>
                </a:cubicBezTo>
                <a:cubicBezTo>
                  <a:pt x="104553" y="356944"/>
                  <a:pt x="93282" y="266918"/>
                  <a:pt x="97039" y="259415"/>
                </a:cubicBezTo>
                <a:cubicBezTo>
                  <a:pt x="97039" y="259415"/>
                  <a:pt x="93282" y="203149"/>
                  <a:pt x="93282" y="94367"/>
                </a:cubicBezTo>
                <a:cubicBezTo>
                  <a:pt x="97039" y="66233"/>
                  <a:pt x="106432" y="59669"/>
                  <a:pt x="115355" y="62013"/>
                </a:cubicBezTo>
                <a:close/>
                <a:moveTo>
                  <a:pt x="164297" y="22225"/>
                </a:moveTo>
                <a:lnTo>
                  <a:pt x="169059" y="26987"/>
                </a:lnTo>
                <a:lnTo>
                  <a:pt x="138897" y="57150"/>
                </a:lnTo>
                <a:lnTo>
                  <a:pt x="134134" y="52387"/>
                </a:lnTo>
                <a:close/>
                <a:moveTo>
                  <a:pt x="56346" y="22225"/>
                </a:moveTo>
                <a:lnTo>
                  <a:pt x="86509" y="52387"/>
                </a:lnTo>
                <a:lnTo>
                  <a:pt x="81746" y="57150"/>
                </a:lnTo>
                <a:lnTo>
                  <a:pt x="51584" y="26987"/>
                </a:lnTo>
                <a:close/>
                <a:moveTo>
                  <a:pt x="108734" y="0"/>
                </a:moveTo>
                <a:lnTo>
                  <a:pt x="111909" y="0"/>
                </a:lnTo>
                <a:lnTo>
                  <a:pt x="111909" y="46037"/>
                </a:lnTo>
                <a:lnTo>
                  <a:pt x="108734" y="4603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7" name="3text2"/>
          <p:cNvSpPr/>
          <p:nvPr/>
        </p:nvSpPr>
        <p:spPr>
          <a:xfrm>
            <a:off x="1996959" y="2025477"/>
            <a:ext cx="33309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公司简介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8" name="3text3"/>
          <p:cNvSpPr/>
          <p:nvPr/>
        </p:nvSpPr>
        <p:spPr>
          <a:xfrm>
            <a:off x="1996959" y="3095340"/>
            <a:ext cx="33452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公司概况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9" name="3text4"/>
          <p:cNvSpPr/>
          <p:nvPr/>
        </p:nvSpPr>
        <p:spPr>
          <a:xfrm>
            <a:off x="1996959" y="4243115"/>
            <a:ext cx="33452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公司发展史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00" name="3text5"/>
          <p:cNvSpPr/>
          <p:nvPr/>
        </p:nvSpPr>
        <p:spPr>
          <a:xfrm>
            <a:off x="1996959" y="5303305"/>
            <a:ext cx="33452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企业文化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299960" y="345230"/>
            <a:ext cx="2682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我们是谁</a:t>
            </a:r>
            <a:endParaRPr lang="zh-CN" altLang="en-US" sz="36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299960" y="472275"/>
            <a:ext cx="3461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WHAT WE DO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2265813" y="3209458"/>
            <a:ext cx="843818" cy="728198"/>
            <a:chOff x="3327844" y="2826491"/>
            <a:chExt cx="464201" cy="400596"/>
          </a:xfrm>
          <a:solidFill>
            <a:schemeClr val="bg1"/>
          </a:solidFill>
        </p:grpSpPr>
        <p:sp>
          <p:nvSpPr>
            <p:cNvPr id="30" name="Freeform 383"/>
            <p:cNvSpPr>
              <a:spLocks noEditPoints="1"/>
            </p:cNvSpPr>
            <p:nvPr/>
          </p:nvSpPr>
          <p:spPr bwMode="auto">
            <a:xfrm>
              <a:off x="3528700" y="2826491"/>
              <a:ext cx="263345" cy="340340"/>
            </a:xfrm>
            <a:custGeom>
              <a:avLst/>
              <a:gdLst>
                <a:gd name="T0" fmla="*/ 75 w 100"/>
                <a:gd name="T1" fmla="*/ 81 h 129"/>
                <a:gd name="T2" fmla="*/ 91 w 100"/>
                <a:gd name="T3" fmla="*/ 46 h 129"/>
                <a:gd name="T4" fmla="*/ 46 w 100"/>
                <a:gd name="T5" fmla="*/ 0 h 129"/>
                <a:gd name="T6" fmla="*/ 0 w 100"/>
                <a:gd name="T7" fmla="*/ 46 h 129"/>
                <a:gd name="T8" fmla="*/ 46 w 100"/>
                <a:gd name="T9" fmla="*/ 92 h 129"/>
                <a:gd name="T10" fmla="*/ 61 w 100"/>
                <a:gd name="T11" fmla="*/ 89 h 129"/>
                <a:gd name="T12" fmla="*/ 84 w 100"/>
                <a:gd name="T13" fmla="*/ 124 h 129"/>
                <a:gd name="T14" fmla="*/ 95 w 100"/>
                <a:gd name="T15" fmla="*/ 127 h 129"/>
                <a:gd name="T16" fmla="*/ 98 w 100"/>
                <a:gd name="T17" fmla="*/ 116 h 129"/>
                <a:gd name="T18" fmla="*/ 75 w 100"/>
                <a:gd name="T19" fmla="*/ 81 h 129"/>
                <a:gd name="T20" fmla="*/ 57 w 100"/>
                <a:gd name="T21" fmla="*/ 82 h 129"/>
                <a:gd name="T22" fmla="*/ 46 w 100"/>
                <a:gd name="T23" fmla="*/ 84 h 129"/>
                <a:gd name="T24" fmla="*/ 8 w 100"/>
                <a:gd name="T25" fmla="*/ 46 h 129"/>
                <a:gd name="T26" fmla="*/ 46 w 100"/>
                <a:gd name="T27" fmla="*/ 8 h 129"/>
                <a:gd name="T28" fmla="*/ 84 w 100"/>
                <a:gd name="T29" fmla="*/ 46 h 129"/>
                <a:gd name="T30" fmla="*/ 71 w 100"/>
                <a:gd name="T31" fmla="*/ 74 h 129"/>
                <a:gd name="T32" fmla="*/ 57 w 100"/>
                <a:gd name="T33" fmla="*/ 82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29">
                  <a:moveTo>
                    <a:pt x="75" y="81"/>
                  </a:moveTo>
                  <a:cubicBezTo>
                    <a:pt x="85" y="73"/>
                    <a:pt x="91" y="60"/>
                    <a:pt x="91" y="46"/>
                  </a:cubicBezTo>
                  <a:cubicBezTo>
                    <a:pt x="91" y="21"/>
                    <a:pt x="71" y="0"/>
                    <a:pt x="46" y="0"/>
                  </a:cubicBezTo>
                  <a:cubicBezTo>
                    <a:pt x="20" y="0"/>
                    <a:pt x="0" y="21"/>
                    <a:pt x="0" y="46"/>
                  </a:cubicBezTo>
                  <a:cubicBezTo>
                    <a:pt x="0" y="71"/>
                    <a:pt x="20" y="92"/>
                    <a:pt x="46" y="92"/>
                  </a:cubicBezTo>
                  <a:cubicBezTo>
                    <a:pt x="51" y="92"/>
                    <a:pt x="56" y="91"/>
                    <a:pt x="61" y="89"/>
                  </a:cubicBezTo>
                  <a:cubicBezTo>
                    <a:pt x="84" y="124"/>
                    <a:pt x="84" y="124"/>
                    <a:pt x="84" y="124"/>
                  </a:cubicBezTo>
                  <a:cubicBezTo>
                    <a:pt x="86" y="128"/>
                    <a:pt x="91" y="129"/>
                    <a:pt x="95" y="127"/>
                  </a:cubicBezTo>
                  <a:cubicBezTo>
                    <a:pt x="99" y="125"/>
                    <a:pt x="100" y="120"/>
                    <a:pt x="98" y="116"/>
                  </a:cubicBezTo>
                  <a:lnTo>
                    <a:pt x="75" y="81"/>
                  </a:lnTo>
                  <a:close/>
                  <a:moveTo>
                    <a:pt x="57" y="82"/>
                  </a:moveTo>
                  <a:cubicBezTo>
                    <a:pt x="53" y="83"/>
                    <a:pt x="50" y="84"/>
                    <a:pt x="46" y="84"/>
                  </a:cubicBezTo>
                  <a:cubicBezTo>
                    <a:pt x="25" y="84"/>
                    <a:pt x="8" y="67"/>
                    <a:pt x="8" y="46"/>
                  </a:cubicBezTo>
                  <a:cubicBezTo>
                    <a:pt x="8" y="25"/>
                    <a:pt x="25" y="8"/>
                    <a:pt x="46" y="8"/>
                  </a:cubicBezTo>
                  <a:cubicBezTo>
                    <a:pt x="67" y="8"/>
                    <a:pt x="84" y="25"/>
                    <a:pt x="84" y="46"/>
                  </a:cubicBezTo>
                  <a:cubicBezTo>
                    <a:pt x="84" y="57"/>
                    <a:pt x="79" y="67"/>
                    <a:pt x="71" y="74"/>
                  </a:cubicBezTo>
                  <a:cubicBezTo>
                    <a:pt x="67" y="78"/>
                    <a:pt x="62" y="81"/>
                    <a:pt x="57" y="8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="1">
                <a:cs typeface="+mn-ea"/>
                <a:sym typeface="+mn-lt"/>
              </a:endParaRPr>
            </a:p>
          </p:txBody>
        </p:sp>
        <p:sp>
          <p:nvSpPr>
            <p:cNvPr id="31" name="Freeform 384"/>
            <p:cNvSpPr/>
            <p:nvPr/>
          </p:nvSpPr>
          <p:spPr bwMode="auto">
            <a:xfrm>
              <a:off x="3327844" y="2881168"/>
              <a:ext cx="76995" cy="32361"/>
            </a:xfrm>
            <a:custGeom>
              <a:avLst/>
              <a:gdLst>
                <a:gd name="T0" fmla="*/ 23 w 29"/>
                <a:gd name="T1" fmla="*/ 12 h 12"/>
                <a:gd name="T2" fmla="*/ 6 w 29"/>
                <a:gd name="T3" fmla="*/ 12 h 12"/>
                <a:gd name="T4" fmla="*/ 0 w 29"/>
                <a:gd name="T5" fmla="*/ 6 h 12"/>
                <a:gd name="T6" fmla="*/ 6 w 29"/>
                <a:gd name="T7" fmla="*/ 0 h 12"/>
                <a:gd name="T8" fmla="*/ 23 w 29"/>
                <a:gd name="T9" fmla="*/ 0 h 12"/>
                <a:gd name="T10" fmla="*/ 29 w 29"/>
                <a:gd name="T11" fmla="*/ 6 h 12"/>
                <a:gd name="T12" fmla="*/ 23 w 29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12">
                  <a:moveTo>
                    <a:pt x="23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2" y="12"/>
                    <a:pt x="0" y="9"/>
                    <a:pt x="0" y="6"/>
                  </a:cubicBezTo>
                  <a:cubicBezTo>
                    <a:pt x="0" y="2"/>
                    <a:pt x="2" y="0"/>
                    <a:pt x="6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6" y="0"/>
                    <a:pt x="29" y="2"/>
                    <a:pt x="29" y="6"/>
                  </a:cubicBezTo>
                  <a:cubicBezTo>
                    <a:pt x="29" y="9"/>
                    <a:pt x="26" y="12"/>
                    <a:pt x="23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="1">
                <a:cs typeface="+mn-ea"/>
                <a:sym typeface="+mn-lt"/>
              </a:endParaRPr>
            </a:p>
          </p:txBody>
        </p:sp>
        <p:sp>
          <p:nvSpPr>
            <p:cNvPr id="32" name="Freeform 385"/>
            <p:cNvSpPr/>
            <p:nvPr/>
          </p:nvSpPr>
          <p:spPr bwMode="auto">
            <a:xfrm>
              <a:off x="3327844" y="2987176"/>
              <a:ext cx="76995" cy="31244"/>
            </a:xfrm>
            <a:custGeom>
              <a:avLst/>
              <a:gdLst>
                <a:gd name="T0" fmla="*/ 23 w 29"/>
                <a:gd name="T1" fmla="*/ 12 h 12"/>
                <a:gd name="T2" fmla="*/ 6 w 29"/>
                <a:gd name="T3" fmla="*/ 12 h 12"/>
                <a:gd name="T4" fmla="*/ 0 w 29"/>
                <a:gd name="T5" fmla="*/ 6 h 12"/>
                <a:gd name="T6" fmla="*/ 6 w 29"/>
                <a:gd name="T7" fmla="*/ 0 h 12"/>
                <a:gd name="T8" fmla="*/ 23 w 29"/>
                <a:gd name="T9" fmla="*/ 0 h 12"/>
                <a:gd name="T10" fmla="*/ 29 w 29"/>
                <a:gd name="T11" fmla="*/ 6 h 12"/>
                <a:gd name="T12" fmla="*/ 23 w 29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12">
                  <a:moveTo>
                    <a:pt x="23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2" y="12"/>
                    <a:pt x="0" y="10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6" y="0"/>
                    <a:pt x="29" y="3"/>
                    <a:pt x="29" y="6"/>
                  </a:cubicBezTo>
                  <a:cubicBezTo>
                    <a:pt x="29" y="10"/>
                    <a:pt x="26" y="12"/>
                    <a:pt x="23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="1">
                <a:cs typeface="+mn-ea"/>
                <a:sym typeface="+mn-lt"/>
              </a:endParaRPr>
            </a:p>
          </p:txBody>
        </p:sp>
        <p:sp>
          <p:nvSpPr>
            <p:cNvPr id="33" name="Freeform 386"/>
            <p:cNvSpPr/>
            <p:nvPr/>
          </p:nvSpPr>
          <p:spPr bwMode="auto">
            <a:xfrm>
              <a:off x="3327844" y="3095415"/>
              <a:ext cx="76995" cy="31244"/>
            </a:xfrm>
            <a:custGeom>
              <a:avLst/>
              <a:gdLst>
                <a:gd name="T0" fmla="*/ 23 w 29"/>
                <a:gd name="T1" fmla="*/ 12 h 12"/>
                <a:gd name="T2" fmla="*/ 6 w 29"/>
                <a:gd name="T3" fmla="*/ 12 h 12"/>
                <a:gd name="T4" fmla="*/ 0 w 29"/>
                <a:gd name="T5" fmla="*/ 6 h 12"/>
                <a:gd name="T6" fmla="*/ 6 w 29"/>
                <a:gd name="T7" fmla="*/ 0 h 12"/>
                <a:gd name="T8" fmla="*/ 23 w 29"/>
                <a:gd name="T9" fmla="*/ 0 h 12"/>
                <a:gd name="T10" fmla="*/ 29 w 29"/>
                <a:gd name="T11" fmla="*/ 6 h 12"/>
                <a:gd name="T12" fmla="*/ 23 w 29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12">
                  <a:moveTo>
                    <a:pt x="23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2" y="12"/>
                    <a:pt x="0" y="9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6" y="0"/>
                    <a:pt x="29" y="3"/>
                    <a:pt x="29" y="6"/>
                  </a:cubicBezTo>
                  <a:cubicBezTo>
                    <a:pt x="29" y="9"/>
                    <a:pt x="26" y="12"/>
                    <a:pt x="23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="1">
                <a:cs typeface="+mn-ea"/>
                <a:sym typeface="+mn-lt"/>
              </a:endParaRPr>
            </a:p>
          </p:txBody>
        </p:sp>
        <p:sp>
          <p:nvSpPr>
            <p:cNvPr id="34" name="Freeform 387"/>
            <p:cNvSpPr/>
            <p:nvPr/>
          </p:nvSpPr>
          <p:spPr bwMode="auto">
            <a:xfrm>
              <a:off x="3433851" y="3195843"/>
              <a:ext cx="295705" cy="31244"/>
            </a:xfrm>
            <a:custGeom>
              <a:avLst/>
              <a:gdLst>
                <a:gd name="T0" fmla="*/ 106 w 112"/>
                <a:gd name="T1" fmla="*/ 12 h 12"/>
                <a:gd name="T2" fmla="*/ 6 w 112"/>
                <a:gd name="T3" fmla="*/ 12 h 12"/>
                <a:gd name="T4" fmla="*/ 0 w 112"/>
                <a:gd name="T5" fmla="*/ 6 h 12"/>
                <a:gd name="T6" fmla="*/ 6 w 112"/>
                <a:gd name="T7" fmla="*/ 0 h 12"/>
                <a:gd name="T8" fmla="*/ 106 w 112"/>
                <a:gd name="T9" fmla="*/ 0 h 12"/>
                <a:gd name="T10" fmla="*/ 112 w 112"/>
                <a:gd name="T11" fmla="*/ 6 h 12"/>
                <a:gd name="T12" fmla="*/ 106 w 112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2" h="12">
                  <a:moveTo>
                    <a:pt x="106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2" y="12"/>
                    <a:pt x="0" y="10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06" y="0"/>
                    <a:pt x="106" y="0"/>
                    <a:pt x="106" y="0"/>
                  </a:cubicBezTo>
                  <a:cubicBezTo>
                    <a:pt x="109" y="0"/>
                    <a:pt x="112" y="3"/>
                    <a:pt x="112" y="6"/>
                  </a:cubicBezTo>
                  <a:cubicBezTo>
                    <a:pt x="112" y="10"/>
                    <a:pt x="109" y="12"/>
                    <a:pt x="106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="1">
                <a:cs typeface="+mn-ea"/>
                <a:sym typeface="+mn-lt"/>
              </a:endParaRPr>
            </a:p>
          </p:txBody>
        </p:sp>
        <p:sp>
          <p:nvSpPr>
            <p:cNvPr id="35" name="Freeform 388"/>
            <p:cNvSpPr/>
            <p:nvPr/>
          </p:nvSpPr>
          <p:spPr bwMode="auto">
            <a:xfrm>
              <a:off x="3327844" y="3195843"/>
              <a:ext cx="76995" cy="31244"/>
            </a:xfrm>
            <a:custGeom>
              <a:avLst/>
              <a:gdLst>
                <a:gd name="T0" fmla="*/ 23 w 29"/>
                <a:gd name="T1" fmla="*/ 12 h 12"/>
                <a:gd name="T2" fmla="*/ 6 w 29"/>
                <a:gd name="T3" fmla="*/ 12 h 12"/>
                <a:gd name="T4" fmla="*/ 0 w 29"/>
                <a:gd name="T5" fmla="*/ 6 h 12"/>
                <a:gd name="T6" fmla="*/ 6 w 29"/>
                <a:gd name="T7" fmla="*/ 0 h 12"/>
                <a:gd name="T8" fmla="*/ 23 w 29"/>
                <a:gd name="T9" fmla="*/ 0 h 12"/>
                <a:gd name="T10" fmla="*/ 29 w 29"/>
                <a:gd name="T11" fmla="*/ 6 h 12"/>
                <a:gd name="T12" fmla="*/ 23 w 29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12">
                  <a:moveTo>
                    <a:pt x="23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2" y="12"/>
                    <a:pt x="0" y="10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6" y="0"/>
                    <a:pt x="29" y="3"/>
                    <a:pt x="29" y="6"/>
                  </a:cubicBezTo>
                  <a:cubicBezTo>
                    <a:pt x="29" y="10"/>
                    <a:pt x="26" y="12"/>
                    <a:pt x="23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="1">
                <a:cs typeface="+mn-ea"/>
                <a:sym typeface="+mn-lt"/>
              </a:endParaRPr>
            </a:p>
          </p:txBody>
        </p:sp>
        <p:sp>
          <p:nvSpPr>
            <p:cNvPr id="36" name="Freeform 389"/>
            <p:cNvSpPr/>
            <p:nvPr/>
          </p:nvSpPr>
          <p:spPr bwMode="auto">
            <a:xfrm>
              <a:off x="3634707" y="3018420"/>
              <a:ext cx="29013" cy="3348"/>
            </a:xfrm>
            <a:custGeom>
              <a:avLst/>
              <a:gdLst>
                <a:gd name="T0" fmla="*/ 6 w 11"/>
                <a:gd name="T1" fmla="*/ 1 h 1"/>
                <a:gd name="T2" fmla="*/ 11 w 11"/>
                <a:gd name="T3" fmla="*/ 0 h 1"/>
                <a:gd name="T4" fmla="*/ 0 w 11"/>
                <a:gd name="T5" fmla="*/ 0 h 1"/>
                <a:gd name="T6" fmla="*/ 6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6" y="1"/>
                  </a:moveTo>
                  <a:cubicBezTo>
                    <a:pt x="7" y="1"/>
                    <a:pt x="9" y="1"/>
                    <a:pt x="1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4" y="1"/>
                    <a:pt x="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="1">
                <a:cs typeface="+mn-ea"/>
                <a:sym typeface="+mn-lt"/>
              </a:endParaRPr>
            </a:p>
          </p:txBody>
        </p:sp>
        <p:sp>
          <p:nvSpPr>
            <p:cNvPr id="37" name="Freeform 390"/>
            <p:cNvSpPr/>
            <p:nvPr/>
          </p:nvSpPr>
          <p:spPr bwMode="auto">
            <a:xfrm>
              <a:off x="3617969" y="2873358"/>
              <a:ext cx="63605" cy="7811"/>
            </a:xfrm>
            <a:custGeom>
              <a:avLst/>
              <a:gdLst>
                <a:gd name="T0" fmla="*/ 12 w 24"/>
                <a:gd name="T1" fmla="*/ 0 h 3"/>
                <a:gd name="T2" fmla="*/ 0 w 24"/>
                <a:gd name="T3" fmla="*/ 3 h 3"/>
                <a:gd name="T4" fmla="*/ 24 w 24"/>
                <a:gd name="T5" fmla="*/ 3 h 3"/>
                <a:gd name="T6" fmla="*/ 12 w 2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3">
                  <a:moveTo>
                    <a:pt x="12" y="0"/>
                  </a:moveTo>
                  <a:cubicBezTo>
                    <a:pt x="7" y="0"/>
                    <a:pt x="3" y="1"/>
                    <a:pt x="0" y="3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0" y="1"/>
                    <a:pt x="16" y="0"/>
                    <a:pt x="1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="1">
                <a:cs typeface="+mn-ea"/>
                <a:sym typeface="+mn-lt"/>
              </a:endParaRPr>
            </a:p>
          </p:txBody>
        </p:sp>
        <p:sp>
          <p:nvSpPr>
            <p:cNvPr id="38" name="Freeform 391"/>
            <p:cNvSpPr/>
            <p:nvPr/>
          </p:nvSpPr>
          <p:spPr bwMode="auto">
            <a:xfrm>
              <a:off x="3576682" y="2913529"/>
              <a:ext cx="147294" cy="73647"/>
            </a:xfrm>
            <a:custGeom>
              <a:avLst/>
              <a:gdLst>
                <a:gd name="T0" fmla="*/ 3 w 56"/>
                <a:gd name="T1" fmla="*/ 0 h 28"/>
                <a:gd name="T2" fmla="*/ 0 w 56"/>
                <a:gd name="T3" fmla="*/ 13 h 28"/>
                <a:gd name="T4" fmla="*/ 4 w 56"/>
                <a:gd name="T5" fmla="*/ 28 h 28"/>
                <a:gd name="T6" fmla="*/ 51 w 56"/>
                <a:gd name="T7" fmla="*/ 28 h 28"/>
                <a:gd name="T8" fmla="*/ 56 w 56"/>
                <a:gd name="T9" fmla="*/ 13 h 28"/>
                <a:gd name="T10" fmla="*/ 52 w 56"/>
                <a:gd name="T11" fmla="*/ 0 h 28"/>
                <a:gd name="T12" fmla="*/ 52 w 56"/>
                <a:gd name="T13" fmla="*/ 0 h 28"/>
                <a:gd name="T14" fmla="*/ 3 w 56"/>
                <a:gd name="T1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28">
                  <a:moveTo>
                    <a:pt x="3" y="0"/>
                  </a:moveTo>
                  <a:cubicBezTo>
                    <a:pt x="1" y="4"/>
                    <a:pt x="0" y="8"/>
                    <a:pt x="0" y="13"/>
                  </a:cubicBezTo>
                  <a:cubicBezTo>
                    <a:pt x="0" y="19"/>
                    <a:pt x="1" y="24"/>
                    <a:pt x="4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4" y="24"/>
                    <a:pt x="56" y="18"/>
                    <a:pt x="56" y="13"/>
                  </a:cubicBezTo>
                  <a:cubicBezTo>
                    <a:pt x="56" y="8"/>
                    <a:pt x="54" y="4"/>
                    <a:pt x="52" y="0"/>
                  </a:cubicBezTo>
                  <a:cubicBezTo>
                    <a:pt x="52" y="0"/>
                    <a:pt x="52" y="0"/>
                    <a:pt x="5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="1">
                <a:cs typeface="+mn-ea"/>
                <a:sym typeface="+mn-lt"/>
              </a:endParaRPr>
            </a:p>
          </p:txBody>
        </p:sp>
        <p:sp>
          <p:nvSpPr>
            <p:cNvPr id="39" name="Freeform 392"/>
            <p:cNvSpPr/>
            <p:nvPr/>
          </p:nvSpPr>
          <p:spPr bwMode="auto">
            <a:xfrm>
              <a:off x="3433851" y="2881168"/>
              <a:ext cx="84806" cy="32361"/>
            </a:xfrm>
            <a:custGeom>
              <a:avLst/>
              <a:gdLst>
                <a:gd name="T0" fmla="*/ 6 w 32"/>
                <a:gd name="T1" fmla="*/ 0 h 12"/>
                <a:gd name="T2" fmla="*/ 0 w 32"/>
                <a:gd name="T3" fmla="*/ 6 h 12"/>
                <a:gd name="T4" fmla="*/ 6 w 32"/>
                <a:gd name="T5" fmla="*/ 12 h 12"/>
                <a:gd name="T6" fmla="*/ 28 w 32"/>
                <a:gd name="T7" fmla="*/ 12 h 12"/>
                <a:gd name="T8" fmla="*/ 32 w 32"/>
                <a:gd name="T9" fmla="*/ 0 h 12"/>
                <a:gd name="T10" fmla="*/ 6 w 32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" h="12">
                  <a:moveTo>
                    <a:pt x="6" y="0"/>
                  </a:moveTo>
                  <a:cubicBezTo>
                    <a:pt x="2" y="0"/>
                    <a:pt x="0" y="2"/>
                    <a:pt x="0" y="6"/>
                  </a:cubicBezTo>
                  <a:cubicBezTo>
                    <a:pt x="0" y="9"/>
                    <a:pt x="2" y="12"/>
                    <a:pt x="6" y="12"/>
                  </a:cubicBezTo>
                  <a:cubicBezTo>
                    <a:pt x="28" y="12"/>
                    <a:pt x="28" y="12"/>
                    <a:pt x="28" y="12"/>
                  </a:cubicBezTo>
                  <a:cubicBezTo>
                    <a:pt x="29" y="7"/>
                    <a:pt x="30" y="3"/>
                    <a:pt x="32" y="0"/>
                  </a:cubicBezTo>
                  <a:lnTo>
                    <a:pt x="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="1">
                <a:cs typeface="+mn-ea"/>
                <a:sym typeface="+mn-lt"/>
              </a:endParaRPr>
            </a:p>
          </p:txBody>
        </p:sp>
        <p:sp>
          <p:nvSpPr>
            <p:cNvPr id="40" name="Freeform 393"/>
            <p:cNvSpPr/>
            <p:nvPr/>
          </p:nvSpPr>
          <p:spPr bwMode="auto">
            <a:xfrm>
              <a:off x="3433851" y="2987176"/>
              <a:ext cx="87038" cy="31244"/>
            </a:xfrm>
            <a:custGeom>
              <a:avLst/>
              <a:gdLst>
                <a:gd name="T0" fmla="*/ 6 w 33"/>
                <a:gd name="T1" fmla="*/ 0 h 12"/>
                <a:gd name="T2" fmla="*/ 0 w 33"/>
                <a:gd name="T3" fmla="*/ 6 h 12"/>
                <a:gd name="T4" fmla="*/ 6 w 33"/>
                <a:gd name="T5" fmla="*/ 12 h 12"/>
                <a:gd name="T6" fmla="*/ 33 w 33"/>
                <a:gd name="T7" fmla="*/ 12 h 12"/>
                <a:gd name="T8" fmla="*/ 28 w 33"/>
                <a:gd name="T9" fmla="*/ 0 h 12"/>
                <a:gd name="T10" fmla="*/ 6 w 33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12">
                  <a:moveTo>
                    <a:pt x="6" y="0"/>
                  </a:moveTo>
                  <a:cubicBezTo>
                    <a:pt x="2" y="0"/>
                    <a:pt x="0" y="3"/>
                    <a:pt x="0" y="6"/>
                  </a:cubicBezTo>
                  <a:cubicBezTo>
                    <a:pt x="0" y="10"/>
                    <a:pt x="2" y="12"/>
                    <a:pt x="6" y="12"/>
                  </a:cubicBezTo>
                  <a:cubicBezTo>
                    <a:pt x="33" y="12"/>
                    <a:pt x="33" y="12"/>
                    <a:pt x="33" y="12"/>
                  </a:cubicBezTo>
                  <a:cubicBezTo>
                    <a:pt x="31" y="9"/>
                    <a:pt x="29" y="5"/>
                    <a:pt x="28" y="0"/>
                  </a:cubicBezTo>
                  <a:lnTo>
                    <a:pt x="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="1">
                <a:cs typeface="+mn-ea"/>
                <a:sym typeface="+mn-lt"/>
              </a:endParaRPr>
            </a:p>
          </p:txBody>
        </p:sp>
        <p:sp>
          <p:nvSpPr>
            <p:cNvPr id="41" name="Freeform 394"/>
            <p:cNvSpPr/>
            <p:nvPr/>
          </p:nvSpPr>
          <p:spPr bwMode="auto">
            <a:xfrm>
              <a:off x="3576682" y="2873358"/>
              <a:ext cx="147294" cy="148411"/>
            </a:xfrm>
            <a:custGeom>
              <a:avLst/>
              <a:gdLst>
                <a:gd name="T0" fmla="*/ 28 w 56"/>
                <a:gd name="T1" fmla="*/ 0 h 56"/>
                <a:gd name="T2" fmla="*/ 0 w 56"/>
                <a:gd name="T3" fmla="*/ 28 h 56"/>
                <a:gd name="T4" fmla="*/ 28 w 56"/>
                <a:gd name="T5" fmla="*/ 56 h 56"/>
                <a:gd name="T6" fmla="*/ 36 w 56"/>
                <a:gd name="T7" fmla="*/ 55 h 56"/>
                <a:gd name="T8" fmla="*/ 46 w 56"/>
                <a:gd name="T9" fmla="*/ 49 h 56"/>
                <a:gd name="T10" fmla="*/ 56 w 56"/>
                <a:gd name="T11" fmla="*/ 28 h 56"/>
                <a:gd name="T12" fmla="*/ 28 w 56"/>
                <a:gd name="T1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" h="56">
                  <a:moveTo>
                    <a:pt x="28" y="0"/>
                  </a:moveTo>
                  <a:cubicBezTo>
                    <a:pt x="12" y="0"/>
                    <a:pt x="0" y="13"/>
                    <a:pt x="0" y="28"/>
                  </a:cubicBezTo>
                  <a:cubicBezTo>
                    <a:pt x="0" y="43"/>
                    <a:pt x="12" y="56"/>
                    <a:pt x="28" y="56"/>
                  </a:cubicBezTo>
                  <a:cubicBezTo>
                    <a:pt x="31" y="56"/>
                    <a:pt x="33" y="56"/>
                    <a:pt x="36" y="55"/>
                  </a:cubicBezTo>
                  <a:cubicBezTo>
                    <a:pt x="40" y="54"/>
                    <a:pt x="43" y="52"/>
                    <a:pt x="46" y="49"/>
                  </a:cubicBezTo>
                  <a:cubicBezTo>
                    <a:pt x="52" y="44"/>
                    <a:pt x="56" y="36"/>
                    <a:pt x="56" y="28"/>
                  </a:cubicBezTo>
                  <a:cubicBezTo>
                    <a:pt x="56" y="13"/>
                    <a:pt x="43" y="0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="1">
                <a:cs typeface="+mn-ea"/>
                <a:sym typeface="+mn-lt"/>
              </a:endParaRPr>
            </a:p>
          </p:txBody>
        </p:sp>
        <p:sp>
          <p:nvSpPr>
            <p:cNvPr id="46" name="Freeform 395"/>
            <p:cNvSpPr/>
            <p:nvPr/>
          </p:nvSpPr>
          <p:spPr bwMode="auto">
            <a:xfrm>
              <a:off x="3433851" y="3095415"/>
              <a:ext cx="268924" cy="31244"/>
            </a:xfrm>
            <a:custGeom>
              <a:avLst/>
              <a:gdLst>
                <a:gd name="T0" fmla="*/ 6 w 102"/>
                <a:gd name="T1" fmla="*/ 0 h 12"/>
                <a:gd name="T2" fmla="*/ 0 w 102"/>
                <a:gd name="T3" fmla="*/ 6 h 12"/>
                <a:gd name="T4" fmla="*/ 6 w 102"/>
                <a:gd name="T5" fmla="*/ 12 h 12"/>
                <a:gd name="T6" fmla="*/ 102 w 102"/>
                <a:gd name="T7" fmla="*/ 12 h 12"/>
                <a:gd name="T8" fmla="*/ 94 w 102"/>
                <a:gd name="T9" fmla="*/ 0 h 12"/>
                <a:gd name="T10" fmla="*/ 6 w 102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2" h="12">
                  <a:moveTo>
                    <a:pt x="6" y="0"/>
                  </a:moveTo>
                  <a:cubicBezTo>
                    <a:pt x="2" y="0"/>
                    <a:pt x="0" y="3"/>
                    <a:pt x="0" y="6"/>
                  </a:cubicBezTo>
                  <a:cubicBezTo>
                    <a:pt x="0" y="9"/>
                    <a:pt x="2" y="12"/>
                    <a:pt x="6" y="12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94" y="0"/>
                    <a:pt x="94" y="0"/>
                    <a:pt x="94" y="0"/>
                  </a:cubicBezTo>
                  <a:lnTo>
                    <a:pt x="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="1">
                <a:cs typeface="+mn-ea"/>
                <a:sym typeface="+mn-lt"/>
              </a:endParaRPr>
            </a:p>
          </p:txBody>
        </p:sp>
      </p:grpSp>
      <p:sp>
        <p:nvSpPr>
          <p:cNvPr id="3" name="椭圆 2"/>
          <p:cNvSpPr/>
          <p:nvPr/>
        </p:nvSpPr>
        <p:spPr>
          <a:xfrm>
            <a:off x="1938414" y="2852936"/>
            <a:ext cx="1478886" cy="1478886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3577018" y="2420888"/>
            <a:ext cx="1905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smtClean="0">
                <a:solidFill>
                  <a:schemeClr val="bg1"/>
                </a:solidFill>
              </a:rPr>
              <a:t>PART 2</a:t>
            </a:r>
            <a:endParaRPr lang="zh-CN" altLang="en-US" sz="3600" b="1" dirty="0">
              <a:solidFill>
                <a:schemeClr val="bg1"/>
              </a:solidFill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3596705" y="3142364"/>
            <a:ext cx="71789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</a:rPr>
              <a:t>我们做什么 </a:t>
            </a:r>
            <a:r>
              <a:rPr lang="en-US" altLang="zh-CN" sz="28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WHAT  WE DO?</a:t>
            </a:r>
            <a:endParaRPr lang="zh-CN" altLang="en-US" sz="2800" b="1" dirty="0">
              <a:solidFill>
                <a:schemeClr val="accent5">
                  <a:lumMod val="20000"/>
                  <a:lumOff val="8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3" presetClass="exit" presetSubtype="3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500" fill="hold"/>
                                        <p:tgtEl>
                                          <p:spTgt spid="4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07407E-6 L 0.0987 0.08843 " pathEditMode="relative" rAng="0" ptsTypes="AA">
                                      <p:cBhvr>
                                        <p:cTn id="5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35" y="4421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5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(-2*sin(7*(($/2.5)+0.026)*2*pi) / exp(22*(($/2.5)+0.026))+1.03)/1.03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(-2*sin(7*($/2.5+0.026)*2*pi) / exp(22*($/2.5+0.026))+1.03)/1.03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 additive="base"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" dur="1000" fill="hold"/>
                                        <p:tgtEl>
                                          <p:spTgt spid="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59259E-6 L 0.23191 -0.24074 " pathEditMode="relative" rAng="0" ptsTypes="AA">
                                      <p:cBhvr>
                                        <p:cTn id="6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89" y="-12037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6" presetClass="emp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1000" fill="hold"/>
                                        <p:tgtEl>
                                          <p:spTgt spid="50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9" presetClass="emph" presetSubtype="0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7" dur="indefinite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8" dur="indefinite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11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CDDC"/>
                                      </p:to>
                                    </p:animClr>
                                    <p:set>
                                      <p:cBhvr>
                                        <p:cTn id="71" dur="11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11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xit" presetSubtype="32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53" presetClass="exit" presetSubtype="3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8" grpId="1" animBg="1"/>
      <p:bldP spid="48" grpId="2" animBg="1"/>
      <p:bldP spid="49" grpId="0" animBg="1"/>
      <p:bldP spid="50" grpId="1" animBg="1"/>
      <p:bldP spid="50" grpId="2" animBg="1"/>
      <p:bldP spid="50" grpId="3" animBg="1"/>
      <p:bldP spid="50" grpId="4" animBg="1"/>
      <p:bldP spid="51" grpId="0" animBg="1"/>
      <p:bldP spid="51" grpId="1" animBg="1"/>
      <p:bldP spid="87" grpId="0" animBg="1"/>
      <p:bldP spid="88" grpId="0" animBg="1"/>
      <p:bldP spid="89" grpId="0" animBg="1"/>
      <p:bldP spid="90" grpId="0" animBg="1"/>
      <p:bldP spid="97" grpId="0"/>
      <p:bldP spid="98" grpId="0"/>
      <p:bldP spid="99" grpId="0"/>
      <p:bldP spid="100" grpId="0"/>
      <p:bldP spid="29" grpId="0"/>
      <p:bldP spid="26" grpId="0"/>
      <p:bldP spid="3" grpId="0" animBg="1"/>
      <p:bldP spid="6" grpId="0"/>
      <p:bldP spid="5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7896200" y="2445155"/>
            <a:ext cx="4104456" cy="3576133"/>
          </a:xfrm>
          <a:prstGeom prst="rect">
            <a:avLst/>
          </a:prstGeom>
          <a:noFill/>
          <a:ln w="41275">
            <a:solidFill>
              <a:srgbClr val="B0C1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 cstate="print"/>
          <a:srcRect l="5346" r="3761"/>
          <a:stretch>
            <a:fillRect/>
          </a:stretch>
        </p:blipFill>
        <p:spPr>
          <a:xfrm>
            <a:off x="6800456" y="2706765"/>
            <a:ext cx="4896544" cy="30997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矩形 2"/>
          <p:cNvSpPr/>
          <p:nvPr/>
        </p:nvSpPr>
        <p:spPr>
          <a:xfrm>
            <a:off x="541086" y="1667385"/>
            <a:ext cx="18261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32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主营业务</a:t>
            </a:r>
            <a:endParaRPr lang="en-US" altLang="zh-CN" sz="3200" b="1" dirty="0" smtClean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-26314" y="-52096"/>
            <a:ext cx="12218313" cy="1152128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214003" y="4550659"/>
            <a:ext cx="64560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lang="zh-CN" altLang="zh-CN" sz="2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</a:t>
            </a:r>
            <a:r>
              <a:rPr lang="zh-CN" altLang="zh-CN" sz="24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营业务：</a:t>
            </a:r>
            <a:r>
              <a:rPr lang="zh-CN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稀土永磁材料</a:t>
            </a:r>
            <a:endParaRPr lang="zh-CN" altLang="zh-CN" sz="2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  <a:r>
              <a:rPr lang="zh-CN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烧结钕铁硼、粘结钕铁硼、磁组件、伺服电机</a:t>
            </a:r>
            <a:endParaRPr lang="zh-CN" altLang="zh-CN" sz="2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Wingdings" panose="05000000000000000000" pitchFamily="2" charset="2"/>
              <a:buChar char="n"/>
            </a:pPr>
            <a:r>
              <a:rPr lang="zh-CN" altLang="zh-CN" sz="2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应用领域：</a:t>
            </a:r>
            <a:r>
              <a:rPr lang="zh-CN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电子信息产品（手机、电脑、相机）、医疗（核磁共振仪）、工业电机、机械硬盘、风力发电、磁悬浮、航空军事、混合动力汽车、变频空调等</a:t>
            </a:r>
            <a:endParaRPr lang="zh-CN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509410" y="2126294"/>
            <a:ext cx="30952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 smtClean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Primary business</a:t>
            </a:r>
            <a:endParaRPr lang="zh-CN" altLang="en-US" sz="2800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6" name="直接连接符 25"/>
          <p:cNvCxnSpPr/>
          <p:nvPr/>
        </p:nvCxnSpPr>
        <p:spPr>
          <a:xfrm>
            <a:off x="0" y="1100032"/>
            <a:ext cx="1219199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764" y="2252160"/>
            <a:ext cx="3769866" cy="2172633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541086" y="115972"/>
            <a:ext cx="5205757" cy="1041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700"/>
              </a:lnSpc>
            </a:pPr>
            <a:r>
              <a:rPr lang="zh-CN" altLang="zh-C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百度综艺简体" panose="02010601030101010101" pitchFamily="2" charset="-122"/>
                <a:ea typeface="百度综艺简体" panose="02010601030101010101" pitchFamily="2" charset="-122"/>
              </a:rPr>
              <a:t>我们做什么</a:t>
            </a:r>
            <a:r>
              <a:rPr lang="zh-CN" altLang="zh-CN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百度综艺简体" panose="02010601030101010101" pitchFamily="2" charset="-122"/>
                <a:ea typeface="百度综艺简体" panose="02010601030101010101" pitchFamily="2" charset="-122"/>
              </a:rPr>
              <a:t>？</a:t>
            </a:r>
            <a:endParaRPr lang="en-US" altLang="zh-CN" sz="3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百度综艺简体" panose="02010601030101010101" pitchFamily="2" charset="-122"/>
              <a:ea typeface="百度综艺简体" panose="02010601030101010101" pitchFamily="2" charset="-122"/>
            </a:endParaRPr>
          </a:p>
          <a:p>
            <a:pPr>
              <a:lnSpc>
                <a:spcPts val="3700"/>
              </a:lnSpc>
            </a:pPr>
            <a:r>
              <a:rPr lang="en-US" altLang="zh-CN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百度综艺简体" panose="02010601030101010101" pitchFamily="2" charset="-122"/>
                <a:ea typeface="百度综艺简体" panose="02010601030101010101" pitchFamily="2" charset="-122"/>
              </a:rPr>
              <a:t>What </a:t>
            </a:r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百度综艺简体" panose="02010601030101010101" pitchFamily="2" charset="-122"/>
                <a:ea typeface="百度综艺简体" panose="02010601030101010101" pitchFamily="2" charset="-122"/>
              </a:rPr>
              <a:t>we do </a:t>
            </a:r>
            <a:r>
              <a:rPr lang="en-US" altLang="zh-CN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百度综艺简体" panose="02010601030101010101" pitchFamily="2" charset="-122"/>
                <a:ea typeface="百度综艺简体" panose="02010601030101010101" pitchFamily="2" charset="-122"/>
              </a:rPr>
              <a:t>?</a:t>
            </a:r>
            <a:endParaRPr lang="zh-CN" altLang="zh-CN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百度综艺简体" panose="02010601030101010101" pitchFamily="2" charset="-122"/>
              <a:ea typeface="百度综艺简体" panose="02010601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4521" y1="47368" x2="24521" y2="47368"/>
                        <a14:foregroundMark x1="77011" y1="50693" x2="77011" y2="50693"/>
                        <a14:foregroundMark x1="11494" y1="51247" x2="11494" y2="51247"/>
                        <a14:foregroundMark x1="72989" y1="40443" x2="72989" y2="40443"/>
                        <a14:foregroundMark x1="84674" y1="36565" x2="84674" y2="36565"/>
                        <a14:foregroundMark x1="88314" y1="35734" x2="88314" y2="35734"/>
                        <a14:foregroundMark x1="90613" y1="54571" x2="90613" y2="54571"/>
                        <a14:foregroundMark x1="44636" y1="62050" x2="44636" y2="62050"/>
                        <a14:foregroundMark x1="41379" y1="56233" x2="41379" y2="56233"/>
                        <a14:foregroundMark x1="56130" y1="54571" x2="56130" y2="54571"/>
                        <a14:foregroundMark x1="65134" y1="62604" x2="65134" y2="62604"/>
                        <a14:foregroundMark x1="31992" y1="74792" x2="31992" y2="74792"/>
                        <a14:foregroundMark x1="22222" y1="63435" x2="22222" y2="63435"/>
                        <a14:foregroundMark x1="15709" y1="70083" x2="15709" y2="70083"/>
                        <a14:foregroundMark x1="23946" y1="79778" x2="23946" y2="79778"/>
                        <a14:foregroundMark x1="31992" y1="85596" x2="31992" y2="85596"/>
                        <a14:foregroundMark x1="20881" y1="85873" x2="20881" y2="85873"/>
                        <a14:foregroundMark x1="20881" y1="79501" x2="20881" y2="79501"/>
                        <a14:foregroundMark x1="14559" y1="48476" x2="14559" y2="48476"/>
                        <a14:foregroundMark x1="77586" y1="66759" x2="77586" y2="66759"/>
                        <a14:foregroundMark x1="92146" y1="77008" x2="92146" y2="77008"/>
                        <a14:foregroundMark x1="77203" y1="82271" x2="77203" y2="82271"/>
                        <a14:foregroundMark x1="56513" y1="66759" x2="56513" y2="66759"/>
                        <a14:foregroundMark x1="67816" y1="76177" x2="67816" y2="76177"/>
                        <a14:foregroundMark x1="61877" y1="77008" x2="61877" y2="77008"/>
                        <a14:foregroundMark x1="63027" y1="81163" x2="63027" y2="81163"/>
                        <a14:foregroundMark x1="59004" y1="62881" x2="59004" y2="62881"/>
                        <a14:foregroundMark x1="54789" y1="61496" x2="54789" y2="61496"/>
                        <a14:foregroundMark x1="24138" y1="68698" x2="24138" y2="68698"/>
                        <a14:foregroundMark x1="28161" y1="72299" x2="28161" y2="72299"/>
                        <a14:foregroundMark x1="27778" y1="68698" x2="27778" y2="68698"/>
                        <a14:foregroundMark x1="25479" y1="76177" x2="25479" y2="76177"/>
                        <a14:foregroundMark x1="36973" y1="70914" x2="36973" y2="70914"/>
                        <a14:foregroundMark x1="52107" y1="76454" x2="52107" y2="76454"/>
                        <a14:foregroundMark x1="56705" y1="77008" x2="56705" y2="770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69" y="3092906"/>
            <a:ext cx="1933737" cy="133731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020" y="6282898"/>
            <a:ext cx="2124921" cy="4965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00"/>
                            </p:stCondLst>
                            <p:childTnLst>
                              <p:par>
                                <p:cTn id="19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1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6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6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6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/>
      <p:bldP spid="2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-26314" y="-52096"/>
            <a:ext cx="12218313" cy="1152128"/>
          </a:xfrm>
          <a:prstGeom prst="rect">
            <a:avLst/>
          </a:prstGeom>
        </p:spPr>
      </p:pic>
      <p:cxnSp>
        <p:nvCxnSpPr>
          <p:cNvPr id="26" name="直接连接符 25"/>
          <p:cNvCxnSpPr/>
          <p:nvPr/>
        </p:nvCxnSpPr>
        <p:spPr>
          <a:xfrm>
            <a:off x="0" y="1100032"/>
            <a:ext cx="1219199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509" y="1398569"/>
            <a:ext cx="2182155" cy="125761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2752" y="1510018"/>
            <a:ext cx="7299478" cy="278307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968" y="3138077"/>
            <a:ext cx="6710041" cy="3744618"/>
          </a:xfrm>
          <a:prstGeom prst="rect">
            <a:avLst/>
          </a:prstGeom>
        </p:spPr>
      </p:pic>
      <p:cxnSp>
        <p:nvCxnSpPr>
          <p:cNvPr id="5" name="直接连接符 4"/>
          <p:cNvCxnSpPr/>
          <p:nvPr/>
        </p:nvCxnSpPr>
        <p:spPr>
          <a:xfrm>
            <a:off x="2423592" y="4405527"/>
            <a:ext cx="3659250" cy="4354"/>
          </a:xfrm>
          <a:prstGeom prst="line">
            <a:avLst/>
          </a:prstGeom>
          <a:ln w="25400"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 flipV="1">
            <a:off x="6096000" y="2999842"/>
            <a:ext cx="3672408" cy="1"/>
          </a:xfrm>
          <a:prstGeom prst="line">
            <a:avLst/>
          </a:prstGeom>
          <a:ln w="25400"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 flipV="1">
            <a:off x="6096000" y="1787680"/>
            <a:ext cx="0" cy="459364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9912403" y="2708920"/>
            <a:ext cx="1834754" cy="584775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消费电子</a:t>
            </a:r>
            <a:endParaRPr lang="zh-CN" altLang="en-US" sz="32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903580" y="4545709"/>
            <a:ext cx="27231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 smtClean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产品应用</a:t>
            </a:r>
            <a:endParaRPr lang="zh-CN" altLang="en-US" sz="4000" b="1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392333" y="4113139"/>
            <a:ext cx="1887243" cy="584775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节能应用</a:t>
            </a:r>
            <a:endParaRPr lang="zh-CN" altLang="en-US" sz="32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41086" y="115972"/>
            <a:ext cx="5205757" cy="1041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700"/>
              </a:lnSpc>
            </a:pPr>
            <a:r>
              <a:rPr lang="zh-CN" altLang="zh-C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百度综艺简体" panose="02010601030101010101" pitchFamily="2" charset="-122"/>
                <a:ea typeface="百度综艺简体" panose="02010601030101010101" pitchFamily="2" charset="-122"/>
              </a:rPr>
              <a:t>我们做什么</a:t>
            </a:r>
            <a:r>
              <a:rPr lang="zh-CN" altLang="zh-CN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百度综艺简体" panose="02010601030101010101" pitchFamily="2" charset="-122"/>
                <a:ea typeface="百度综艺简体" panose="02010601030101010101" pitchFamily="2" charset="-122"/>
              </a:rPr>
              <a:t>？</a:t>
            </a:r>
            <a:endParaRPr lang="en-US" altLang="zh-CN" sz="3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百度综艺简体" panose="02010601030101010101" pitchFamily="2" charset="-122"/>
              <a:ea typeface="百度综艺简体" panose="02010601030101010101" pitchFamily="2" charset="-122"/>
            </a:endParaRPr>
          </a:p>
          <a:p>
            <a:pPr>
              <a:lnSpc>
                <a:spcPts val="3700"/>
              </a:lnSpc>
            </a:pPr>
            <a:r>
              <a:rPr lang="en-US" altLang="zh-CN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百度综艺简体" panose="02010601030101010101" pitchFamily="2" charset="-122"/>
                <a:ea typeface="百度综艺简体" panose="02010601030101010101" pitchFamily="2" charset="-122"/>
              </a:rPr>
              <a:t>What </a:t>
            </a:r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百度综艺简体" panose="02010601030101010101" pitchFamily="2" charset="-122"/>
                <a:ea typeface="百度综艺简体" panose="02010601030101010101" pitchFamily="2" charset="-122"/>
              </a:rPr>
              <a:t>we do </a:t>
            </a:r>
            <a:r>
              <a:rPr lang="en-US" altLang="zh-CN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百度综艺简体" panose="02010601030101010101" pitchFamily="2" charset="-122"/>
                <a:ea typeface="百度综艺简体" panose="02010601030101010101" pitchFamily="2" charset="-122"/>
              </a:rPr>
              <a:t>?</a:t>
            </a:r>
            <a:endParaRPr lang="zh-CN" altLang="zh-CN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百度综艺简体" panose="02010601030101010101" pitchFamily="2" charset="-122"/>
              <a:ea typeface="百度综艺简体" panose="02010601030101010101" pitchFamily="2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9" grpId="0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6529" y="6317039"/>
            <a:ext cx="2124921" cy="49659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-26314" y="-52096"/>
            <a:ext cx="12218313" cy="1152128"/>
          </a:xfrm>
          <a:prstGeom prst="rect">
            <a:avLst/>
          </a:prstGeom>
        </p:spPr>
      </p:pic>
      <p:cxnSp>
        <p:nvCxnSpPr>
          <p:cNvPr id="26" name="直接连接符 25"/>
          <p:cNvCxnSpPr/>
          <p:nvPr/>
        </p:nvCxnSpPr>
        <p:spPr>
          <a:xfrm>
            <a:off x="0" y="1100032"/>
            <a:ext cx="1219199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17"/>
          <p:cNvSpPr/>
          <p:nvPr/>
        </p:nvSpPr>
        <p:spPr>
          <a:xfrm>
            <a:off x="-710499" y="-5948"/>
            <a:ext cx="5205757" cy="10591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700"/>
              </a:lnSpc>
            </a:pPr>
            <a:endParaRPr lang="en-US" altLang="zh-CN" sz="3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百度综艺简体" panose="02010601030101010101" pitchFamily="2" charset="-122"/>
              <a:ea typeface="百度综艺简体" panose="02010601030101010101" pitchFamily="2" charset="-122"/>
            </a:endParaRPr>
          </a:p>
          <a:p>
            <a:pPr>
              <a:lnSpc>
                <a:spcPts val="3700"/>
              </a:lnSpc>
            </a:pPr>
            <a:endParaRPr lang="zh-CN" altLang="zh-CN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百度综艺简体" panose="02010601030101010101" pitchFamily="2" charset="-122"/>
              <a:ea typeface="百度综艺简体" panose="02010601030101010101" pitchFamily="2" charset="-122"/>
            </a:endParaRPr>
          </a:p>
        </p:txBody>
      </p:sp>
      <p:pic>
        <p:nvPicPr>
          <p:cNvPr id="57355" name="图片 15" descr="logo.gif"/>
          <p:cNvPicPr>
            <a:picLocks noChangeAspect="1"/>
          </p:cNvPicPr>
          <p:nvPr/>
        </p:nvPicPr>
        <p:blipFill>
          <a:blip r:embed="rId4"/>
          <a:srcRect l="79167" b="-11224"/>
          <a:stretch>
            <a:fillRect/>
          </a:stretch>
        </p:blipFill>
        <p:spPr>
          <a:xfrm>
            <a:off x="611188" y="1773238"/>
            <a:ext cx="1785937" cy="714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7356" name="图片 17" descr="logo-l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8400" y="1700213"/>
            <a:ext cx="1571625" cy="7000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7352" name="图片 14" descr="Siemens.jpg"/>
          <p:cNvPicPr>
            <a:picLocks noChangeAspect="1"/>
          </p:cNvPicPr>
          <p:nvPr/>
        </p:nvPicPr>
        <p:blipFill>
          <a:blip r:embed="rId6">
            <a:lum contrast="20000"/>
          </a:blip>
          <a:stretch>
            <a:fillRect/>
          </a:stretch>
        </p:blipFill>
        <p:spPr>
          <a:xfrm>
            <a:off x="6156325" y="1916113"/>
            <a:ext cx="1785938" cy="571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7353" name="Picture 18" descr="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95233" y="2565400"/>
            <a:ext cx="1357312" cy="714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7346" name="图片 19" descr="1005596.g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87900" y="2420938"/>
            <a:ext cx="1800225" cy="1800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7358" name="Picture 14" descr="C:\Documents and Settings\louxs.YUNSHENG\桌面\Harman logo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29438" y="2781300"/>
            <a:ext cx="1952625" cy="790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7348" name="图片 8" descr="Hitachi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31913" y="3644900"/>
            <a:ext cx="1704975" cy="581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7349" name="图片 10" descr="Panasonic.jpg"/>
          <p:cNvPicPr>
            <a:picLocks noChangeAspect="1"/>
          </p:cNvPicPr>
          <p:nvPr/>
        </p:nvPicPr>
        <p:blipFill>
          <a:blip r:embed="rId11">
            <a:lum contrast="40000"/>
          </a:blip>
          <a:stretch>
            <a:fillRect/>
          </a:stretch>
        </p:blipFill>
        <p:spPr>
          <a:xfrm>
            <a:off x="3563938" y="4005263"/>
            <a:ext cx="2000250" cy="6619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7350" name="图片 12" descr="rockwell.jpg"/>
          <p:cNvPicPr>
            <a:picLocks noChangeAspect="1"/>
          </p:cNvPicPr>
          <p:nvPr/>
        </p:nvPicPr>
        <p:blipFill>
          <a:blip r:embed="rId12">
            <a:lum contrast="20000"/>
          </a:blip>
          <a:stretch>
            <a:fillRect/>
          </a:stretch>
        </p:blipFill>
        <p:spPr>
          <a:xfrm>
            <a:off x="6300788" y="3878263"/>
            <a:ext cx="1857375" cy="5508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7354" name="Picture 19" descr="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9750" y="4581525"/>
            <a:ext cx="2070100" cy="558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7357" name="图片 18" descr="未命名.jp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27313" y="5013325"/>
            <a:ext cx="2357437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7351" name="图片 13" descr="sanyo.jpg"/>
          <p:cNvPicPr>
            <a:picLocks noChangeAspect="1"/>
          </p:cNvPicPr>
          <p:nvPr/>
        </p:nvPicPr>
        <p:blipFill>
          <a:blip r:embed="rId15">
            <a:lum contrast="20000"/>
          </a:blip>
          <a:stretch>
            <a:fillRect/>
          </a:stretch>
        </p:blipFill>
        <p:spPr>
          <a:xfrm>
            <a:off x="5940425" y="4891088"/>
            <a:ext cx="1757363" cy="5381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10229850" y="2146300"/>
            <a:ext cx="835025" cy="286702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4000">
                <a:latin typeface="微软雅黑" panose="020B0503020204020204" pitchFamily="34" charset="-122"/>
                <a:ea typeface="微软雅黑" panose="020B0503020204020204" pitchFamily="34" charset="-122"/>
              </a:rPr>
              <a:t>主要客户</a:t>
            </a:r>
            <a:endParaRPr lang="zh-CN" altLang="en-US" sz="40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39816" y="58187"/>
            <a:ext cx="5205757" cy="1041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700"/>
              </a:lnSpc>
            </a:pPr>
            <a:r>
              <a:rPr lang="zh-CN" altLang="zh-C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百度综艺简体" panose="02010601030101010101" pitchFamily="2" charset="-122"/>
                <a:ea typeface="百度综艺简体" panose="02010601030101010101" pitchFamily="2" charset="-122"/>
              </a:rPr>
              <a:t>我们做什么</a:t>
            </a:r>
            <a:r>
              <a:rPr lang="zh-CN" altLang="zh-CN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百度综艺简体" panose="02010601030101010101" pitchFamily="2" charset="-122"/>
                <a:ea typeface="百度综艺简体" panose="02010601030101010101" pitchFamily="2" charset="-122"/>
              </a:rPr>
              <a:t>？</a:t>
            </a:r>
            <a:endParaRPr lang="en-US" altLang="zh-CN" sz="3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百度综艺简体" panose="02010601030101010101" pitchFamily="2" charset="-122"/>
              <a:ea typeface="百度综艺简体" panose="02010601030101010101" pitchFamily="2" charset="-122"/>
            </a:endParaRPr>
          </a:p>
          <a:p>
            <a:pPr>
              <a:lnSpc>
                <a:spcPts val="3700"/>
              </a:lnSpc>
            </a:pPr>
            <a:r>
              <a:rPr lang="en-US" altLang="zh-CN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百度综艺简体" panose="02010601030101010101" pitchFamily="2" charset="-122"/>
                <a:ea typeface="百度综艺简体" panose="02010601030101010101" pitchFamily="2" charset="-122"/>
              </a:rPr>
              <a:t>What </a:t>
            </a:r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百度综艺简体" panose="02010601030101010101" pitchFamily="2" charset="-122"/>
                <a:ea typeface="百度综艺简体" panose="02010601030101010101" pitchFamily="2" charset="-122"/>
              </a:rPr>
              <a:t>we do </a:t>
            </a:r>
            <a:r>
              <a:rPr lang="en-US" altLang="zh-CN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百度综艺简体" panose="02010601030101010101" pitchFamily="2" charset="-122"/>
                <a:ea typeface="百度综艺简体" panose="02010601030101010101" pitchFamily="2" charset="-122"/>
              </a:rPr>
              <a:t>?</a:t>
            </a:r>
            <a:endParaRPr lang="zh-CN" altLang="zh-CN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百度综艺简体" panose="02010601030101010101" pitchFamily="2" charset="-122"/>
              <a:ea typeface="百度综艺简体" panose="02010601030101010101" pitchFamily="2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24680" y="-44624"/>
            <a:ext cx="12291354" cy="6988866"/>
            <a:chOff x="75085" y="40534"/>
            <a:chExt cx="12291354" cy="6988866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" cstate="email"/>
            <a:stretch>
              <a:fillRect/>
            </a:stretch>
          </p:blipFill>
          <p:spPr>
            <a:xfrm>
              <a:off x="75085" y="40534"/>
              <a:ext cx="12291354" cy="6988866"/>
            </a:xfrm>
            <a:prstGeom prst="rect">
              <a:avLst/>
            </a:prstGeom>
          </p:spPr>
        </p:pic>
        <p:sp>
          <p:nvSpPr>
            <p:cNvPr id="47" name="矩形 46"/>
            <p:cNvSpPr/>
            <p:nvPr/>
          </p:nvSpPr>
          <p:spPr>
            <a:xfrm>
              <a:off x="75085" y="40534"/>
              <a:ext cx="12291354" cy="6988866"/>
            </a:xfrm>
            <a:prstGeom prst="rect">
              <a:avLst/>
            </a:prstGeom>
            <a:solidFill>
              <a:schemeClr val="tx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42" name="圆角矩形 41"/>
          <p:cNvSpPr/>
          <p:nvPr/>
        </p:nvSpPr>
        <p:spPr>
          <a:xfrm>
            <a:off x="417396" y="1040826"/>
            <a:ext cx="182880" cy="68580"/>
          </a:xfrm>
          <a:prstGeom prst="roundRect">
            <a:avLst/>
          </a:prstGeom>
          <a:solidFill>
            <a:schemeClr val="accent1">
              <a:alpha val="7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3" name="圆角矩形 42"/>
          <p:cNvSpPr/>
          <p:nvPr/>
        </p:nvSpPr>
        <p:spPr>
          <a:xfrm>
            <a:off x="682361" y="1040826"/>
            <a:ext cx="182880" cy="68580"/>
          </a:xfrm>
          <a:prstGeom prst="roundRect">
            <a:avLst/>
          </a:prstGeom>
          <a:solidFill>
            <a:schemeClr val="accent2">
              <a:alpha val="7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4" name="圆角矩形 43"/>
          <p:cNvSpPr/>
          <p:nvPr/>
        </p:nvSpPr>
        <p:spPr>
          <a:xfrm>
            <a:off x="947326" y="1040826"/>
            <a:ext cx="182880" cy="68580"/>
          </a:xfrm>
          <a:prstGeom prst="roundRect">
            <a:avLst/>
          </a:prstGeom>
          <a:solidFill>
            <a:schemeClr val="accent4">
              <a:alpha val="7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5" name="圆角矩形 44"/>
          <p:cNvSpPr/>
          <p:nvPr/>
        </p:nvSpPr>
        <p:spPr>
          <a:xfrm>
            <a:off x="1212291" y="1040826"/>
            <a:ext cx="182880" cy="68580"/>
          </a:xfrm>
          <a:prstGeom prst="roundRect">
            <a:avLst/>
          </a:prstGeom>
          <a:solidFill>
            <a:schemeClr val="tx2">
              <a:alpha val="7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8" name="Oval 12"/>
          <p:cNvSpPr/>
          <p:nvPr/>
        </p:nvSpPr>
        <p:spPr>
          <a:xfrm>
            <a:off x="1118033" y="1862589"/>
            <a:ext cx="720000" cy="72000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  <a:cs typeface="+mn-ea"/>
              <a:sym typeface="+mn-lt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299960" y="472275"/>
            <a:ext cx="4211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</a:rPr>
              <a:t>WHAT CAN WE PROVIDE?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1938414" y="2852936"/>
            <a:ext cx="1478886" cy="1478886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文本框 51"/>
          <p:cNvSpPr txBox="1"/>
          <p:nvPr/>
        </p:nvSpPr>
        <p:spPr>
          <a:xfrm>
            <a:off x="3596705" y="3142364"/>
            <a:ext cx="717896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</a:rPr>
              <a:t>我们能提供什么？</a:t>
            </a:r>
            <a:endParaRPr lang="en-US" altLang="zh-CN" sz="5400" b="1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+mn-ea"/>
            </a:endParaRPr>
          </a:p>
          <a:p>
            <a:r>
              <a:rPr lang="en-US" altLang="zh-CN" sz="2800" dirty="0" smtClean="0">
                <a:solidFill>
                  <a:schemeClr val="bg1"/>
                </a:solidFill>
              </a:rPr>
              <a:t>WHAT CAN WE PROVIDE?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53" name="Freeform 139"/>
          <p:cNvSpPr/>
          <p:nvPr/>
        </p:nvSpPr>
        <p:spPr bwMode="auto">
          <a:xfrm>
            <a:off x="2241094" y="3201347"/>
            <a:ext cx="759302" cy="845260"/>
          </a:xfrm>
          <a:custGeom>
            <a:avLst/>
            <a:gdLst/>
            <a:ahLst/>
            <a:cxnLst/>
            <a:rect l="l" t="t" r="r" b="b"/>
            <a:pathLst>
              <a:path w="374711" h="417131">
                <a:moveTo>
                  <a:pt x="157163" y="234568"/>
                </a:moveTo>
                <a:lnTo>
                  <a:pt x="184150" y="259968"/>
                </a:lnTo>
                <a:lnTo>
                  <a:pt x="33337" y="417131"/>
                </a:lnTo>
                <a:lnTo>
                  <a:pt x="0" y="383794"/>
                </a:lnTo>
                <a:close/>
                <a:moveTo>
                  <a:pt x="349039" y="80580"/>
                </a:moveTo>
                <a:cubicBezTo>
                  <a:pt x="349039" y="80580"/>
                  <a:pt x="401638" y="158969"/>
                  <a:pt x="307711" y="218693"/>
                </a:cubicBezTo>
                <a:cubicBezTo>
                  <a:pt x="307711" y="218693"/>
                  <a:pt x="307711" y="218693"/>
                  <a:pt x="305363" y="217760"/>
                </a:cubicBezTo>
                <a:lnTo>
                  <a:pt x="288925" y="211228"/>
                </a:lnTo>
                <a:cubicBezTo>
                  <a:pt x="288925" y="211228"/>
                  <a:pt x="364067" y="181365"/>
                  <a:pt x="349039" y="80580"/>
                </a:cubicBezTo>
                <a:close/>
                <a:moveTo>
                  <a:pt x="279871" y="32848"/>
                </a:moveTo>
                <a:cubicBezTo>
                  <a:pt x="253973" y="32848"/>
                  <a:pt x="228546" y="42265"/>
                  <a:pt x="209712" y="61100"/>
                </a:cubicBezTo>
                <a:cubicBezTo>
                  <a:pt x="168275" y="102536"/>
                  <a:pt x="168275" y="166574"/>
                  <a:pt x="209712" y="204244"/>
                </a:cubicBezTo>
                <a:cubicBezTo>
                  <a:pt x="247381" y="245680"/>
                  <a:pt x="311419" y="245680"/>
                  <a:pt x="352856" y="208011"/>
                </a:cubicBezTo>
                <a:cubicBezTo>
                  <a:pt x="390525" y="166574"/>
                  <a:pt x="390525" y="102536"/>
                  <a:pt x="352856" y="61100"/>
                </a:cubicBezTo>
                <a:cubicBezTo>
                  <a:pt x="332137" y="42265"/>
                  <a:pt x="305769" y="32848"/>
                  <a:pt x="279871" y="32848"/>
                </a:cubicBezTo>
                <a:close/>
                <a:moveTo>
                  <a:pt x="281270" y="0"/>
                </a:moveTo>
                <a:cubicBezTo>
                  <a:pt x="314908" y="0"/>
                  <a:pt x="348547" y="13082"/>
                  <a:pt x="374711" y="39245"/>
                </a:cubicBezTo>
                <a:cubicBezTo>
                  <a:pt x="427038" y="91573"/>
                  <a:pt x="427038" y="177539"/>
                  <a:pt x="374711" y="229866"/>
                </a:cubicBezTo>
                <a:cubicBezTo>
                  <a:pt x="326121" y="278455"/>
                  <a:pt x="251368" y="282193"/>
                  <a:pt x="199041" y="241079"/>
                </a:cubicBezTo>
                <a:cubicBezTo>
                  <a:pt x="191566" y="233604"/>
                  <a:pt x="187828" y="229866"/>
                  <a:pt x="176615" y="218653"/>
                </a:cubicBezTo>
                <a:cubicBezTo>
                  <a:pt x="131763" y="166326"/>
                  <a:pt x="135501" y="87835"/>
                  <a:pt x="187828" y="39245"/>
                </a:cubicBezTo>
                <a:cubicBezTo>
                  <a:pt x="213992" y="13082"/>
                  <a:pt x="247631" y="0"/>
                  <a:pt x="28127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4" name="Oval 12"/>
          <p:cNvSpPr/>
          <p:nvPr/>
        </p:nvSpPr>
        <p:spPr>
          <a:xfrm>
            <a:off x="1118033" y="4047449"/>
            <a:ext cx="720000" cy="72000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  <a:cs typeface="+mn-ea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577018" y="2420888"/>
            <a:ext cx="1905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smtClean="0">
                <a:solidFill>
                  <a:schemeClr val="bg1"/>
                </a:solidFill>
              </a:rPr>
              <a:t>PART 3</a:t>
            </a:r>
            <a:endParaRPr lang="zh-CN" altLang="en-US" sz="3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3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4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500" fill="hold"/>
                                        <p:tgtEl>
                                          <p:spTgt spid="4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07407E-6 L 0.0987 0.08843 " pathEditMode="relative" rAng="0" ptsTypes="AA">
                                      <p:cBhvr>
                                        <p:cTn id="2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35" y="4421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59259E-6 L 0.23191 -0.24074 " pathEditMode="relative" rAng="0" ptsTypes="AA">
                                      <p:cBhvr>
                                        <p:cTn id="4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89" y="-12037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6" presetClass="emp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" dur="1000" fill="hold"/>
                                        <p:tgtEl>
                                          <p:spTgt spid="54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9" presetClass="emph" presetSubtype="0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11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CDDC"/>
                                      </p:to>
                                    </p:animClr>
                                    <p:set>
                                      <p:cBhvr>
                                        <p:cTn id="55" dur="11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11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8" grpId="1" animBg="1"/>
      <p:bldP spid="48" grpId="2" animBg="1"/>
      <p:bldP spid="48" grpId="3" animBg="1"/>
      <p:bldP spid="26" grpId="0"/>
      <p:bldP spid="3" grpId="0" animBg="1"/>
      <p:bldP spid="52" grpId="0"/>
      <p:bldP spid="53" grpId="0" animBg="1"/>
      <p:bldP spid="54" grpId="0" animBg="1"/>
      <p:bldP spid="54" grpId="1" animBg="1"/>
      <p:bldP spid="54" grpId="2" animBg="1"/>
      <p:bldP spid="54" grpId="3" animBg="1"/>
      <p:bldP spid="54" grpId="4" animBg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 rot="5400000">
            <a:off x="5807968" y="-5976664"/>
            <a:ext cx="648072" cy="12601400"/>
          </a:xfrm>
          <a:prstGeom prst="rect">
            <a:avLst/>
          </a:prstGeom>
          <a:gradFill flip="none" rotWithShape="1">
            <a:gsLst>
              <a:gs pos="0">
                <a:srgbClr val="00001A"/>
              </a:gs>
              <a:gs pos="100000">
                <a:srgbClr val="0070C0"/>
              </a:gs>
              <a:gs pos="100000">
                <a:schemeClr val="bg1"/>
              </a:gs>
              <a:gs pos="100000">
                <a:srgbClr val="00206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2" name="直接连接符 11"/>
          <p:cNvCxnSpPr/>
          <p:nvPr/>
        </p:nvCxnSpPr>
        <p:spPr>
          <a:xfrm flipV="1">
            <a:off x="2783632" y="-432048"/>
            <a:ext cx="2376264" cy="108012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34"/>
          <p:cNvCxnSpPr/>
          <p:nvPr/>
        </p:nvCxnSpPr>
        <p:spPr>
          <a:xfrm>
            <a:off x="3719736" y="0"/>
            <a:ext cx="1440160" cy="648072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/>
          <p:nvPr/>
        </p:nvCxnSpPr>
        <p:spPr>
          <a:xfrm flipV="1">
            <a:off x="3719736" y="0"/>
            <a:ext cx="2088232" cy="648072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41"/>
          <p:cNvCxnSpPr/>
          <p:nvPr/>
        </p:nvCxnSpPr>
        <p:spPr>
          <a:xfrm>
            <a:off x="3071664" y="0"/>
            <a:ext cx="5544616" cy="648072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/>
          <p:cNvCxnSpPr/>
          <p:nvPr/>
        </p:nvCxnSpPr>
        <p:spPr>
          <a:xfrm flipV="1">
            <a:off x="3971764" y="0"/>
            <a:ext cx="4716524" cy="549442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连接符 48"/>
          <p:cNvCxnSpPr/>
          <p:nvPr/>
        </p:nvCxnSpPr>
        <p:spPr>
          <a:xfrm>
            <a:off x="10632504" y="-72770"/>
            <a:ext cx="1800200" cy="657454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连接符 52"/>
          <p:cNvCxnSpPr/>
          <p:nvPr/>
        </p:nvCxnSpPr>
        <p:spPr>
          <a:xfrm flipV="1">
            <a:off x="9048328" y="0"/>
            <a:ext cx="2376264" cy="720842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连接符 54"/>
          <p:cNvCxnSpPr/>
          <p:nvPr/>
        </p:nvCxnSpPr>
        <p:spPr>
          <a:xfrm>
            <a:off x="8544272" y="0"/>
            <a:ext cx="1440160" cy="584684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接连接符 58"/>
          <p:cNvCxnSpPr/>
          <p:nvPr/>
        </p:nvCxnSpPr>
        <p:spPr>
          <a:xfrm flipV="1">
            <a:off x="7032104" y="-98630"/>
            <a:ext cx="720080" cy="746702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矩形 53"/>
          <p:cNvSpPr/>
          <p:nvPr/>
        </p:nvSpPr>
        <p:spPr>
          <a:xfrm>
            <a:off x="30836" y="98811"/>
            <a:ext cx="3790315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kern="100" dirty="0" smtClean="0">
                <a:solidFill>
                  <a:schemeClr val="bg1"/>
                </a:solidFill>
                <a:ea typeface="黑体" panose="02010609060101010101" pitchFamily="49" charset="-122"/>
                <a:cs typeface="黑体" panose="02010609060101010101" pitchFamily="49" charset="-122"/>
              </a:rPr>
              <a:t>WHAT CAN WE PROVIDE</a:t>
            </a:r>
            <a:endParaRPr lang="zh-CN" altLang="en-US" sz="2800" b="1" kern="100" dirty="0">
              <a:solidFill>
                <a:schemeClr val="bg1"/>
              </a:solidFill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627101" y="1498749"/>
            <a:ext cx="1250138" cy="1250138"/>
            <a:chOff x="309358" y="1255207"/>
            <a:chExt cx="1448544" cy="1448544"/>
          </a:xfrm>
        </p:grpSpPr>
        <p:sp>
          <p:nvSpPr>
            <p:cNvPr id="16" name="椭圆 15"/>
            <p:cNvSpPr/>
            <p:nvPr/>
          </p:nvSpPr>
          <p:spPr>
            <a:xfrm>
              <a:off x="385558" y="1327118"/>
              <a:ext cx="1296144" cy="1296144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/>
            <p:cNvSpPr/>
            <p:nvPr/>
          </p:nvSpPr>
          <p:spPr>
            <a:xfrm>
              <a:off x="309358" y="1255207"/>
              <a:ext cx="1448544" cy="1448544"/>
            </a:xfrm>
            <a:prstGeom prst="ellipse">
              <a:avLst/>
            </a:prstGeom>
            <a:noFill/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65" name="图片 64"/>
          <p:cNvPicPr>
            <a:picLocks noChangeAspect="1"/>
          </p:cNvPicPr>
          <p:nvPr/>
        </p:nvPicPr>
        <p:blipFill>
          <a:blip r:embed="rId2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57" y="1452876"/>
            <a:ext cx="1354425" cy="1341884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2221521" y="1800653"/>
            <a:ext cx="29642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kern="100" dirty="0" smtClean="0">
                <a:ea typeface="仿宋" panose="02010609060101010101" pitchFamily="49" charset="-122"/>
              </a:rPr>
              <a:t>移动智能磁钢</a:t>
            </a:r>
            <a:endParaRPr lang="zh-CN" altLang="en-US" sz="3600" b="1" dirty="0"/>
          </a:p>
        </p:txBody>
      </p:sp>
      <p:grpSp>
        <p:nvGrpSpPr>
          <p:cNvPr id="47" name="组合 46"/>
          <p:cNvGrpSpPr/>
          <p:nvPr/>
        </p:nvGrpSpPr>
        <p:grpSpPr>
          <a:xfrm>
            <a:off x="5742876" y="1498749"/>
            <a:ext cx="1250138" cy="1250138"/>
            <a:chOff x="309358" y="1255207"/>
            <a:chExt cx="1448544" cy="1448544"/>
          </a:xfrm>
        </p:grpSpPr>
        <p:sp>
          <p:nvSpPr>
            <p:cNvPr id="48" name="椭圆 47"/>
            <p:cNvSpPr/>
            <p:nvPr/>
          </p:nvSpPr>
          <p:spPr>
            <a:xfrm>
              <a:off x="385558" y="1327118"/>
              <a:ext cx="1296144" cy="1296144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椭圆 49"/>
            <p:cNvSpPr/>
            <p:nvPr/>
          </p:nvSpPr>
          <p:spPr>
            <a:xfrm>
              <a:off x="309358" y="1255207"/>
              <a:ext cx="1448544" cy="1448544"/>
            </a:xfrm>
            <a:prstGeom prst="ellipse">
              <a:avLst/>
            </a:prstGeom>
            <a:noFill/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4" name="Rectangle 23"/>
          <p:cNvSpPr>
            <a:spLocks noChangeArrowheads="1"/>
          </p:cNvSpPr>
          <p:nvPr/>
        </p:nvSpPr>
        <p:spPr bwMode="auto">
          <a:xfrm>
            <a:off x="6083783" y="1885693"/>
            <a:ext cx="492125" cy="476251"/>
          </a:xfrm>
          <a:custGeom>
            <a:avLst/>
            <a:gdLst/>
            <a:ahLst/>
            <a:cxnLst/>
            <a:rect l="l" t="t" r="r" b="b"/>
            <a:pathLst>
              <a:path w="492125" h="476251">
                <a:moveTo>
                  <a:pt x="349250" y="349250"/>
                </a:moveTo>
                <a:lnTo>
                  <a:pt x="401638" y="349250"/>
                </a:lnTo>
                <a:lnTo>
                  <a:pt x="401638" y="398463"/>
                </a:lnTo>
                <a:lnTo>
                  <a:pt x="349250" y="398463"/>
                </a:lnTo>
                <a:close/>
                <a:moveTo>
                  <a:pt x="258762" y="349250"/>
                </a:moveTo>
                <a:lnTo>
                  <a:pt x="315912" y="349250"/>
                </a:lnTo>
                <a:lnTo>
                  <a:pt x="315912" y="398463"/>
                </a:lnTo>
                <a:lnTo>
                  <a:pt x="258762" y="398463"/>
                </a:lnTo>
                <a:close/>
                <a:moveTo>
                  <a:pt x="173037" y="349250"/>
                </a:moveTo>
                <a:lnTo>
                  <a:pt x="228600" y="349250"/>
                </a:lnTo>
                <a:lnTo>
                  <a:pt x="228600" y="398463"/>
                </a:lnTo>
                <a:lnTo>
                  <a:pt x="173037" y="398463"/>
                </a:lnTo>
                <a:close/>
                <a:moveTo>
                  <a:pt x="87312" y="349250"/>
                </a:moveTo>
                <a:lnTo>
                  <a:pt x="142875" y="349250"/>
                </a:lnTo>
                <a:lnTo>
                  <a:pt x="142875" y="398463"/>
                </a:lnTo>
                <a:lnTo>
                  <a:pt x="87312" y="398463"/>
                </a:lnTo>
                <a:close/>
                <a:moveTo>
                  <a:pt x="346075" y="269875"/>
                </a:moveTo>
                <a:lnTo>
                  <a:pt x="401638" y="269875"/>
                </a:lnTo>
                <a:lnTo>
                  <a:pt x="401638" y="319088"/>
                </a:lnTo>
                <a:lnTo>
                  <a:pt x="346075" y="319088"/>
                </a:lnTo>
                <a:close/>
                <a:moveTo>
                  <a:pt x="258762" y="269875"/>
                </a:moveTo>
                <a:lnTo>
                  <a:pt x="315912" y="269875"/>
                </a:lnTo>
                <a:lnTo>
                  <a:pt x="315912" y="319088"/>
                </a:lnTo>
                <a:lnTo>
                  <a:pt x="258762" y="319088"/>
                </a:lnTo>
                <a:close/>
                <a:moveTo>
                  <a:pt x="173037" y="269875"/>
                </a:moveTo>
                <a:lnTo>
                  <a:pt x="228600" y="269875"/>
                </a:lnTo>
                <a:lnTo>
                  <a:pt x="228600" y="319088"/>
                </a:lnTo>
                <a:lnTo>
                  <a:pt x="173037" y="319088"/>
                </a:lnTo>
                <a:close/>
                <a:moveTo>
                  <a:pt x="87312" y="269875"/>
                </a:moveTo>
                <a:lnTo>
                  <a:pt x="142875" y="269875"/>
                </a:lnTo>
                <a:lnTo>
                  <a:pt x="142875" y="319088"/>
                </a:lnTo>
                <a:lnTo>
                  <a:pt x="87312" y="319088"/>
                </a:lnTo>
                <a:close/>
                <a:moveTo>
                  <a:pt x="349250" y="192088"/>
                </a:moveTo>
                <a:lnTo>
                  <a:pt x="401638" y="192088"/>
                </a:lnTo>
                <a:lnTo>
                  <a:pt x="401638" y="239713"/>
                </a:lnTo>
                <a:lnTo>
                  <a:pt x="349250" y="239713"/>
                </a:lnTo>
                <a:close/>
                <a:moveTo>
                  <a:pt x="258762" y="192088"/>
                </a:moveTo>
                <a:lnTo>
                  <a:pt x="315912" y="192088"/>
                </a:lnTo>
                <a:lnTo>
                  <a:pt x="315912" y="239713"/>
                </a:lnTo>
                <a:lnTo>
                  <a:pt x="258762" y="239713"/>
                </a:lnTo>
                <a:close/>
                <a:moveTo>
                  <a:pt x="173037" y="192088"/>
                </a:moveTo>
                <a:lnTo>
                  <a:pt x="228600" y="192088"/>
                </a:lnTo>
                <a:lnTo>
                  <a:pt x="228600" y="239713"/>
                </a:lnTo>
                <a:lnTo>
                  <a:pt x="173037" y="239713"/>
                </a:lnTo>
                <a:close/>
                <a:moveTo>
                  <a:pt x="34925" y="157163"/>
                </a:moveTo>
                <a:lnTo>
                  <a:pt x="34925" y="438151"/>
                </a:lnTo>
                <a:lnTo>
                  <a:pt x="454025" y="438151"/>
                </a:lnTo>
                <a:lnTo>
                  <a:pt x="454025" y="157163"/>
                </a:lnTo>
                <a:close/>
                <a:moveTo>
                  <a:pt x="0" y="33338"/>
                </a:moveTo>
                <a:lnTo>
                  <a:pt x="79375" y="33338"/>
                </a:lnTo>
                <a:lnTo>
                  <a:pt x="79375" y="82551"/>
                </a:lnTo>
                <a:lnTo>
                  <a:pt x="142875" y="82551"/>
                </a:lnTo>
                <a:lnTo>
                  <a:pt x="142875" y="33338"/>
                </a:lnTo>
                <a:lnTo>
                  <a:pt x="352425" y="33338"/>
                </a:lnTo>
                <a:lnTo>
                  <a:pt x="352425" y="79376"/>
                </a:lnTo>
                <a:lnTo>
                  <a:pt x="420688" y="79376"/>
                </a:lnTo>
                <a:lnTo>
                  <a:pt x="420688" y="33338"/>
                </a:lnTo>
                <a:lnTo>
                  <a:pt x="492125" y="33338"/>
                </a:lnTo>
                <a:lnTo>
                  <a:pt x="492125" y="476251"/>
                </a:lnTo>
                <a:lnTo>
                  <a:pt x="454025" y="476251"/>
                </a:lnTo>
                <a:lnTo>
                  <a:pt x="34925" y="476251"/>
                </a:lnTo>
                <a:lnTo>
                  <a:pt x="0" y="476251"/>
                </a:lnTo>
                <a:close/>
                <a:moveTo>
                  <a:pt x="368300" y="0"/>
                </a:moveTo>
                <a:lnTo>
                  <a:pt x="409575" y="0"/>
                </a:lnTo>
                <a:lnTo>
                  <a:pt x="409575" y="68263"/>
                </a:lnTo>
                <a:lnTo>
                  <a:pt x="368300" y="68263"/>
                </a:lnTo>
                <a:close/>
                <a:moveTo>
                  <a:pt x="90487" y="0"/>
                </a:moveTo>
                <a:lnTo>
                  <a:pt x="131762" y="0"/>
                </a:lnTo>
                <a:lnTo>
                  <a:pt x="131762" y="68263"/>
                </a:lnTo>
                <a:lnTo>
                  <a:pt x="90487" y="6826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7247284" y="1797478"/>
            <a:ext cx="20377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kern="100" dirty="0" smtClean="0">
                <a:ea typeface="仿宋" panose="02010609060101010101" pitchFamily="49" charset="-122"/>
                <a:cs typeface="仿宋" panose="02010609060101010101" pitchFamily="49" charset="-122"/>
              </a:rPr>
              <a:t>工作环境</a:t>
            </a:r>
            <a:endParaRPr lang="zh-CN" altLang="zh-CN" sz="3600" b="1" kern="100" dirty="0">
              <a:ea typeface="仿宋" panose="02010609060101010101" pitchFamily="49" charset="-122"/>
              <a:cs typeface="仿宋" panose="02010609060101010101" pitchFamily="49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2172713" y="1606782"/>
            <a:ext cx="0" cy="1034073"/>
          </a:xfrm>
          <a:prstGeom prst="line">
            <a:avLst/>
          </a:prstGeom>
          <a:ln w="22225">
            <a:solidFill>
              <a:srgbClr val="3185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/>
          <p:cNvCxnSpPr/>
          <p:nvPr/>
        </p:nvCxnSpPr>
        <p:spPr>
          <a:xfrm>
            <a:off x="7227513" y="1606782"/>
            <a:ext cx="0" cy="1034073"/>
          </a:xfrm>
          <a:prstGeom prst="line">
            <a:avLst/>
          </a:prstGeom>
          <a:ln w="22225">
            <a:solidFill>
              <a:srgbClr val="3185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图片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7079" y="6345921"/>
            <a:ext cx="2124921" cy="49659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144" y="2938905"/>
            <a:ext cx="4423900" cy="33179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941" y="3027996"/>
            <a:ext cx="4333595" cy="3228835"/>
          </a:xfrm>
          <a:prstGeom prst="rect">
            <a:avLst/>
          </a:prstGeom>
        </p:spPr>
      </p:pic>
      <p:sp>
        <p:nvSpPr>
          <p:cNvPr id="33" name="直角三角形 32"/>
          <p:cNvSpPr/>
          <p:nvPr/>
        </p:nvSpPr>
        <p:spPr>
          <a:xfrm rot="10800000">
            <a:off x="4577762" y="2856756"/>
            <a:ext cx="1144862" cy="1135893"/>
          </a:xfrm>
          <a:prstGeom prst="rtTriangle">
            <a:avLst/>
          </a:prstGeom>
          <a:noFill/>
          <a:ln>
            <a:solidFill>
              <a:srgbClr val="B7DE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直角三角形 35"/>
          <p:cNvSpPr/>
          <p:nvPr/>
        </p:nvSpPr>
        <p:spPr>
          <a:xfrm rot="10800000">
            <a:off x="9912424" y="2909049"/>
            <a:ext cx="1090659" cy="1024007"/>
          </a:xfrm>
          <a:prstGeom prst="rtTriangle">
            <a:avLst/>
          </a:prstGeom>
          <a:noFill/>
          <a:ln>
            <a:solidFill>
              <a:srgbClr val="B7DE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直角三角形 37"/>
          <p:cNvSpPr/>
          <p:nvPr/>
        </p:nvSpPr>
        <p:spPr>
          <a:xfrm>
            <a:off x="1116909" y="5301208"/>
            <a:ext cx="1090659" cy="1024007"/>
          </a:xfrm>
          <a:prstGeom prst="rtTriangle">
            <a:avLst/>
          </a:prstGeom>
          <a:noFill/>
          <a:ln>
            <a:solidFill>
              <a:srgbClr val="B7DE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直角三角形 40"/>
          <p:cNvSpPr/>
          <p:nvPr/>
        </p:nvSpPr>
        <p:spPr>
          <a:xfrm>
            <a:off x="6486774" y="5262504"/>
            <a:ext cx="1090659" cy="1024007"/>
          </a:xfrm>
          <a:prstGeom prst="rtTriangle">
            <a:avLst/>
          </a:prstGeom>
          <a:noFill/>
          <a:ln>
            <a:solidFill>
              <a:srgbClr val="B7DE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6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(#ppt_w-0)*(10*0.5^(10*($+0.215))*sin(2*pi/0.3*($+0.215)-asin(0.1))+2.14)/2.14+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7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(#ppt_h-0)*(10*0.5^(10*($+0.215))*sin(2*pi/0.3*($+0.215)-asin(0.1))+2.14)/2.14+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 additive="base"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0.5*(#ppt_w-0)*$^8+0">
                                          <p:val>
                                            <p:fltVal val="0"/>
                                          </p:val>
                                        </p:tav>
                                        <p:tav tm="50000" fmla="#ppt_w-0.5*(#ppt_w-0)*(2-$)^8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0.5*(#ppt_h-0)*$^8+0">
                                          <p:val>
                                            <p:fltVal val="0"/>
                                          </p:val>
                                        </p:tav>
                                        <p:tav tm="50000" fmla="#ppt_h-0.5*(#ppt_h-0)*(2-$)^8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2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100"/>
                            </p:stCondLst>
                            <p:childTnLst>
                              <p:par>
                                <p:cTn id="24" presetID="0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25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(#ppt_w-0)*(10*0.5^(10*($+0.215))*sin(2*pi/0.3*($+0.215)-asin(0.1))+2.14)/2.14+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6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(#ppt_h-0)*(10*0.5^(10*($+0.215))*sin(2*pi/0.3*($+0.215)-asin(0.1))+2.14)/2.14+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 additive="base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0.5*(#ppt_w-0)*$^8+0">
                                          <p:val>
                                            <p:fltVal val="0"/>
                                          </p:val>
                                        </p:tav>
                                        <p:tav tm="50000" fmla="#ppt_w-0.5*(#ppt_w-0)*(2-$)^8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0.5*(#ppt_h-0)*$^8+0">
                                          <p:val>
                                            <p:fltVal val="0"/>
                                          </p:val>
                                        </p:tav>
                                        <p:tav tm="50000" fmla="#ppt_h-0.5*(#ppt_h-0)*(2-$)^8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2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4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4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4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4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4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4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4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4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4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4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4" grpId="0" bldLvl="0" animBg="1"/>
      <p:bldP spid="26" grpId="0"/>
      <p:bldP spid="33" grpId="0" animBg="1"/>
      <p:bldP spid="36" grpId="0" animBg="1"/>
      <p:bldP spid="38" grpId="0" animBg="1"/>
      <p:bldP spid="4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 rot="5400000">
            <a:off x="5807968" y="-5976664"/>
            <a:ext cx="648072" cy="12601400"/>
          </a:xfrm>
          <a:prstGeom prst="rect">
            <a:avLst/>
          </a:prstGeom>
          <a:gradFill flip="none" rotWithShape="1">
            <a:gsLst>
              <a:gs pos="0">
                <a:srgbClr val="00001A"/>
              </a:gs>
              <a:gs pos="100000">
                <a:srgbClr val="0070C0"/>
              </a:gs>
              <a:gs pos="100000">
                <a:schemeClr val="bg1"/>
              </a:gs>
              <a:gs pos="100000">
                <a:srgbClr val="00206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2" name="直接连接符 11"/>
          <p:cNvCxnSpPr/>
          <p:nvPr/>
        </p:nvCxnSpPr>
        <p:spPr>
          <a:xfrm flipV="1">
            <a:off x="2783632" y="-432048"/>
            <a:ext cx="2376264" cy="108012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34"/>
          <p:cNvCxnSpPr/>
          <p:nvPr/>
        </p:nvCxnSpPr>
        <p:spPr>
          <a:xfrm>
            <a:off x="3719736" y="0"/>
            <a:ext cx="1440160" cy="648072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/>
          <p:nvPr/>
        </p:nvCxnSpPr>
        <p:spPr>
          <a:xfrm flipV="1">
            <a:off x="3719736" y="0"/>
            <a:ext cx="2088232" cy="648072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41"/>
          <p:cNvCxnSpPr/>
          <p:nvPr/>
        </p:nvCxnSpPr>
        <p:spPr>
          <a:xfrm>
            <a:off x="3071664" y="0"/>
            <a:ext cx="5544616" cy="648072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/>
          <p:cNvCxnSpPr/>
          <p:nvPr/>
        </p:nvCxnSpPr>
        <p:spPr>
          <a:xfrm flipV="1">
            <a:off x="3971764" y="0"/>
            <a:ext cx="4716524" cy="549442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连接符 48"/>
          <p:cNvCxnSpPr/>
          <p:nvPr/>
        </p:nvCxnSpPr>
        <p:spPr>
          <a:xfrm>
            <a:off x="10632504" y="-72770"/>
            <a:ext cx="1800200" cy="657454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连接符 52"/>
          <p:cNvCxnSpPr/>
          <p:nvPr/>
        </p:nvCxnSpPr>
        <p:spPr>
          <a:xfrm flipV="1">
            <a:off x="9048328" y="0"/>
            <a:ext cx="2376264" cy="720842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连接符 54"/>
          <p:cNvCxnSpPr/>
          <p:nvPr/>
        </p:nvCxnSpPr>
        <p:spPr>
          <a:xfrm>
            <a:off x="8544272" y="0"/>
            <a:ext cx="1440160" cy="584684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接连接符 58"/>
          <p:cNvCxnSpPr/>
          <p:nvPr/>
        </p:nvCxnSpPr>
        <p:spPr>
          <a:xfrm flipV="1">
            <a:off x="7032104" y="-98630"/>
            <a:ext cx="720080" cy="746702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矩形 53"/>
          <p:cNvSpPr/>
          <p:nvPr/>
        </p:nvSpPr>
        <p:spPr>
          <a:xfrm>
            <a:off x="30836" y="98811"/>
            <a:ext cx="3790315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kern="100" dirty="0" smtClean="0">
                <a:solidFill>
                  <a:schemeClr val="bg1"/>
                </a:solidFill>
                <a:ea typeface="黑体" panose="02010609060101010101" pitchFamily="49" charset="-122"/>
                <a:cs typeface="黑体" panose="02010609060101010101" pitchFamily="49" charset="-122"/>
              </a:rPr>
              <a:t>WHAT CAN WE PROVIDE</a:t>
            </a:r>
            <a:endParaRPr lang="zh-CN" altLang="en-US" sz="2800" b="1" kern="100" dirty="0">
              <a:solidFill>
                <a:schemeClr val="bg1"/>
              </a:solidFill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627101" y="1498749"/>
            <a:ext cx="1250138" cy="1250138"/>
            <a:chOff x="309358" y="1255207"/>
            <a:chExt cx="1448544" cy="1448544"/>
          </a:xfrm>
        </p:grpSpPr>
        <p:sp>
          <p:nvSpPr>
            <p:cNvPr id="16" name="椭圆 15"/>
            <p:cNvSpPr/>
            <p:nvPr/>
          </p:nvSpPr>
          <p:spPr>
            <a:xfrm>
              <a:off x="385558" y="1327118"/>
              <a:ext cx="1296144" cy="1296144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/>
            <p:cNvSpPr/>
            <p:nvPr/>
          </p:nvSpPr>
          <p:spPr>
            <a:xfrm>
              <a:off x="309358" y="1255207"/>
              <a:ext cx="1448544" cy="1448544"/>
            </a:xfrm>
            <a:prstGeom prst="ellipse">
              <a:avLst/>
            </a:prstGeom>
            <a:noFill/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65" name="图片 64"/>
          <p:cNvPicPr>
            <a:picLocks noChangeAspect="1"/>
          </p:cNvPicPr>
          <p:nvPr/>
        </p:nvPicPr>
        <p:blipFill>
          <a:blip r:embed="rId2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57" y="1452876"/>
            <a:ext cx="1354425" cy="1341884"/>
          </a:xfrm>
          <a:prstGeom prst="rect">
            <a:avLst/>
          </a:prstGeom>
        </p:spPr>
      </p:pic>
      <p:grpSp>
        <p:nvGrpSpPr>
          <p:cNvPr id="47" name="组合 46"/>
          <p:cNvGrpSpPr/>
          <p:nvPr/>
        </p:nvGrpSpPr>
        <p:grpSpPr>
          <a:xfrm>
            <a:off x="5742876" y="1498749"/>
            <a:ext cx="1250138" cy="1250138"/>
            <a:chOff x="309358" y="1255207"/>
            <a:chExt cx="1448544" cy="1448544"/>
          </a:xfrm>
        </p:grpSpPr>
        <p:sp>
          <p:nvSpPr>
            <p:cNvPr id="48" name="椭圆 47"/>
            <p:cNvSpPr/>
            <p:nvPr/>
          </p:nvSpPr>
          <p:spPr>
            <a:xfrm>
              <a:off x="385558" y="1327118"/>
              <a:ext cx="1296144" cy="1296144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椭圆 49"/>
            <p:cNvSpPr/>
            <p:nvPr/>
          </p:nvSpPr>
          <p:spPr>
            <a:xfrm>
              <a:off x="309358" y="1255207"/>
              <a:ext cx="1448544" cy="1448544"/>
            </a:xfrm>
            <a:prstGeom prst="ellipse">
              <a:avLst/>
            </a:prstGeom>
            <a:noFill/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4" name="Rectangle 23"/>
          <p:cNvSpPr>
            <a:spLocks noChangeArrowheads="1"/>
          </p:cNvSpPr>
          <p:nvPr/>
        </p:nvSpPr>
        <p:spPr bwMode="auto">
          <a:xfrm>
            <a:off x="6083783" y="1885693"/>
            <a:ext cx="492125" cy="476251"/>
          </a:xfrm>
          <a:custGeom>
            <a:avLst/>
            <a:gdLst/>
            <a:ahLst/>
            <a:cxnLst/>
            <a:rect l="l" t="t" r="r" b="b"/>
            <a:pathLst>
              <a:path w="492125" h="476251">
                <a:moveTo>
                  <a:pt x="349250" y="349250"/>
                </a:moveTo>
                <a:lnTo>
                  <a:pt x="401638" y="349250"/>
                </a:lnTo>
                <a:lnTo>
                  <a:pt x="401638" y="398463"/>
                </a:lnTo>
                <a:lnTo>
                  <a:pt x="349250" y="398463"/>
                </a:lnTo>
                <a:close/>
                <a:moveTo>
                  <a:pt x="258762" y="349250"/>
                </a:moveTo>
                <a:lnTo>
                  <a:pt x="315912" y="349250"/>
                </a:lnTo>
                <a:lnTo>
                  <a:pt x="315912" y="398463"/>
                </a:lnTo>
                <a:lnTo>
                  <a:pt x="258762" y="398463"/>
                </a:lnTo>
                <a:close/>
                <a:moveTo>
                  <a:pt x="173037" y="349250"/>
                </a:moveTo>
                <a:lnTo>
                  <a:pt x="228600" y="349250"/>
                </a:lnTo>
                <a:lnTo>
                  <a:pt x="228600" y="398463"/>
                </a:lnTo>
                <a:lnTo>
                  <a:pt x="173037" y="398463"/>
                </a:lnTo>
                <a:close/>
                <a:moveTo>
                  <a:pt x="87312" y="349250"/>
                </a:moveTo>
                <a:lnTo>
                  <a:pt x="142875" y="349250"/>
                </a:lnTo>
                <a:lnTo>
                  <a:pt x="142875" y="398463"/>
                </a:lnTo>
                <a:lnTo>
                  <a:pt x="87312" y="398463"/>
                </a:lnTo>
                <a:close/>
                <a:moveTo>
                  <a:pt x="346075" y="269875"/>
                </a:moveTo>
                <a:lnTo>
                  <a:pt x="401638" y="269875"/>
                </a:lnTo>
                <a:lnTo>
                  <a:pt x="401638" y="319088"/>
                </a:lnTo>
                <a:lnTo>
                  <a:pt x="346075" y="319088"/>
                </a:lnTo>
                <a:close/>
                <a:moveTo>
                  <a:pt x="258762" y="269875"/>
                </a:moveTo>
                <a:lnTo>
                  <a:pt x="315912" y="269875"/>
                </a:lnTo>
                <a:lnTo>
                  <a:pt x="315912" y="319088"/>
                </a:lnTo>
                <a:lnTo>
                  <a:pt x="258762" y="319088"/>
                </a:lnTo>
                <a:close/>
                <a:moveTo>
                  <a:pt x="173037" y="269875"/>
                </a:moveTo>
                <a:lnTo>
                  <a:pt x="228600" y="269875"/>
                </a:lnTo>
                <a:lnTo>
                  <a:pt x="228600" y="319088"/>
                </a:lnTo>
                <a:lnTo>
                  <a:pt x="173037" y="319088"/>
                </a:lnTo>
                <a:close/>
                <a:moveTo>
                  <a:pt x="87312" y="269875"/>
                </a:moveTo>
                <a:lnTo>
                  <a:pt x="142875" y="269875"/>
                </a:lnTo>
                <a:lnTo>
                  <a:pt x="142875" y="319088"/>
                </a:lnTo>
                <a:lnTo>
                  <a:pt x="87312" y="319088"/>
                </a:lnTo>
                <a:close/>
                <a:moveTo>
                  <a:pt x="349250" y="192088"/>
                </a:moveTo>
                <a:lnTo>
                  <a:pt x="401638" y="192088"/>
                </a:lnTo>
                <a:lnTo>
                  <a:pt x="401638" y="239713"/>
                </a:lnTo>
                <a:lnTo>
                  <a:pt x="349250" y="239713"/>
                </a:lnTo>
                <a:close/>
                <a:moveTo>
                  <a:pt x="258762" y="192088"/>
                </a:moveTo>
                <a:lnTo>
                  <a:pt x="315912" y="192088"/>
                </a:lnTo>
                <a:lnTo>
                  <a:pt x="315912" y="239713"/>
                </a:lnTo>
                <a:lnTo>
                  <a:pt x="258762" y="239713"/>
                </a:lnTo>
                <a:close/>
                <a:moveTo>
                  <a:pt x="173037" y="192088"/>
                </a:moveTo>
                <a:lnTo>
                  <a:pt x="228600" y="192088"/>
                </a:lnTo>
                <a:lnTo>
                  <a:pt x="228600" y="239713"/>
                </a:lnTo>
                <a:lnTo>
                  <a:pt x="173037" y="239713"/>
                </a:lnTo>
                <a:close/>
                <a:moveTo>
                  <a:pt x="34925" y="157163"/>
                </a:moveTo>
                <a:lnTo>
                  <a:pt x="34925" y="438151"/>
                </a:lnTo>
                <a:lnTo>
                  <a:pt x="454025" y="438151"/>
                </a:lnTo>
                <a:lnTo>
                  <a:pt x="454025" y="157163"/>
                </a:lnTo>
                <a:close/>
                <a:moveTo>
                  <a:pt x="0" y="33338"/>
                </a:moveTo>
                <a:lnTo>
                  <a:pt x="79375" y="33338"/>
                </a:lnTo>
                <a:lnTo>
                  <a:pt x="79375" y="82551"/>
                </a:lnTo>
                <a:lnTo>
                  <a:pt x="142875" y="82551"/>
                </a:lnTo>
                <a:lnTo>
                  <a:pt x="142875" y="33338"/>
                </a:lnTo>
                <a:lnTo>
                  <a:pt x="352425" y="33338"/>
                </a:lnTo>
                <a:lnTo>
                  <a:pt x="352425" y="79376"/>
                </a:lnTo>
                <a:lnTo>
                  <a:pt x="420688" y="79376"/>
                </a:lnTo>
                <a:lnTo>
                  <a:pt x="420688" y="33338"/>
                </a:lnTo>
                <a:lnTo>
                  <a:pt x="492125" y="33338"/>
                </a:lnTo>
                <a:lnTo>
                  <a:pt x="492125" y="476251"/>
                </a:lnTo>
                <a:lnTo>
                  <a:pt x="454025" y="476251"/>
                </a:lnTo>
                <a:lnTo>
                  <a:pt x="34925" y="476251"/>
                </a:lnTo>
                <a:lnTo>
                  <a:pt x="0" y="476251"/>
                </a:lnTo>
                <a:close/>
                <a:moveTo>
                  <a:pt x="368300" y="0"/>
                </a:moveTo>
                <a:lnTo>
                  <a:pt x="409575" y="0"/>
                </a:lnTo>
                <a:lnTo>
                  <a:pt x="409575" y="68263"/>
                </a:lnTo>
                <a:lnTo>
                  <a:pt x="368300" y="68263"/>
                </a:lnTo>
                <a:close/>
                <a:moveTo>
                  <a:pt x="90487" y="0"/>
                </a:moveTo>
                <a:lnTo>
                  <a:pt x="131762" y="0"/>
                </a:lnTo>
                <a:lnTo>
                  <a:pt x="131762" y="68263"/>
                </a:lnTo>
                <a:lnTo>
                  <a:pt x="90487" y="6826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cxnSp>
        <p:nvCxnSpPr>
          <p:cNvPr id="4" name="直接连接符 3"/>
          <p:cNvCxnSpPr/>
          <p:nvPr/>
        </p:nvCxnSpPr>
        <p:spPr>
          <a:xfrm>
            <a:off x="2172713" y="1606782"/>
            <a:ext cx="0" cy="1034073"/>
          </a:xfrm>
          <a:prstGeom prst="line">
            <a:avLst/>
          </a:prstGeom>
          <a:ln w="22225">
            <a:solidFill>
              <a:srgbClr val="3185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/>
          <p:cNvCxnSpPr/>
          <p:nvPr/>
        </p:nvCxnSpPr>
        <p:spPr>
          <a:xfrm>
            <a:off x="7227513" y="1606782"/>
            <a:ext cx="0" cy="1034073"/>
          </a:xfrm>
          <a:prstGeom prst="line">
            <a:avLst/>
          </a:prstGeom>
          <a:ln w="22225">
            <a:solidFill>
              <a:srgbClr val="3185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图片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7079" y="6345921"/>
            <a:ext cx="2124921" cy="496590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16" y="2892389"/>
            <a:ext cx="4604710" cy="3453532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908" y="2892389"/>
            <a:ext cx="4559631" cy="3419723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489627" y="1796950"/>
            <a:ext cx="20377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sz="3600" b="1" dirty="0" smtClean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检验车间</a:t>
            </a:r>
            <a:endParaRPr lang="zh-CN" altLang="en-US" sz="3600" b="1" dirty="0">
              <a:solidFill>
                <a:prstClr val="black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597411" y="1796949"/>
            <a:ext cx="20377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sz="3600" b="1" kern="100" dirty="0" smtClean="0">
                <a:solidFill>
                  <a:prstClr val="black"/>
                </a:solidFill>
                <a:ea typeface="仿宋" panose="02010609060101010101" pitchFamily="49" charset="-122"/>
                <a:cs typeface="仿宋" panose="02010609060101010101" pitchFamily="49" charset="-122"/>
              </a:rPr>
              <a:t>储包车间</a:t>
            </a:r>
            <a:endParaRPr lang="zh-CN" altLang="zh-CN" sz="3600" b="1" kern="100" dirty="0">
              <a:solidFill>
                <a:prstClr val="black"/>
              </a:solidFill>
              <a:ea typeface="仿宋" panose="02010609060101010101" pitchFamily="49" charset="-122"/>
              <a:cs typeface="仿宋" panose="02010609060101010101" pitchFamily="49" charset="-122"/>
            </a:endParaRPr>
          </a:p>
        </p:txBody>
      </p:sp>
      <p:sp>
        <p:nvSpPr>
          <p:cNvPr id="34" name="直角三角形 33"/>
          <p:cNvSpPr/>
          <p:nvPr/>
        </p:nvSpPr>
        <p:spPr>
          <a:xfrm rot="10800000">
            <a:off x="4641547" y="2794760"/>
            <a:ext cx="1144862" cy="1135893"/>
          </a:xfrm>
          <a:prstGeom prst="rtTriangle">
            <a:avLst/>
          </a:prstGeom>
          <a:noFill/>
          <a:ln>
            <a:solidFill>
              <a:srgbClr val="B7DE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直角三角形 35"/>
          <p:cNvSpPr/>
          <p:nvPr/>
        </p:nvSpPr>
        <p:spPr>
          <a:xfrm>
            <a:off x="911424" y="5317443"/>
            <a:ext cx="1144862" cy="1135893"/>
          </a:xfrm>
          <a:prstGeom prst="rtTriangle">
            <a:avLst/>
          </a:prstGeom>
          <a:noFill/>
          <a:ln>
            <a:solidFill>
              <a:srgbClr val="B7DE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直角三角形 36"/>
          <p:cNvSpPr/>
          <p:nvPr/>
        </p:nvSpPr>
        <p:spPr>
          <a:xfrm rot="10800000">
            <a:off x="10056440" y="2797163"/>
            <a:ext cx="1144862" cy="1135893"/>
          </a:xfrm>
          <a:prstGeom prst="rtTriangle">
            <a:avLst/>
          </a:prstGeom>
          <a:noFill/>
          <a:ln>
            <a:solidFill>
              <a:srgbClr val="B7DE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直角三角形 37"/>
          <p:cNvSpPr/>
          <p:nvPr/>
        </p:nvSpPr>
        <p:spPr>
          <a:xfrm>
            <a:off x="6459673" y="5280805"/>
            <a:ext cx="1144862" cy="1135893"/>
          </a:xfrm>
          <a:prstGeom prst="rtTriangle">
            <a:avLst/>
          </a:prstGeom>
          <a:noFill/>
          <a:ln>
            <a:solidFill>
              <a:srgbClr val="B7DE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6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(#ppt_w-0)*(10*0.5^(10*($+0.215))*sin(2*pi/0.3*($+0.215)-asin(0.1))+2.14)/2.14+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7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(#ppt_h-0)*(10*0.5^(10*($+0.215))*sin(2*pi/0.3*($+0.215)-asin(0.1))+2.14)/2.14+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 additive="base"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0.5*(#ppt_w-0)*$^8+0">
                                          <p:val>
                                            <p:fltVal val="0"/>
                                          </p:val>
                                        </p:tav>
                                        <p:tav tm="50000" fmla="#ppt_w-0.5*(#ppt_w-0)*(2-$)^8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0.5*(#ppt_h-0)*$^8+0">
                                          <p:val>
                                            <p:fltVal val="0"/>
                                          </p:val>
                                        </p:tav>
                                        <p:tav tm="50000" fmla="#ppt_h-0.5*(#ppt_h-0)*(2-$)^8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2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100"/>
                            </p:stCondLst>
                            <p:childTnLst>
                              <p:par>
                                <p:cTn id="19" presetID="0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20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(#ppt_w-0)*(10*0.5^(10*($+0.215))*sin(2*pi/0.3*($+0.215)-asin(0.1))+2.14)/2.14+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1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(#ppt_h-0)*(10*0.5^(10*($+0.215))*sin(2*pi/0.3*($+0.215)-asin(0.1))+2.14)/2.14+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 additive="base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0.5*(#ppt_w-0)*$^8+0">
                                          <p:val>
                                            <p:fltVal val="0"/>
                                          </p:val>
                                        </p:tav>
                                        <p:tav tm="50000" fmla="#ppt_w-0.5*(#ppt_w-0)*(2-$)^8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0.5*(#ppt_h-0)*$^8+0">
                                          <p:val>
                                            <p:fltVal val="0"/>
                                          </p:val>
                                        </p:tav>
                                        <p:tav tm="50000" fmla="#ppt_h-0.5*(#ppt_h-0)*(2-$)^8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2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4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4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4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4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4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4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bldLvl="0" animBg="1"/>
      <p:bldP spid="34" grpId="0" animBg="1"/>
      <p:bldP spid="36" grpId="0" animBg="1"/>
      <p:bldP spid="37" grpId="0" animBg="1"/>
      <p:bldP spid="3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 rot="5400000">
            <a:off x="5807968" y="-5976664"/>
            <a:ext cx="648072" cy="12601400"/>
          </a:xfrm>
          <a:prstGeom prst="rect">
            <a:avLst/>
          </a:prstGeom>
          <a:gradFill flip="none" rotWithShape="1">
            <a:gsLst>
              <a:gs pos="0">
                <a:srgbClr val="00001A"/>
              </a:gs>
              <a:gs pos="100000">
                <a:srgbClr val="0070C0"/>
              </a:gs>
              <a:gs pos="100000">
                <a:schemeClr val="bg1"/>
              </a:gs>
              <a:gs pos="100000">
                <a:srgbClr val="00206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2" name="直接连接符 11"/>
          <p:cNvCxnSpPr/>
          <p:nvPr/>
        </p:nvCxnSpPr>
        <p:spPr>
          <a:xfrm flipV="1">
            <a:off x="2783632" y="-432048"/>
            <a:ext cx="2376264" cy="108012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34"/>
          <p:cNvCxnSpPr/>
          <p:nvPr/>
        </p:nvCxnSpPr>
        <p:spPr>
          <a:xfrm>
            <a:off x="3719736" y="0"/>
            <a:ext cx="1440160" cy="648072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/>
          <p:nvPr/>
        </p:nvCxnSpPr>
        <p:spPr>
          <a:xfrm flipV="1">
            <a:off x="3719736" y="0"/>
            <a:ext cx="2088232" cy="648072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41"/>
          <p:cNvCxnSpPr/>
          <p:nvPr/>
        </p:nvCxnSpPr>
        <p:spPr>
          <a:xfrm>
            <a:off x="3071664" y="0"/>
            <a:ext cx="5544616" cy="648072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/>
          <p:cNvCxnSpPr/>
          <p:nvPr/>
        </p:nvCxnSpPr>
        <p:spPr>
          <a:xfrm flipV="1">
            <a:off x="3971764" y="0"/>
            <a:ext cx="4716524" cy="549442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连接符 48"/>
          <p:cNvCxnSpPr/>
          <p:nvPr/>
        </p:nvCxnSpPr>
        <p:spPr>
          <a:xfrm>
            <a:off x="10632504" y="-72770"/>
            <a:ext cx="1800200" cy="657454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连接符 52"/>
          <p:cNvCxnSpPr/>
          <p:nvPr/>
        </p:nvCxnSpPr>
        <p:spPr>
          <a:xfrm flipV="1">
            <a:off x="9048328" y="0"/>
            <a:ext cx="2376264" cy="720842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连接符 54"/>
          <p:cNvCxnSpPr/>
          <p:nvPr/>
        </p:nvCxnSpPr>
        <p:spPr>
          <a:xfrm>
            <a:off x="8544272" y="0"/>
            <a:ext cx="1440160" cy="584684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接连接符 58"/>
          <p:cNvCxnSpPr/>
          <p:nvPr/>
        </p:nvCxnSpPr>
        <p:spPr>
          <a:xfrm flipV="1">
            <a:off x="7032104" y="-98630"/>
            <a:ext cx="720080" cy="746702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矩形 53"/>
          <p:cNvSpPr/>
          <p:nvPr/>
        </p:nvSpPr>
        <p:spPr>
          <a:xfrm>
            <a:off x="30836" y="98811"/>
            <a:ext cx="3790315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kern="100" dirty="0" smtClean="0">
                <a:solidFill>
                  <a:schemeClr val="bg1"/>
                </a:solidFill>
                <a:ea typeface="黑体" panose="02010609060101010101" pitchFamily="49" charset="-122"/>
                <a:cs typeface="黑体" panose="02010609060101010101" pitchFamily="49" charset="-122"/>
              </a:rPr>
              <a:t>WHAT CAN WE PROVIDE</a:t>
            </a:r>
            <a:endParaRPr lang="zh-CN" altLang="en-US" sz="2800" b="1" kern="100" dirty="0">
              <a:solidFill>
                <a:schemeClr val="bg1"/>
              </a:solidFill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627101" y="1498749"/>
            <a:ext cx="1250138" cy="1250138"/>
            <a:chOff x="309358" y="1255207"/>
            <a:chExt cx="1448544" cy="1448544"/>
          </a:xfrm>
        </p:grpSpPr>
        <p:sp>
          <p:nvSpPr>
            <p:cNvPr id="16" name="椭圆 15"/>
            <p:cNvSpPr/>
            <p:nvPr/>
          </p:nvSpPr>
          <p:spPr>
            <a:xfrm>
              <a:off x="385558" y="1327118"/>
              <a:ext cx="1296144" cy="1296144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/>
            <p:cNvSpPr/>
            <p:nvPr/>
          </p:nvSpPr>
          <p:spPr>
            <a:xfrm>
              <a:off x="309358" y="1255207"/>
              <a:ext cx="1448544" cy="1448544"/>
            </a:xfrm>
            <a:prstGeom prst="ellipse">
              <a:avLst/>
            </a:prstGeom>
            <a:noFill/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65" name="图片 64"/>
          <p:cNvPicPr>
            <a:picLocks noChangeAspect="1"/>
          </p:cNvPicPr>
          <p:nvPr/>
        </p:nvPicPr>
        <p:blipFill>
          <a:blip r:embed="rId2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57" y="1452876"/>
            <a:ext cx="1354425" cy="134188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637"/>
          <a:stretch>
            <a:fillRect/>
          </a:stretch>
        </p:blipFill>
        <p:spPr>
          <a:xfrm>
            <a:off x="929585" y="3326040"/>
            <a:ext cx="4284158" cy="1591194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01"/>
          <a:stretch>
            <a:fillRect/>
          </a:stretch>
        </p:blipFill>
        <p:spPr>
          <a:xfrm>
            <a:off x="839416" y="4695469"/>
            <a:ext cx="4464496" cy="1591194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2221521" y="1800653"/>
            <a:ext cx="20313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3600" b="1" kern="100" dirty="0">
                <a:ea typeface="仿宋" panose="02010609060101010101" pitchFamily="49" charset="-122"/>
                <a:cs typeface="仿宋" panose="02010609060101010101" pitchFamily="49" charset="-122"/>
              </a:rPr>
              <a:t>五险一金</a:t>
            </a:r>
            <a:endParaRPr lang="zh-CN" altLang="en-US" sz="3600" b="1" dirty="0"/>
          </a:p>
        </p:txBody>
      </p:sp>
      <p:pic>
        <p:nvPicPr>
          <p:cNvPr id="43" name="图片 42" descr="节假日"/>
          <p:cNvPicPr/>
          <p:nvPr/>
        </p:nvPicPr>
        <p:blipFill rotWithShape="1">
          <a:blip r:embed="rId5"/>
          <a:srcRect t="3364"/>
          <a:stretch>
            <a:fillRect/>
          </a:stretch>
        </p:blipFill>
        <p:spPr>
          <a:xfrm>
            <a:off x="6559002" y="3162567"/>
            <a:ext cx="4546603" cy="3002737"/>
          </a:xfrm>
          <a:prstGeom prst="rect">
            <a:avLst/>
          </a:prstGeom>
          <a:ln w="38100" cap="sq">
            <a:solidFill>
              <a:srgbClr val="B0C1D5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47" name="组合 46"/>
          <p:cNvGrpSpPr/>
          <p:nvPr/>
        </p:nvGrpSpPr>
        <p:grpSpPr>
          <a:xfrm>
            <a:off x="5742876" y="1498749"/>
            <a:ext cx="1250138" cy="1250138"/>
            <a:chOff x="309358" y="1255207"/>
            <a:chExt cx="1448544" cy="1448544"/>
          </a:xfrm>
        </p:grpSpPr>
        <p:sp>
          <p:nvSpPr>
            <p:cNvPr id="48" name="椭圆 47"/>
            <p:cNvSpPr/>
            <p:nvPr/>
          </p:nvSpPr>
          <p:spPr>
            <a:xfrm>
              <a:off x="385558" y="1327118"/>
              <a:ext cx="1296144" cy="1296144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椭圆 49"/>
            <p:cNvSpPr/>
            <p:nvPr/>
          </p:nvSpPr>
          <p:spPr>
            <a:xfrm>
              <a:off x="309358" y="1255207"/>
              <a:ext cx="1448544" cy="1448544"/>
            </a:xfrm>
            <a:prstGeom prst="ellipse">
              <a:avLst/>
            </a:prstGeom>
            <a:noFill/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4" name="Rectangle 23"/>
          <p:cNvSpPr>
            <a:spLocks noChangeArrowheads="1"/>
          </p:cNvSpPr>
          <p:nvPr/>
        </p:nvSpPr>
        <p:spPr bwMode="auto">
          <a:xfrm>
            <a:off x="6083783" y="1885693"/>
            <a:ext cx="492125" cy="476251"/>
          </a:xfrm>
          <a:custGeom>
            <a:avLst/>
            <a:gdLst/>
            <a:ahLst/>
            <a:cxnLst/>
            <a:rect l="l" t="t" r="r" b="b"/>
            <a:pathLst>
              <a:path w="492125" h="476251">
                <a:moveTo>
                  <a:pt x="349250" y="349250"/>
                </a:moveTo>
                <a:lnTo>
                  <a:pt x="401638" y="349250"/>
                </a:lnTo>
                <a:lnTo>
                  <a:pt x="401638" y="398463"/>
                </a:lnTo>
                <a:lnTo>
                  <a:pt x="349250" y="398463"/>
                </a:lnTo>
                <a:close/>
                <a:moveTo>
                  <a:pt x="258762" y="349250"/>
                </a:moveTo>
                <a:lnTo>
                  <a:pt x="315912" y="349250"/>
                </a:lnTo>
                <a:lnTo>
                  <a:pt x="315912" y="398463"/>
                </a:lnTo>
                <a:lnTo>
                  <a:pt x="258762" y="398463"/>
                </a:lnTo>
                <a:close/>
                <a:moveTo>
                  <a:pt x="173037" y="349250"/>
                </a:moveTo>
                <a:lnTo>
                  <a:pt x="228600" y="349250"/>
                </a:lnTo>
                <a:lnTo>
                  <a:pt x="228600" y="398463"/>
                </a:lnTo>
                <a:lnTo>
                  <a:pt x="173037" y="398463"/>
                </a:lnTo>
                <a:close/>
                <a:moveTo>
                  <a:pt x="87312" y="349250"/>
                </a:moveTo>
                <a:lnTo>
                  <a:pt x="142875" y="349250"/>
                </a:lnTo>
                <a:lnTo>
                  <a:pt x="142875" y="398463"/>
                </a:lnTo>
                <a:lnTo>
                  <a:pt x="87312" y="398463"/>
                </a:lnTo>
                <a:close/>
                <a:moveTo>
                  <a:pt x="346075" y="269875"/>
                </a:moveTo>
                <a:lnTo>
                  <a:pt x="401638" y="269875"/>
                </a:lnTo>
                <a:lnTo>
                  <a:pt x="401638" y="319088"/>
                </a:lnTo>
                <a:lnTo>
                  <a:pt x="346075" y="319088"/>
                </a:lnTo>
                <a:close/>
                <a:moveTo>
                  <a:pt x="258762" y="269875"/>
                </a:moveTo>
                <a:lnTo>
                  <a:pt x="315912" y="269875"/>
                </a:lnTo>
                <a:lnTo>
                  <a:pt x="315912" y="319088"/>
                </a:lnTo>
                <a:lnTo>
                  <a:pt x="258762" y="319088"/>
                </a:lnTo>
                <a:close/>
                <a:moveTo>
                  <a:pt x="173037" y="269875"/>
                </a:moveTo>
                <a:lnTo>
                  <a:pt x="228600" y="269875"/>
                </a:lnTo>
                <a:lnTo>
                  <a:pt x="228600" y="319088"/>
                </a:lnTo>
                <a:lnTo>
                  <a:pt x="173037" y="319088"/>
                </a:lnTo>
                <a:close/>
                <a:moveTo>
                  <a:pt x="87312" y="269875"/>
                </a:moveTo>
                <a:lnTo>
                  <a:pt x="142875" y="269875"/>
                </a:lnTo>
                <a:lnTo>
                  <a:pt x="142875" y="319088"/>
                </a:lnTo>
                <a:lnTo>
                  <a:pt x="87312" y="319088"/>
                </a:lnTo>
                <a:close/>
                <a:moveTo>
                  <a:pt x="349250" y="192088"/>
                </a:moveTo>
                <a:lnTo>
                  <a:pt x="401638" y="192088"/>
                </a:lnTo>
                <a:lnTo>
                  <a:pt x="401638" y="239713"/>
                </a:lnTo>
                <a:lnTo>
                  <a:pt x="349250" y="239713"/>
                </a:lnTo>
                <a:close/>
                <a:moveTo>
                  <a:pt x="258762" y="192088"/>
                </a:moveTo>
                <a:lnTo>
                  <a:pt x="315912" y="192088"/>
                </a:lnTo>
                <a:lnTo>
                  <a:pt x="315912" y="239713"/>
                </a:lnTo>
                <a:lnTo>
                  <a:pt x="258762" y="239713"/>
                </a:lnTo>
                <a:close/>
                <a:moveTo>
                  <a:pt x="173037" y="192088"/>
                </a:moveTo>
                <a:lnTo>
                  <a:pt x="228600" y="192088"/>
                </a:lnTo>
                <a:lnTo>
                  <a:pt x="228600" y="239713"/>
                </a:lnTo>
                <a:lnTo>
                  <a:pt x="173037" y="239713"/>
                </a:lnTo>
                <a:close/>
                <a:moveTo>
                  <a:pt x="34925" y="157163"/>
                </a:moveTo>
                <a:lnTo>
                  <a:pt x="34925" y="438151"/>
                </a:lnTo>
                <a:lnTo>
                  <a:pt x="454025" y="438151"/>
                </a:lnTo>
                <a:lnTo>
                  <a:pt x="454025" y="157163"/>
                </a:lnTo>
                <a:close/>
                <a:moveTo>
                  <a:pt x="0" y="33338"/>
                </a:moveTo>
                <a:lnTo>
                  <a:pt x="79375" y="33338"/>
                </a:lnTo>
                <a:lnTo>
                  <a:pt x="79375" y="82551"/>
                </a:lnTo>
                <a:lnTo>
                  <a:pt x="142875" y="82551"/>
                </a:lnTo>
                <a:lnTo>
                  <a:pt x="142875" y="33338"/>
                </a:lnTo>
                <a:lnTo>
                  <a:pt x="352425" y="33338"/>
                </a:lnTo>
                <a:lnTo>
                  <a:pt x="352425" y="79376"/>
                </a:lnTo>
                <a:lnTo>
                  <a:pt x="420688" y="79376"/>
                </a:lnTo>
                <a:lnTo>
                  <a:pt x="420688" y="33338"/>
                </a:lnTo>
                <a:lnTo>
                  <a:pt x="492125" y="33338"/>
                </a:lnTo>
                <a:lnTo>
                  <a:pt x="492125" y="476251"/>
                </a:lnTo>
                <a:lnTo>
                  <a:pt x="454025" y="476251"/>
                </a:lnTo>
                <a:lnTo>
                  <a:pt x="34925" y="476251"/>
                </a:lnTo>
                <a:lnTo>
                  <a:pt x="0" y="476251"/>
                </a:lnTo>
                <a:close/>
                <a:moveTo>
                  <a:pt x="368300" y="0"/>
                </a:moveTo>
                <a:lnTo>
                  <a:pt x="409575" y="0"/>
                </a:lnTo>
                <a:lnTo>
                  <a:pt x="409575" y="68263"/>
                </a:lnTo>
                <a:lnTo>
                  <a:pt x="368300" y="68263"/>
                </a:lnTo>
                <a:close/>
                <a:moveTo>
                  <a:pt x="90487" y="0"/>
                </a:moveTo>
                <a:lnTo>
                  <a:pt x="131762" y="0"/>
                </a:lnTo>
                <a:lnTo>
                  <a:pt x="131762" y="68263"/>
                </a:lnTo>
                <a:lnTo>
                  <a:pt x="90487" y="6826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7247284" y="1797478"/>
            <a:ext cx="50161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kern="100" dirty="0">
                <a:ea typeface="仿宋" panose="02010609060101010101" pitchFamily="49" charset="-122"/>
                <a:cs typeface="仿宋" panose="02010609060101010101" pitchFamily="49" charset="-122"/>
              </a:rPr>
              <a:t>调</a:t>
            </a:r>
            <a:r>
              <a:rPr lang="zh-CN" altLang="zh-CN" sz="3600" b="1" kern="100" dirty="0" smtClean="0">
                <a:ea typeface="仿宋" panose="02010609060101010101" pitchFamily="49" charset="-122"/>
                <a:cs typeface="仿宋" panose="02010609060101010101" pitchFamily="49" charset="-122"/>
              </a:rPr>
              <a:t>休</a:t>
            </a:r>
            <a:r>
              <a:rPr lang="zh-CN" altLang="zh-CN" sz="3600" b="1" kern="100" dirty="0">
                <a:ea typeface="仿宋" panose="02010609060101010101" pitchFamily="49" charset="-122"/>
                <a:cs typeface="仿宋" panose="02010609060101010101" pitchFamily="49" charset="-122"/>
              </a:rPr>
              <a:t>、年休</a:t>
            </a:r>
            <a:r>
              <a:rPr lang="en-US" altLang="zh-CN" sz="3600" b="1" kern="100" dirty="0">
                <a:ea typeface="仿宋" panose="02010609060101010101" pitchFamily="49" charset="-122"/>
                <a:cs typeface="仿宋" panose="02010609060101010101" pitchFamily="49" charset="-122"/>
              </a:rPr>
              <a:t>/</a:t>
            </a:r>
            <a:r>
              <a:rPr lang="zh-CN" altLang="zh-CN" sz="3600" b="1" kern="100" dirty="0">
                <a:ea typeface="仿宋" panose="02010609060101010101" pitchFamily="49" charset="-122"/>
                <a:cs typeface="仿宋" panose="02010609060101010101" pitchFamily="49" charset="-122"/>
              </a:rPr>
              <a:t>法定节假日</a:t>
            </a:r>
            <a:endParaRPr lang="zh-CN" altLang="zh-CN" sz="3600" b="1" kern="100" dirty="0">
              <a:ea typeface="仿宋" panose="02010609060101010101" pitchFamily="49" charset="-122"/>
              <a:cs typeface="仿宋" panose="02010609060101010101" pitchFamily="49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2172713" y="1606782"/>
            <a:ext cx="0" cy="1034073"/>
          </a:xfrm>
          <a:prstGeom prst="line">
            <a:avLst/>
          </a:prstGeom>
          <a:ln w="22225">
            <a:solidFill>
              <a:srgbClr val="3185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/>
          <p:cNvCxnSpPr/>
          <p:nvPr/>
        </p:nvCxnSpPr>
        <p:spPr>
          <a:xfrm>
            <a:off x="7227513" y="1606782"/>
            <a:ext cx="0" cy="1034073"/>
          </a:xfrm>
          <a:prstGeom prst="line">
            <a:avLst/>
          </a:prstGeom>
          <a:ln w="22225">
            <a:solidFill>
              <a:srgbClr val="3185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图片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7079" y="6345921"/>
            <a:ext cx="2124921" cy="4965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6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(#ppt_w-0)*(10*0.5^(10*($+0.215))*sin(2*pi/0.3*($+0.215)-asin(0.1))+2.14)/2.14+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7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(#ppt_h-0)*(10*0.5^(10*($+0.215))*sin(2*pi/0.3*($+0.215)-asin(0.1))+2.14)/2.14+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 additive="base"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0.5*(#ppt_w-0)*$^8+0">
                                          <p:val>
                                            <p:fltVal val="0"/>
                                          </p:val>
                                        </p:tav>
                                        <p:tav tm="50000" fmla="#ppt_w-0.5*(#ppt_w-0)*(2-$)^8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0.5*(#ppt_h-0)*$^8+0">
                                          <p:val>
                                            <p:fltVal val="0"/>
                                          </p:val>
                                        </p:tav>
                                        <p:tav tm="50000" fmla="#ppt_h-0.5*(#ppt_h-0)*(2-$)^8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2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1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600"/>
                            </p:stCondLst>
                            <p:childTnLst>
                              <p:par>
                                <p:cTn id="35" presetID="0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36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(#ppt_w-0)*(10*0.5^(10*($+0.215))*sin(2*pi/0.3*($+0.215)-asin(0.1))+2.14)/2.14+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7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(#ppt_h-0)*(10*0.5^(10*($+0.215))*sin(2*pi/0.3*($+0.215)-asin(0.1))+2.14)/2.14+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 additive="base"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0.5*(#ppt_w-0)*$^8+0">
                                          <p:val>
                                            <p:fltVal val="0"/>
                                          </p:val>
                                        </p:tav>
                                        <p:tav tm="50000" fmla="#ppt_w-0.5*(#ppt_w-0)*(2-$)^8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0.5*(#ppt_h-0)*$^8+0">
                                          <p:val>
                                            <p:fltVal val="0"/>
                                          </p:val>
                                        </p:tav>
                                        <p:tav tm="50000" fmla="#ppt_h-0.5*(#ppt_h-0)*(2-$)^8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2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90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4" grpId="0" bldLvl="0" animBg="1"/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直角三角形 57"/>
          <p:cNvSpPr/>
          <p:nvPr/>
        </p:nvSpPr>
        <p:spPr>
          <a:xfrm rot="10800000">
            <a:off x="4591098" y="2996952"/>
            <a:ext cx="1144862" cy="1135893"/>
          </a:xfrm>
          <a:prstGeom prst="rtTriangle">
            <a:avLst/>
          </a:prstGeom>
          <a:noFill/>
          <a:ln>
            <a:solidFill>
              <a:srgbClr val="B7DE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 rot="5400000">
            <a:off x="5807968" y="-5976664"/>
            <a:ext cx="648072" cy="12601400"/>
          </a:xfrm>
          <a:prstGeom prst="rect">
            <a:avLst/>
          </a:prstGeom>
          <a:gradFill flip="none" rotWithShape="1">
            <a:gsLst>
              <a:gs pos="0">
                <a:srgbClr val="00001A"/>
              </a:gs>
              <a:gs pos="100000">
                <a:srgbClr val="0070C0"/>
              </a:gs>
              <a:gs pos="100000">
                <a:schemeClr val="bg1"/>
              </a:gs>
              <a:gs pos="100000">
                <a:srgbClr val="00206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2" name="直接连接符 11"/>
          <p:cNvCxnSpPr/>
          <p:nvPr/>
        </p:nvCxnSpPr>
        <p:spPr>
          <a:xfrm flipV="1">
            <a:off x="2783632" y="-432048"/>
            <a:ext cx="2376264" cy="108012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34"/>
          <p:cNvCxnSpPr/>
          <p:nvPr/>
        </p:nvCxnSpPr>
        <p:spPr>
          <a:xfrm>
            <a:off x="3719736" y="0"/>
            <a:ext cx="1440160" cy="648072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/>
          <p:nvPr/>
        </p:nvCxnSpPr>
        <p:spPr>
          <a:xfrm flipV="1">
            <a:off x="3719736" y="0"/>
            <a:ext cx="2088232" cy="648072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41"/>
          <p:cNvCxnSpPr/>
          <p:nvPr/>
        </p:nvCxnSpPr>
        <p:spPr>
          <a:xfrm>
            <a:off x="3071664" y="0"/>
            <a:ext cx="5544616" cy="648072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/>
          <p:cNvCxnSpPr/>
          <p:nvPr/>
        </p:nvCxnSpPr>
        <p:spPr>
          <a:xfrm flipV="1">
            <a:off x="3971764" y="0"/>
            <a:ext cx="4716524" cy="549442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连接符 48"/>
          <p:cNvCxnSpPr/>
          <p:nvPr/>
        </p:nvCxnSpPr>
        <p:spPr>
          <a:xfrm>
            <a:off x="10632504" y="-72770"/>
            <a:ext cx="1800200" cy="657454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连接符 52"/>
          <p:cNvCxnSpPr/>
          <p:nvPr/>
        </p:nvCxnSpPr>
        <p:spPr>
          <a:xfrm flipV="1">
            <a:off x="9048328" y="0"/>
            <a:ext cx="2376264" cy="720842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连接符 54"/>
          <p:cNvCxnSpPr/>
          <p:nvPr/>
        </p:nvCxnSpPr>
        <p:spPr>
          <a:xfrm>
            <a:off x="8544272" y="0"/>
            <a:ext cx="1440160" cy="584684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接连接符 58"/>
          <p:cNvCxnSpPr/>
          <p:nvPr/>
        </p:nvCxnSpPr>
        <p:spPr>
          <a:xfrm flipV="1">
            <a:off x="7032104" y="-98630"/>
            <a:ext cx="720080" cy="746702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矩形 53"/>
          <p:cNvSpPr/>
          <p:nvPr/>
        </p:nvSpPr>
        <p:spPr>
          <a:xfrm>
            <a:off x="30836" y="98811"/>
            <a:ext cx="3790315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kern="100" dirty="0" smtClean="0">
                <a:solidFill>
                  <a:schemeClr val="bg1"/>
                </a:solidFill>
                <a:ea typeface="黑体" panose="02010609060101010101" pitchFamily="49" charset="-122"/>
                <a:cs typeface="黑体" panose="02010609060101010101" pitchFamily="49" charset="-122"/>
              </a:rPr>
              <a:t>WHAT CAN WE PROVIDE</a:t>
            </a:r>
            <a:endParaRPr lang="zh-CN" altLang="en-US" sz="2800" b="1" kern="100" dirty="0">
              <a:solidFill>
                <a:schemeClr val="bg1"/>
              </a:solidFill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551384" y="1560041"/>
            <a:ext cx="1250138" cy="1250138"/>
            <a:chOff x="6536983" y="1570364"/>
            <a:chExt cx="1250138" cy="1250138"/>
          </a:xfrm>
        </p:grpSpPr>
        <p:sp>
          <p:nvSpPr>
            <p:cNvPr id="32" name="椭圆 31"/>
            <p:cNvSpPr/>
            <p:nvPr/>
          </p:nvSpPr>
          <p:spPr>
            <a:xfrm>
              <a:off x="6602746" y="1632425"/>
              <a:ext cx="1118612" cy="1118612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椭圆 33"/>
            <p:cNvSpPr/>
            <p:nvPr/>
          </p:nvSpPr>
          <p:spPr>
            <a:xfrm>
              <a:off x="6536983" y="1570364"/>
              <a:ext cx="1250138" cy="1250138"/>
            </a:xfrm>
            <a:prstGeom prst="ellipse">
              <a:avLst/>
            </a:prstGeom>
            <a:noFill/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623392" y="3127395"/>
            <a:ext cx="2182622" cy="2947828"/>
          </a:xfrm>
          <a:prstGeom prst="rect">
            <a:avLst/>
          </a:prstGeom>
          <a:ln w="38100" cap="sq">
            <a:noFill/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2892779" y="3127394"/>
            <a:ext cx="1122613" cy="2947828"/>
          </a:xfrm>
          <a:prstGeom prst="rect">
            <a:avLst/>
          </a:prstGeom>
          <a:ln w="38100" cap="sq">
            <a:noFill/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4146607" y="3127564"/>
            <a:ext cx="1432698" cy="2947827"/>
          </a:xfrm>
          <a:prstGeom prst="rect">
            <a:avLst/>
          </a:prstGeom>
          <a:ln w="38100" cap="sq">
            <a:noFill/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5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64" y="1718098"/>
            <a:ext cx="968778" cy="780167"/>
          </a:xfrm>
          <a:prstGeom prst="rect">
            <a:avLst/>
          </a:prstGeom>
          <a:ln>
            <a:noFill/>
          </a:ln>
        </p:spPr>
      </p:pic>
      <p:cxnSp>
        <p:nvCxnSpPr>
          <p:cNvPr id="43" name="直接连接符 42"/>
          <p:cNvCxnSpPr/>
          <p:nvPr/>
        </p:nvCxnSpPr>
        <p:spPr>
          <a:xfrm>
            <a:off x="2172713" y="1668074"/>
            <a:ext cx="0" cy="1034073"/>
          </a:xfrm>
          <a:prstGeom prst="line">
            <a:avLst/>
          </a:prstGeom>
          <a:ln w="22225">
            <a:solidFill>
              <a:srgbClr val="3185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/>
          <p:cNvSpPr/>
          <p:nvPr/>
        </p:nvSpPr>
        <p:spPr>
          <a:xfrm>
            <a:off x="2337533" y="1947834"/>
            <a:ext cx="2037737" cy="474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ts val="2800"/>
              </a:lnSpc>
              <a:spcAft>
                <a:spcPts val="0"/>
              </a:spcAft>
            </a:pPr>
            <a:r>
              <a:rPr lang="zh-CN" altLang="en-US" sz="3600" b="1" kern="100" dirty="0">
                <a:ea typeface="仿宋" panose="02010609060101010101" pitchFamily="49" charset="-122"/>
                <a:cs typeface="仿宋" panose="02010609060101010101" pitchFamily="49" charset="-122"/>
              </a:rPr>
              <a:t>员</a:t>
            </a:r>
            <a:r>
              <a:rPr lang="zh-CN" altLang="en-US" sz="3600" b="1" kern="100" dirty="0" smtClean="0">
                <a:ea typeface="仿宋" panose="02010609060101010101" pitchFamily="49" charset="-122"/>
                <a:cs typeface="仿宋" panose="02010609060101010101" pitchFamily="49" charset="-122"/>
              </a:rPr>
              <a:t>工</a:t>
            </a:r>
            <a:r>
              <a:rPr lang="zh-CN" altLang="en-US" sz="3600" b="1" kern="100" dirty="0">
                <a:ea typeface="仿宋" panose="02010609060101010101" pitchFamily="49" charset="-122"/>
                <a:cs typeface="仿宋" panose="02010609060101010101" pitchFamily="49" charset="-122"/>
              </a:rPr>
              <a:t>宿舍</a:t>
            </a:r>
            <a:endParaRPr lang="zh-CN" altLang="zh-CN" sz="3600" b="1" kern="100" dirty="0">
              <a:ea typeface="仿宋" panose="02010609060101010101" pitchFamily="49" charset="-122"/>
              <a:cs typeface="仿宋" panose="02010609060101010101" pitchFamily="49" charset="-122"/>
            </a:endParaRPr>
          </a:p>
        </p:txBody>
      </p:sp>
      <p:grpSp>
        <p:nvGrpSpPr>
          <p:cNvPr id="46" name="组合 45"/>
          <p:cNvGrpSpPr/>
          <p:nvPr/>
        </p:nvGrpSpPr>
        <p:grpSpPr>
          <a:xfrm>
            <a:off x="6767075" y="1560041"/>
            <a:ext cx="1250138" cy="1250138"/>
            <a:chOff x="309358" y="1255207"/>
            <a:chExt cx="1448544" cy="1448544"/>
          </a:xfrm>
        </p:grpSpPr>
        <p:sp>
          <p:nvSpPr>
            <p:cNvPr id="48" name="椭圆 47"/>
            <p:cNvSpPr/>
            <p:nvPr/>
          </p:nvSpPr>
          <p:spPr>
            <a:xfrm>
              <a:off x="385558" y="1327118"/>
              <a:ext cx="1296144" cy="1296144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椭圆 49"/>
            <p:cNvSpPr/>
            <p:nvPr/>
          </p:nvSpPr>
          <p:spPr>
            <a:xfrm>
              <a:off x="309358" y="1255207"/>
              <a:ext cx="1448544" cy="1448544"/>
            </a:xfrm>
            <a:prstGeom prst="ellipse">
              <a:avLst/>
            </a:prstGeom>
            <a:noFill/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7" name="Picture 2" descr="C:\Users\Administrator\Desktop\厨师帽.png"/>
          <p:cNvPicPr>
            <a:picLocks noChangeAspect="1" noChangeArrowheads="1"/>
          </p:cNvPicPr>
          <p:nvPr/>
        </p:nvPicPr>
        <p:blipFill>
          <a:blip r:embed="rId6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9066" y="1744990"/>
            <a:ext cx="855053" cy="872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1" name="直接连接符 50"/>
          <p:cNvCxnSpPr/>
          <p:nvPr/>
        </p:nvCxnSpPr>
        <p:spPr>
          <a:xfrm>
            <a:off x="8379168" y="1668074"/>
            <a:ext cx="0" cy="1034073"/>
          </a:xfrm>
          <a:prstGeom prst="line">
            <a:avLst/>
          </a:prstGeom>
          <a:ln w="22225">
            <a:solidFill>
              <a:srgbClr val="3185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矩形 51"/>
          <p:cNvSpPr/>
          <p:nvPr/>
        </p:nvSpPr>
        <p:spPr>
          <a:xfrm>
            <a:off x="8543988" y="1861945"/>
            <a:ext cx="20313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zh-CN" sz="3600" b="1" kern="100" dirty="0">
                <a:ea typeface="仿宋" panose="02010609060101010101" pitchFamily="49" charset="-122"/>
                <a:cs typeface="仿宋" panose="02010609060101010101" pitchFamily="49" charset="-122"/>
              </a:rPr>
              <a:t>工作餐补</a:t>
            </a:r>
            <a:endParaRPr lang="zh-CN" altLang="zh-CN" sz="3600" b="1" kern="100" dirty="0">
              <a:ea typeface="仿宋" panose="02010609060101010101" pitchFamily="49" charset="-122"/>
              <a:cs typeface="仿宋" panose="02010609060101010101" pitchFamily="49" charset="-122"/>
            </a:endParaRPr>
          </a:p>
        </p:txBody>
      </p:sp>
      <p:pic>
        <p:nvPicPr>
          <p:cNvPr id="56" name="图片 55" descr="工作餐补"/>
          <p:cNvPicPr/>
          <p:nvPr/>
        </p:nvPicPr>
        <p:blipFill rotWithShape="1">
          <a:blip r:embed="rId7"/>
          <a:srcRect t="17188"/>
          <a:stretch>
            <a:fillRect/>
          </a:stretch>
        </p:blipFill>
        <p:spPr>
          <a:xfrm>
            <a:off x="6767075" y="3140968"/>
            <a:ext cx="4845566" cy="30095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直角三角形 4"/>
          <p:cNvSpPr/>
          <p:nvPr/>
        </p:nvSpPr>
        <p:spPr>
          <a:xfrm>
            <a:off x="6607322" y="5164088"/>
            <a:ext cx="1144862" cy="1135893"/>
          </a:xfrm>
          <a:prstGeom prst="rtTriangle">
            <a:avLst/>
          </a:prstGeom>
          <a:noFill/>
          <a:ln>
            <a:solidFill>
              <a:srgbClr val="B7DE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0" name="图片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7079" y="6345921"/>
            <a:ext cx="2124921" cy="49659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6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(#ppt_w-0)*(10*0.5^(10*($+0.215))*sin(2*pi/0.3*($+0.215)-asin(0.1))+2.14)/2.14+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7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(#ppt_h-0)*(10*0.5^(10*($+0.215))*sin(2*pi/0.3*($+0.215)-asin(0.1))+2.14)/2.14+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 additive="base"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0.5*(#ppt_w-0)*$^8+0">
                                          <p:val>
                                            <p:fltVal val="0"/>
                                          </p:val>
                                        </p:tav>
                                        <p:tav tm="50000" fmla="#ppt_w-0.5*(#ppt_w-0)*(2-$)^8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0.5*(#ppt_h-0)*$^8+0">
                                          <p:val>
                                            <p:fltVal val="0"/>
                                          </p:val>
                                        </p:tav>
                                        <p:tav tm="50000" fmla="#ppt_h-0.5*(#ppt_h-0)*(2-$)^8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2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3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4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4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800"/>
                            </p:stCondLst>
                            <p:childTnLst>
                              <p:par>
                                <p:cTn id="40" presetID="0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41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(#ppt_w-0)*(10*0.5^(10*($+0.215))*sin(2*pi/0.3*($+0.215)-asin(0.1))+2.14)/2.14+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2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(#ppt_h-0)*(10*0.5^(10*($+0.215))*sin(2*pi/0.3*($+0.215)-asin(0.1))+2.14)/2.14+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 additive="base"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0.5*(#ppt_w-0)*$^8+0">
                                          <p:val>
                                            <p:fltVal val="0"/>
                                          </p:val>
                                        </p:tav>
                                        <p:tav tm="50000" fmla="#ppt_w-0.5*(#ppt_w-0)*(2-$)^8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0.5*(#ppt_h-0)*$^8+0">
                                          <p:val>
                                            <p:fltVal val="0"/>
                                          </p:val>
                                        </p:tav>
                                        <p:tav tm="50000" fmla="#ppt_h-0.5*(#ppt_h-0)*(2-$)^8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2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1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600"/>
                            </p:stCondLst>
                            <p:childTnLst>
                              <p:par>
                                <p:cTn id="7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4" grpId="0"/>
      <p:bldP spid="52" grpId="0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6099009" y="619393"/>
            <a:ext cx="6092991" cy="29102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12" name="直接连接符 11"/>
          <p:cNvCxnSpPr/>
          <p:nvPr/>
        </p:nvCxnSpPr>
        <p:spPr>
          <a:xfrm flipV="1">
            <a:off x="2783632" y="-432048"/>
            <a:ext cx="2376264" cy="108012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组合 3"/>
          <p:cNvGrpSpPr/>
          <p:nvPr/>
        </p:nvGrpSpPr>
        <p:grpSpPr>
          <a:xfrm>
            <a:off x="-168696" y="-98630"/>
            <a:ext cx="12601400" cy="819472"/>
            <a:chOff x="-168696" y="-98630"/>
            <a:chExt cx="12601400" cy="819472"/>
          </a:xfrm>
        </p:grpSpPr>
        <p:sp>
          <p:nvSpPr>
            <p:cNvPr id="2" name="矩形 1"/>
            <p:cNvSpPr/>
            <p:nvPr/>
          </p:nvSpPr>
          <p:spPr>
            <a:xfrm rot="5400000">
              <a:off x="5807968" y="-5976664"/>
              <a:ext cx="648072" cy="12601400"/>
            </a:xfrm>
            <a:prstGeom prst="rect">
              <a:avLst/>
            </a:prstGeom>
            <a:gradFill flip="none" rotWithShape="1">
              <a:gsLst>
                <a:gs pos="0">
                  <a:srgbClr val="00001A"/>
                </a:gs>
                <a:gs pos="100000">
                  <a:srgbClr val="0070C0"/>
                </a:gs>
                <a:gs pos="100000">
                  <a:schemeClr val="bg1"/>
                </a:gs>
                <a:gs pos="100000">
                  <a:srgbClr val="002060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5" name="直接连接符 34"/>
            <p:cNvCxnSpPr/>
            <p:nvPr/>
          </p:nvCxnSpPr>
          <p:spPr>
            <a:xfrm>
              <a:off x="3719736" y="0"/>
              <a:ext cx="1440160" cy="648072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 flipV="1">
              <a:off x="3719736" y="0"/>
              <a:ext cx="2088232" cy="648072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/>
            <p:cNvCxnSpPr/>
            <p:nvPr/>
          </p:nvCxnSpPr>
          <p:spPr>
            <a:xfrm>
              <a:off x="3071664" y="0"/>
              <a:ext cx="5544616" cy="648072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/>
            <p:cNvCxnSpPr/>
            <p:nvPr/>
          </p:nvCxnSpPr>
          <p:spPr>
            <a:xfrm flipV="1">
              <a:off x="3971764" y="0"/>
              <a:ext cx="4716524" cy="549442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/>
            <p:cNvCxnSpPr/>
            <p:nvPr/>
          </p:nvCxnSpPr>
          <p:spPr>
            <a:xfrm>
              <a:off x="10632504" y="-72770"/>
              <a:ext cx="1800200" cy="657454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连接符 52"/>
            <p:cNvCxnSpPr/>
            <p:nvPr/>
          </p:nvCxnSpPr>
          <p:spPr>
            <a:xfrm flipV="1">
              <a:off x="9048328" y="0"/>
              <a:ext cx="2376264" cy="720842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连接符 54"/>
            <p:cNvCxnSpPr/>
            <p:nvPr/>
          </p:nvCxnSpPr>
          <p:spPr>
            <a:xfrm>
              <a:off x="8544272" y="0"/>
              <a:ext cx="1440160" cy="584684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连接符 58"/>
            <p:cNvCxnSpPr/>
            <p:nvPr/>
          </p:nvCxnSpPr>
          <p:spPr>
            <a:xfrm flipV="1">
              <a:off x="7032104" y="-98630"/>
              <a:ext cx="720080" cy="746702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矩形 53"/>
            <p:cNvSpPr/>
            <p:nvPr/>
          </p:nvSpPr>
          <p:spPr>
            <a:xfrm>
              <a:off x="30836" y="98811"/>
              <a:ext cx="3790315" cy="52197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800" b="1" kern="100" dirty="0" smtClean="0">
                  <a:solidFill>
                    <a:schemeClr val="bg1"/>
                  </a:solidFill>
                  <a:ea typeface="黑体" panose="02010609060101010101" pitchFamily="49" charset="-122"/>
                  <a:cs typeface="黑体" panose="02010609060101010101" pitchFamily="49" charset="-122"/>
                </a:rPr>
                <a:t>WHAT CAN WE PROVIDE</a:t>
              </a:r>
              <a:endParaRPr lang="zh-CN" altLang="en-US" sz="2800" b="1" kern="100" dirty="0">
                <a:solidFill>
                  <a:schemeClr val="bg1"/>
                </a:solidFill>
                <a:ea typeface="黑体" panose="02010609060101010101" pitchFamily="49" charset="-122"/>
                <a:cs typeface="黑体" panose="02010609060101010101" pitchFamily="49" charset="-122"/>
              </a:endParaRPr>
            </a:p>
          </p:txBody>
        </p:sp>
      </p:grpSp>
      <p:sp>
        <p:nvSpPr>
          <p:cNvPr id="21" name="直角三角形 20"/>
          <p:cNvSpPr/>
          <p:nvPr/>
        </p:nvSpPr>
        <p:spPr>
          <a:xfrm rot="5400000">
            <a:off x="2687851" y="1590909"/>
            <a:ext cx="369602" cy="369602"/>
          </a:xfrm>
          <a:prstGeom prst="rtTriangl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-119968" y="3501009"/>
            <a:ext cx="6146872" cy="33569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7" name="矩形 26"/>
          <p:cNvSpPr/>
          <p:nvPr/>
        </p:nvSpPr>
        <p:spPr>
          <a:xfrm>
            <a:off x="2567608" y="1484784"/>
            <a:ext cx="3965855" cy="2150223"/>
          </a:xfrm>
          <a:prstGeom prst="rect">
            <a:avLst/>
          </a:prstGeom>
          <a:noFill/>
          <a:ln w="539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1" name="组合 30"/>
          <p:cNvGrpSpPr/>
          <p:nvPr/>
        </p:nvGrpSpPr>
        <p:grpSpPr>
          <a:xfrm>
            <a:off x="695400" y="1270940"/>
            <a:ext cx="1250138" cy="1250138"/>
            <a:chOff x="309358" y="1255207"/>
            <a:chExt cx="1448544" cy="1448544"/>
          </a:xfrm>
        </p:grpSpPr>
        <p:sp>
          <p:nvSpPr>
            <p:cNvPr id="32" name="椭圆 31"/>
            <p:cNvSpPr/>
            <p:nvPr/>
          </p:nvSpPr>
          <p:spPr>
            <a:xfrm>
              <a:off x="385558" y="1327118"/>
              <a:ext cx="1296144" cy="1296144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椭圆 32"/>
            <p:cNvSpPr/>
            <p:nvPr/>
          </p:nvSpPr>
          <p:spPr>
            <a:xfrm>
              <a:off x="309358" y="1255207"/>
              <a:ext cx="1448544" cy="1448544"/>
            </a:xfrm>
            <a:prstGeom prst="ellipse">
              <a:avLst/>
            </a:prstGeom>
            <a:noFill/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949540" y="1333001"/>
            <a:ext cx="840457" cy="997281"/>
            <a:chOff x="9389846" y="4423585"/>
            <a:chExt cx="1350670" cy="1602697"/>
          </a:xfrm>
          <a:effectLst/>
        </p:grpSpPr>
        <p:pic>
          <p:nvPicPr>
            <p:cNvPr id="37" name="图片 36"/>
            <p:cNvPicPr>
              <a:picLocks noChangeAspect="1"/>
            </p:cNvPicPr>
            <p:nvPr/>
          </p:nvPicPr>
          <p:blipFill rotWithShape="1">
            <a:blip r:embed="rId4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1543"/>
            <a:stretch>
              <a:fillRect/>
            </a:stretch>
          </p:blipFill>
          <p:spPr>
            <a:xfrm>
              <a:off x="9389846" y="4639608"/>
              <a:ext cx="810610" cy="1386674"/>
            </a:xfrm>
            <a:prstGeom prst="rect">
              <a:avLst/>
            </a:prstGeom>
          </p:spPr>
        </p:pic>
        <p:pic>
          <p:nvPicPr>
            <p:cNvPr id="38" name="图片 37"/>
            <p:cNvPicPr>
              <a:picLocks noChangeAspect="1"/>
            </p:cNvPicPr>
            <p:nvPr/>
          </p:nvPicPr>
          <p:blipFill rotWithShape="1">
            <a:blip r:embed="rId4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65" b="34422"/>
            <a:stretch>
              <a:fillRect/>
            </a:stretch>
          </p:blipFill>
          <p:spPr>
            <a:xfrm>
              <a:off x="10092444" y="4423585"/>
              <a:ext cx="648072" cy="909360"/>
            </a:xfrm>
            <a:prstGeom prst="rect">
              <a:avLst/>
            </a:prstGeom>
          </p:spPr>
        </p:pic>
      </p:grpSp>
      <p:pic>
        <p:nvPicPr>
          <p:cNvPr id="41" name="图片 40" descr="体育馆"/>
          <p:cNvPicPr/>
          <p:nvPr/>
        </p:nvPicPr>
        <p:blipFill rotWithShape="1">
          <a:blip r:embed="rId5" cstate="email"/>
          <a:srcRect/>
          <a:stretch>
            <a:fillRect/>
          </a:stretch>
        </p:blipFill>
        <p:spPr>
          <a:xfrm>
            <a:off x="2752896" y="2036491"/>
            <a:ext cx="3203567" cy="13307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矩形 2"/>
          <p:cNvSpPr/>
          <p:nvPr/>
        </p:nvSpPr>
        <p:spPr>
          <a:xfrm>
            <a:off x="324634" y="2760077"/>
            <a:ext cx="2037737" cy="474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ts val="2800"/>
              </a:lnSpc>
              <a:spcAft>
                <a:spcPts val="0"/>
              </a:spcAft>
            </a:pPr>
            <a:r>
              <a:rPr lang="zh-CN" altLang="zh-CN" sz="3600" b="1" kern="100" dirty="0">
                <a:ea typeface="仿宋" panose="02010609060101010101" pitchFamily="49" charset="-122"/>
                <a:cs typeface="仿宋" panose="02010609060101010101" pitchFamily="49" charset="-122"/>
              </a:rPr>
              <a:t>娱乐设施</a:t>
            </a:r>
            <a:endParaRPr lang="zh-CN" altLang="zh-CN" sz="3600" b="1" kern="100" dirty="0">
              <a:ea typeface="仿宋" panose="02010609060101010101" pitchFamily="49" charset="-122"/>
              <a:cs typeface="仿宋" panose="02010609060101010101" pitchFamily="49" charset="-122"/>
            </a:endParaRPr>
          </a:p>
        </p:txBody>
      </p:sp>
      <p:pic>
        <p:nvPicPr>
          <p:cNvPr id="25612" name="Picture 3" descr="C:\Documents and Settings\yanxf.YUNSHENG\Local Settings\Temporary Internet Files\Content.Outlook\3FVBGEB3\电影院.JPG"/>
          <p:cNvPicPr>
            <a:picLocks noChangeAspect="1"/>
          </p:cNvPicPr>
          <p:nvPr/>
        </p:nvPicPr>
        <p:blipFill>
          <a:blip r:embed="rId6"/>
          <a:srcRect b="9990"/>
          <a:stretch>
            <a:fillRect/>
          </a:stretch>
        </p:blipFill>
        <p:spPr>
          <a:xfrm>
            <a:off x="6038850" y="3597275"/>
            <a:ext cx="3255645" cy="32219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5" descr="IMG_338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294495" y="3568065"/>
            <a:ext cx="2797810" cy="3222625"/>
          </a:xfrm>
          <a:prstGeom prst="rect">
            <a:avLst/>
          </a:prstGeom>
          <a:solidFill>
            <a:schemeClr val="lt1"/>
          </a:solidFill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(#ppt_w-0)*(10*0.5^(10*($+0.215))*sin(2*pi/0.3*($+0.215)-asin(0.1))+2.14)/2.14+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(#ppt_h-0)*(10*0.5^(10*($+0.215))*sin(2*pi/0.3*($+0.215)-asin(0.1))+2.14)/2.14+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 additive="base"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0.5*(#ppt_w-0)*$^8+0">
                                          <p:val>
                                            <p:fltVal val="0"/>
                                          </p:val>
                                        </p:tav>
                                        <p:tav tm="50000" fmla="#ppt_w-0.5*(#ppt_w-0)*(2-$)^8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0.5*(#ppt_h-0)*$^8+0">
                                          <p:val>
                                            <p:fltVal val="0"/>
                                          </p:val>
                                        </p:tav>
                                        <p:tav tm="50000" fmla="#ppt_h-0.5*(#ppt_h-0)*(2-$)^8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2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800"/>
                            </p:stCondLst>
                            <p:childTnLst>
                              <p:par>
                                <p:cTn id="1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300"/>
                            </p:stCondLst>
                            <p:childTnLst>
                              <p:par>
                                <p:cTn id="3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25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7" grpId="0" animBg="1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-33124"/>
            <a:ext cx="12241360" cy="6924248"/>
            <a:chOff x="0" y="-33124"/>
            <a:chExt cx="12241360" cy="6924248"/>
          </a:xfrm>
        </p:grpSpPr>
        <p:pic>
          <p:nvPicPr>
            <p:cNvPr id="80" name="图片 79"/>
            <p:cNvPicPr>
              <a:picLocks noChangeAspect="1"/>
            </p:cNvPicPr>
            <p:nvPr/>
          </p:nvPicPr>
          <p:blipFill rotWithShape="1">
            <a:blip r:embed="rId2" cstate="screen"/>
            <a:srcRect/>
            <a:stretch>
              <a:fillRect/>
            </a:stretch>
          </p:blipFill>
          <p:spPr>
            <a:xfrm>
              <a:off x="0" y="-33124"/>
              <a:ext cx="12241360" cy="6885384"/>
            </a:xfrm>
            <a:prstGeom prst="rect">
              <a:avLst/>
            </a:prstGeom>
          </p:spPr>
        </p:pic>
        <p:sp>
          <p:nvSpPr>
            <p:cNvPr id="78" name="矩形 77"/>
            <p:cNvSpPr/>
            <p:nvPr/>
          </p:nvSpPr>
          <p:spPr>
            <a:xfrm>
              <a:off x="0" y="0"/>
              <a:ext cx="12241360" cy="6891124"/>
            </a:xfrm>
            <a:prstGeom prst="rect">
              <a:avLst/>
            </a:prstGeom>
            <a:solidFill>
              <a:schemeClr val="tx1"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32" name="图二"/>
          <p:cNvSpPr/>
          <p:nvPr/>
        </p:nvSpPr>
        <p:spPr>
          <a:xfrm>
            <a:off x="0" y="1598805"/>
            <a:ext cx="12192000" cy="2845731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60000" b="-6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3" name="Rectangle 25"/>
          <p:cNvSpPr/>
          <p:nvPr/>
        </p:nvSpPr>
        <p:spPr>
          <a:xfrm>
            <a:off x="49360" y="1586508"/>
            <a:ext cx="12192000" cy="2878452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16" name="[动画大师]_椭圆 5"/>
          <p:cNvSpPr/>
          <p:nvPr/>
        </p:nvSpPr>
        <p:spPr>
          <a:xfrm>
            <a:off x="739518" y="2351509"/>
            <a:ext cx="1440000" cy="144000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7" name="[动画大师]_椭圆6"/>
          <p:cNvSpPr/>
          <p:nvPr/>
        </p:nvSpPr>
        <p:spPr>
          <a:xfrm>
            <a:off x="3429105" y="2336269"/>
            <a:ext cx="1440000" cy="144000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8" name="[动画大师]_椭圆 7"/>
          <p:cNvSpPr/>
          <p:nvPr/>
        </p:nvSpPr>
        <p:spPr>
          <a:xfrm>
            <a:off x="6103221" y="2318489"/>
            <a:ext cx="1440000" cy="144000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9" name="[动画大师]_椭圆 8"/>
          <p:cNvSpPr/>
          <p:nvPr/>
        </p:nvSpPr>
        <p:spPr>
          <a:xfrm>
            <a:off x="9061070" y="2357224"/>
            <a:ext cx="1440000" cy="144000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3" name="圆角矩形 22"/>
          <p:cNvSpPr/>
          <p:nvPr/>
        </p:nvSpPr>
        <p:spPr>
          <a:xfrm>
            <a:off x="474608" y="1099741"/>
            <a:ext cx="182880" cy="68580"/>
          </a:xfrm>
          <a:prstGeom prst="roundRect">
            <a:avLst/>
          </a:prstGeom>
          <a:solidFill>
            <a:schemeClr val="accent1">
              <a:alpha val="7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4" name="圆角矩形 23"/>
          <p:cNvSpPr/>
          <p:nvPr/>
        </p:nvSpPr>
        <p:spPr>
          <a:xfrm>
            <a:off x="739573" y="1099741"/>
            <a:ext cx="182880" cy="68580"/>
          </a:xfrm>
          <a:prstGeom prst="roundRect">
            <a:avLst/>
          </a:prstGeom>
          <a:solidFill>
            <a:schemeClr val="accent2">
              <a:alpha val="7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5" name="圆角矩形 24"/>
          <p:cNvSpPr/>
          <p:nvPr/>
        </p:nvSpPr>
        <p:spPr>
          <a:xfrm>
            <a:off x="1004538" y="1099741"/>
            <a:ext cx="182880" cy="68580"/>
          </a:xfrm>
          <a:prstGeom prst="roundRect">
            <a:avLst/>
          </a:prstGeom>
          <a:solidFill>
            <a:schemeClr val="accent4">
              <a:alpha val="7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6" name="圆角矩形 25"/>
          <p:cNvSpPr/>
          <p:nvPr/>
        </p:nvSpPr>
        <p:spPr>
          <a:xfrm>
            <a:off x="1269503" y="1099741"/>
            <a:ext cx="182880" cy="68580"/>
          </a:xfrm>
          <a:prstGeom prst="roundRect">
            <a:avLst/>
          </a:prstGeom>
          <a:solidFill>
            <a:schemeClr val="tx2">
              <a:alpha val="7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7" name="2text1"/>
          <p:cNvSpPr txBox="1"/>
          <p:nvPr/>
        </p:nvSpPr>
        <p:spPr>
          <a:xfrm>
            <a:off x="317159" y="313738"/>
            <a:ext cx="1210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40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目录</a:t>
            </a:r>
            <a:endParaRPr lang="en-US" sz="40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4" name="椭圆 33"/>
          <p:cNvSpPr/>
          <p:nvPr/>
        </p:nvSpPr>
        <p:spPr>
          <a:xfrm>
            <a:off x="1269619" y="2054430"/>
            <a:ext cx="455038" cy="45503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 smtClean="0">
                <a:solidFill>
                  <a:schemeClr val="accent2"/>
                </a:solidFill>
                <a:cs typeface="+mn-ea"/>
                <a:sym typeface="+mn-lt"/>
              </a:rPr>
              <a:t>1</a:t>
            </a:r>
            <a:endParaRPr lang="zh-CN" altLang="en-US" sz="3200" b="1" dirty="0">
              <a:solidFill>
                <a:schemeClr val="accent2"/>
              </a:solidFill>
              <a:cs typeface="+mn-ea"/>
              <a:sym typeface="+mn-lt"/>
            </a:endParaRPr>
          </a:p>
        </p:txBody>
      </p:sp>
      <p:sp>
        <p:nvSpPr>
          <p:cNvPr id="35" name="椭圆 34"/>
          <p:cNvSpPr/>
          <p:nvPr/>
        </p:nvSpPr>
        <p:spPr>
          <a:xfrm>
            <a:off x="3921382" y="2054426"/>
            <a:ext cx="455038" cy="45503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 smtClean="0">
                <a:solidFill>
                  <a:schemeClr val="accent2"/>
                </a:solidFill>
                <a:cs typeface="+mn-ea"/>
                <a:sym typeface="+mn-lt"/>
              </a:rPr>
              <a:t>2</a:t>
            </a:r>
            <a:endParaRPr lang="zh-CN" altLang="en-US" sz="3200" b="1" dirty="0">
              <a:solidFill>
                <a:schemeClr val="accent2"/>
              </a:solidFill>
              <a:cs typeface="+mn-ea"/>
              <a:sym typeface="+mn-lt"/>
            </a:endParaRPr>
          </a:p>
        </p:txBody>
      </p:sp>
      <p:sp>
        <p:nvSpPr>
          <p:cNvPr id="36" name="椭圆 35"/>
          <p:cNvSpPr/>
          <p:nvPr/>
        </p:nvSpPr>
        <p:spPr>
          <a:xfrm>
            <a:off x="6595370" y="2054422"/>
            <a:ext cx="455038" cy="45503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 smtClean="0">
                <a:solidFill>
                  <a:schemeClr val="accent2"/>
                </a:solidFill>
                <a:cs typeface="+mn-ea"/>
                <a:sym typeface="+mn-lt"/>
              </a:rPr>
              <a:t>3</a:t>
            </a:r>
            <a:endParaRPr lang="zh-CN" altLang="en-US" sz="3200" b="1" dirty="0">
              <a:solidFill>
                <a:schemeClr val="accent2"/>
              </a:solidFill>
              <a:cs typeface="+mn-ea"/>
              <a:sym typeface="+mn-lt"/>
            </a:endParaRPr>
          </a:p>
        </p:txBody>
      </p:sp>
      <p:sp>
        <p:nvSpPr>
          <p:cNvPr id="37" name="椭圆 36"/>
          <p:cNvSpPr/>
          <p:nvPr/>
        </p:nvSpPr>
        <p:spPr>
          <a:xfrm>
            <a:off x="9557648" y="2054418"/>
            <a:ext cx="455038" cy="45503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 smtClean="0">
                <a:solidFill>
                  <a:schemeClr val="accent2"/>
                </a:solidFill>
                <a:cs typeface="+mn-ea"/>
                <a:sym typeface="+mn-lt"/>
              </a:rPr>
              <a:t>4</a:t>
            </a:r>
            <a:endParaRPr lang="zh-CN" altLang="en-US" sz="3200" b="1" dirty="0">
              <a:solidFill>
                <a:schemeClr val="accent2"/>
              </a:solidFill>
              <a:cs typeface="+mn-ea"/>
              <a:sym typeface="+mn-lt"/>
            </a:endParaRPr>
          </a:p>
        </p:txBody>
      </p:sp>
      <p:grpSp>
        <p:nvGrpSpPr>
          <p:cNvPr id="38" name="组合 37"/>
          <p:cNvGrpSpPr/>
          <p:nvPr/>
        </p:nvGrpSpPr>
        <p:grpSpPr>
          <a:xfrm>
            <a:off x="1269467" y="2792962"/>
            <a:ext cx="512183" cy="508835"/>
            <a:chOff x="1778912" y="2758447"/>
            <a:chExt cx="512183" cy="508835"/>
          </a:xfrm>
        </p:grpSpPr>
        <p:sp>
          <p:nvSpPr>
            <p:cNvPr id="39" name="Freeform 354"/>
            <p:cNvSpPr/>
            <p:nvPr/>
          </p:nvSpPr>
          <p:spPr bwMode="auto">
            <a:xfrm>
              <a:off x="2132642" y="3067541"/>
              <a:ext cx="158453" cy="137252"/>
            </a:xfrm>
            <a:custGeom>
              <a:avLst/>
              <a:gdLst>
                <a:gd name="T0" fmla="*/ 57 w 60"/>
                <a:gd name="T1" fmla="*/ 48 h 52"/>
                <a:gd name="T2" fmla="*/ 52 w 60"/>
                <a:gd name="T3" fmla="*/ 51 h 52"/>
                <a:gd name="T4" fmla="*/ 49 w 60"/>
                <a:gd name="T5" fmla="*/ 52 h 52"/>
                <a:gd name="T6" fmla="*/ 43 w 60"/>
                <a:gd name="T7" fmla="*/ 50 h 52"/>
                <a:gd name="T8" fmla="*/ 25 w 60"/>
                <a:gd name="T9" fmla="*/ 35 h 52"/>
                <a:gd name="T10" fmla="*/ 21 w 60"/>
                <a:gd name="T11" fmla="*/ 44 h 52"/>
                <a:gd name="T12" fmla="*/ 16 w 60"/>
                <a:gd name="T13" fmla="*/ 48 h 52"/>
                <a:gd name="T14" fmla="*/ 11 w 60"/>
                <a:gd name="T15" fmla="*/ 43 h 52"/>
                <a:gd name="T16" fmla="*/ 0 w 60"/>
                <a:gd name="T17" fmla="*/ 8 h 52"/>
                <a:gd name="T18" fmla="*/ 1 w 60"/>
                <a:gd name="T19" fmla="*/ 2 h 52"/>
                <a:gd name="T20" fmla="*/ 6 w 60"/>
                <a:gd name="T21" fmla="*/ 0 h 52"/>
                <a:gd name="T22" fmla="*/ 43 w 60"/>
                <a:gd name="T23" fmla="*/ 4 h 52"/>
                <a:gd name="T24" fmla="*/ 48 w 60"/>
                <a:gd name="T25" fmla="*/ 8 h 52"/>
                <a:gd name="T26" fmla="*/ 45 w 60"/>
                <a:gd name="T27" fmla="*/ 15 h 52"/>
                <a:gd name="T28" fmla="*/ 38 w 60"/>
                <a:gd name="T29" fmla="*/ 19 h 52"/>
                <a:gd name="T30" fmla="*/ 55 w 60"/>
                <a:gd name="T31" fmla="*/ 34 h 52"/>
                <a:gd name="T32" fmla="*/ 57 w 60"/>
                <a:gd name="T33" fmla="*/ 48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" h="52">
                  <a:moveTo>
                    <a:pt x="57" y="48"/>
                  </a:moveTo>
                  <a:cubicBezTo>
                    <a:pt x="56" y="50"/>
                    <a:pt x="54" y="51"/>
                    <a:pt x="52" y="51"/>
                  </a:cubicBezTo>
                  <a:cubicBezTo>
                    <a:pt x="51" y="52"/>
                    <a:pt x="50" y="52"/>
                    <a:pt x="49" y="52"/>
                  </a:cubicBezTo>
                  <a:cubicBezTo>
                    <a:pt x="47" y="52"/>
                    <a:pt x="44" y="51"/>
                    <a:pt x="43" y="50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6"/>
                    <a:pt x="18" y="48"/>
                    <a:pt x="16" y="48"/>
                  </a:cubicBezTo>
                  <a:cubicBezTo>
                    <a:pt x="13" y="48"/>
                    <a:pt x="11" y="46"/>
                    <a:pt x="11" y="43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6"/>
                    <a:pt x="0" y="4"/>
                    <a:pt x="1" y="2"/>
                  </a:cubicBezTo>
                  <a:cubicBezTo>
                    <a:pt x="3" y="1"/>
                    <a:pt x="5" y="0"/>
                    <a:pt x="6" y="0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5" y="4"/>
                    <a:pt x="47" y="6"/>
                    <a:pt x="48" y="8"/>
                  </a:cubicBezTo>
                  <a:cubicBezTo>
                    <a:pt x="48" y="11"/>
                    <a:pt x="47" y="13"/>
                    <a:pt x="45" y="15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55" y="34"/>
                    <a:pt x="55" y="34"/>
                    <a:pt x="55" y="34"/>
                  </a:cubicBezTo>
                  <a:cubicBezTo>
                    <a:pt x="60" y="37"/>
                    <a:pt x="60" y="44"/>
                    <a:pt x="57" y="4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0" name="Freeform 355"/>
            <p:cNvSpPr>
              <a:spLocks noEditPoints="1"/>
            </p:cNvSpPr>
            <p:nvPr/>
          </p:nvSpPr>
          <p:spPr bwMode="auto">
            <a:xfrm>
              <a:off x="1778912" y="2758447"/>
              <a:ext cx="509952" cy="508835"/>
            </a:xfrm>
            <a:custGeom>
              <a:avLst/>
              <a:gdLst>
                <a:gd name="T0" fmla="*/ 149 w 193"/>
                <a:gd name="T1" fmla="*/ 175 h 193"/>
                <a:gd name="T2" fmla="*/ 119 w 193"/>
                <a:gd name="T3" fmla="*/ 178 h 193"/>
                <a:gd name="T4" fmla="*/ 130 w 193"/>
                <a:gd name="T5" fmla="*/ 145 h 193"/>
                <a:gd name="T6" fmla="*/ 103 w 193"/>
                <a:gd name="T7" fmla="*/ 143 h 193"/>
                <a:gd name="T8" fmla="*/ 126 w 193"/>
                <a:gd name="T9" fmla="*/ 131 h 193"/>
                <a:gd name="T10" fmla="*/ 103 w 193"/>
                <a:gd name="T11" fmla="*/ 102 h 193"/>
                <a:gd name="T12" fmla="*/ 141 w 193"/>
                <a:gd name="T13" fmla="*/ 107 h 193"/>
                <a:gd name="T14" fmla="*/ 153 w 193"/>
                <a:gd name="T15" fmla="*/ 109 h 193"/>
                <a:gd name="T16" fmla="*/ 181 w 193"/>
                <a:gd name="T17" fmla="*/ 102 h 193"/>
                <a:gd name="T18" fmla="*/ 190 w 193"/>
                <a:gd name="T19" fmla="*/ 120 h 193"/>
                <a:gd name="T20" fmla="*/ 98 w 193"/>
                <a:gd name="T21" fmla="*/ 0 h 193"/>
                <a:gd name="T22" fmla="*/ 97 w 193"/>
                <a:gd name="T23" fmla="*/ 0 h 193"/>
                <a:gd name="T24" fmla="*/ 95 w 193"/>
                <a:gd name="T25" fmla="*/ 0 h 193"/>
                <a:gd name="T26" fmla="*/ 0 w 193"/>
                <a:gd name="T27" fmla="*/ 96 h 193"/>
                <a:gd name="T28" fmla="*/ 97 w 193"/>
                <a:gd name="T29" fmla="*/ 193 h 193"/>
                <a:gd name="T30" fmla="*/ 97 w 193"/>
                <a:gd name="T31" fmla="*/ 193 h 193"/>
                <a:gd name="T32" fmla="*/ 97 w 193"/>
                <a:gd name="T33" fmla="*/ 193 h 193"/>
                <a:gd name="T34" fmla="*/ 97 w 193"/>
                <a:gd name="T35" fmla="*/ 193 h 193"/>
                <a:gd name="T36" fmla="*/ 150 w 193"/>
                <a:gd name="T37" fmla="*/ 175 h 193"/>
                <a:gd name="T38" fmla="*/ 154 w 193"/>
                <a:gd name="T39" fmla="*/ 90 h 193"/>
                <a:gd name="T40" fmla="*/ 174 w 193"/>
                <a:gd name="T41" fmla="*/ 62 h 193"/>
                <a:gd name="T42" fmla="*/ 167 w 193"/>
                <a:gd name="T43" fmla="*/ 50 h 193"/>
                <a:gd name="T44" fmla="*/ 120 w 193"/>
                <a:gd name="T45" fmla="*/ 15 h 193"/>
                <a:gd name="T46" fmla="*/ 103 w 193"/>
                <a:gd name="T47" fmla="*/ 16 h 193"/>
                <a:gd name="T48" fmla="*/ 103 w 193"/>
                <a:gd name="T49" fmla="*/ 50 h 193"/>
                <a:gd name="T50" fmla="*/ 103 w 193"/>
                <a:gd name="T51" fmla="*/ 62 h 193"/>
                <a:gd name="T52" fmla="*/ 142 w 193"/>
                <a:gd name="T53" fmla="*/ 90 h 193"/>
                <a:gd name="T54" fmla="*/ 103 w 193"/>
                <a:gd name="T55" fmla="*/ 62 h 193"/>
                <a:gd name="T56" fmla="*/ 49 w 193"/>
                <a:gd name="T57" fmla="*/ 50 h 193"/>
                <a:gd name="T58" fmla="*/ 73 w 193"/>
                <a:gd name="T59" fmla="*/ 15 h 193"/>
                <a:gd name="T60" fmla="*/ 21 w 193"/>
                <a:gd name="T61" fmla="*/ 62 h 193"/>
                <a:gd name="T62" fmla="*/ 40 w 193"/>
                <a:gd name="T63" fmla="*/ 90 h 193"/>
                <a:gd name="T64" fmla="*/ 20 w 193"/>
                <a:gd name="T65" fmla="*/ 62 h 193"/>
                <a:gd name="T66" fmla="*/ 13 w 193"/>
                <a:gd name="T67" fmla="*/ 102 h 193"/>
                <a:gd name="T68" fmla="*/ 45 w 193"/>
                <a:gd name="T69" fmla="*/ 131 h 193"/>
                <a:gd name="T70" fmla="*/ 20 w 193"/>
                <a:gd name="T71" fmla="*/ 131 h 193"/>
                <a:gd name="T72" fmla="*/ 50 w 193"/>
                <a:gd name="T73" fmla="*/ 143 h 193"/>
                <a:gd name="T74" fmla="*/ 26 w 193"/>
                <a:gd name="T75" fmla="*/ 143 h 193"/>
                <a:gd name="T76" fmla="*/ 63 w 193"/>
                <a:gd name="T77" fmla="*/ 143 h 193"/>
                <a:gd name="T78" fmla="*/ 91 w 193"/>
                <a:gd name="T79" fmla="*/ 176 h 193"/>
                <a:gd name="T80" fmla="*/ 58 w 193"/>
                <a:gd name="T81" fmla="*/ 131 h 193"/>
                <a:gd name="T82" fmla="*/ 91 w 193"/>
                <a:gd name="T83" fmla="*/ 102 h 193"/>
                <a:gd name="T84" fmla="*/ 91 w 193"/>
                <a:gd name="T85" fmla="*/ 90 h 193"/>
                <a:gd name="T86" fmla="*/ 57 w 193"/>
                <a:gd name="T87" fmla="*/ 62 h 193"/>
                <a:gd name="T88" fmla="*/ 91 w 193"/>
                <a:gd name="T89" fmla="*/ 90 h 193"/>
                <a:gd name="T90" fmla="*/ 62 w 193"/>
                <a:gd name="T91" fmla="*/ 50 h 193"/>
                <a:gd name="T92" fmla="*/ 91 w 193"/>
                <a:gd name="T93" fmla="*/ 5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93" h="193">
                  <a:moveTo>
                    <a:pt x="150" y="175"/>
                  </a:moveTo>
                  <a:cubicBezTo>
                    <a:pt x="149" y="175"/>
                    <a:pt x="149" y="175"/>
                    <a:pt x="149" y="175"/>
                  </a:cubicBezTo>
                  <a:cubicBezTo>
                    <a:pt x="145" y="174"/>
                    <a:pt x="141" y="173"/>
                    <a:pt x="138" y="170"/>
                  </a:cubicBezTo>
                  <a:cubicBezTo>
                    <a:pt x="132" y="173"/>
                    <a:pt x="126" y="176"/>
                    <a:pt x="119" y="178"/>
                  </a:cubicBezTo>
                  <a:cubicBezTo>
                    <a:pt x="124" y="173"/>
                    <a:pt x="129" y="167"/>
                    <a:pt x="134" y="160"/>
                  </a:cubicBezTo>
                  <a:cubicBezTo>
                    <a:pt x="130" y="145"/>
                    <a:pt x="130" y="145"/>
                    <a:pt x="130" y="145"/>
                  </a:cubicBezTo>
                  <a:cubicBezTo>
                    <a:pt x="121" y="160"/>
                    <a:pt x="110" y="170"/>
                    <a:pt x="103" y="176"/>
                  </a:cubicBezTo>
                  <a:cubicBezTo>
                    <a:pt x="103" y="143"/>
                    <a:pt x="103" y="143"/>
                    <a:pt x="103" y="143"/>
                  </a:cubicBezTo>
                  <a:cubicBezTo>
                    <a:pt x="129" y="143"/>
                    <a:pt x="129" y="143"/>
                    <a:pt x="129" y="143"/>
                  </a:cubicBezTo>
                  <a:cubicBezTo>
                    <a:pt x="126" y="131"/>
                    <a:pt x="126" y="131"/>
                    <a:pt x="126" y="131"/>
                  </a:cubicBezTo>
                  <a:cubicBezTo>
                    <a:pt x="103" y="131"/>
                    <a:pt x="103" y="131"/>
                    <a:pt x="103" y="131"/>
                  </a:cubicBezTo>
                  <a:cubicBezTo>
                    <a:pt x="103" y="102"/>
                    <a:pt x="103" y="102"/>
                    <a:pt x="103" y="102"/>
                  </a:cubicBezTo>
                  <a:cubicBezTo>
                    <a:pt x="142" y="102"/>
                    <a:pt x="142" y="102"/>
                    <a:pt x="142" y="102"/>
                  </a:cubicBezTo>
                  <a:cubicBezTo>
                    <a:pt x="141" y="104"/>
                    <a:pt x="141" y="106"/>
                    <a:pt x="141" y="107"/>
                  </a:cubicBezTo>
                  <a:cubicBezTo>
                    <a:pt x="141" y="107"/>
                    <a:pt x="141" y="107"/>
                    <a:pt x="141" y="107"/>
                  </a:cubicBezTo>
                  <a:cubicBezTo>
                    <a:pt x="153" y="109"/>
                    <a:pt x="153" y="109"/>
                    <a:pt x="153" y="109"/>
                  </a:cubicBezTo>
                  <a:cubicBezTo>
                    <a:pt x="153" y="106"/>
                    <a:pt x="153" y="104"/>
                    <a:pt x="154" y="102"/>
                  </a:cubicBezTo>
                  <a:cubicBezTo>
                    <a:pt x="181" y="102"/>
                    <a:pt x="181" y="102"/>
                    <a:pt x="181" y="102"/>
                  </a:cubicBezTo>
                  <a:cubicBezTo>
                    <a:pt x="181" y="105"/>
                    <a:pt x="180" y="108"/>
                    <a:pt x="180" y="111"/>
                  </a:cubicBezTo>
                  <a:cubicBezTo>
                    <a:pt x="184" y="113"/>
                    <a:pt x="188" y="116"/>
                    <a:pt x="190" y="120"/>
                  </a:cubicBezTo>
                  <a:cubicBezTo>
                    <a:pt x="192" y="112"/>
                    <a:pt x="193" y="105"/>
                    <a:pt x="193" y="96"/>
                  </a:cubicBezTo>
                  <a:cubicBezTo>
                    <a:pt x="193" y="44"/>
                    <a:pt x="151" y="1"/>
                    <a:pt x="98" y="0"/>
                  </a:cubicBezTo>
                  <a:cubicBezTo>
                    <a:pt x="98" y="0"/>
                    <a:pt x="98" y="0"/>
                    <a:pt x="98" y="0"/>
                  </a:cubicBezTo>
                  <a:cubicBezTo>
                    <a:pt x="97" y="0"/>
                    <a:pt x="97" y="0"/>
                    <a:pt x="97" y="0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95" y="0"/>
                    <a:pt x="95" y="0"/>
                    <a:pt x="95" y="0"/>
                  </a:cubicBezTo>
                  <a:cubicBezTo>
                    <a:pt x="43" y="1"/>
                    <a:pt x="2" y="42"/>
                    <a:pt x="0" y="94"/>
                  </a:cubicBezTo>
                  <a:cubicBezTo>
                    <a:pt x="0" y="95"/>
                    <a:pt x="0" y="95"/>
                    <a:pt x="0" y="96"/>
                  </a:cubicBezTo>
                  <a:cubicBezTo>
                    <a:pt x="0" y="97"/>
                    <a:pt x="0" y="97"/>
                    <a:pt x="0" y="98"/>
                  </a:cubicBezTo>
                  <a:cubicBezTo>
                    <a:pt x="1" y="150"/>
                    <a:pt x="44" y="193"/>
                    <a:pt x="97" y="193"/>
                  </a:cubicBezTo>
                  <a:cubicBezTo>
                    <a:pt x="97" y="193"/>
                    <a:pt x="97" y="193"/>
                    <a:pt x="97" y="193"/>
                  </a:cubicBezTo>
                  <a:cubicBezTo>
                    <a:pt x="97" y="193"/>
                    <a:pt x="97" y="193"/>
                    <a:pt x="97" y="193"/>
                  </a:cubicBezTo>
                  <a:cubicBezTo>
                    <a:pt x="97" y="193"/>
                    <a:pt x="97" y="193"/>
                    <a:pt x="97" y="193"/>
                  </a:cubicBezTo>
                  <a:cubicBezTo>
                    <a:pt x="97" y="193"/>
                    <a:pt x="97" y="193"/>
                    <a:pt x="97" y="193"/>
                  </a:cubicBezTo>
                  <a:cubicBezTo>
                    <a:pt x="97" y="193"/>
                    <a:pt x="97" y="193"/>
                    <a:pt x="97" y="193"/>
                  </a:cubicBezTo>
                  <a:cubicBezTo>
                    <a:pt x="97" y="193"/>
                    <a:pt x="97" y="193"/>
                    <a:pt x="97" y="193"/>
                  </a:cubicBezTo>
                  <a:cubicBezTo>
                    <a:pt x="118" y="193"/>
                    <a:pt x="138" y="186"/>
                    <a:pt x="153" y="174"/>
                  </a:cubicBezTo>
                  <a:cubicBezTo>
                    <a:pt x="152" y="174"/>
                    <a:pt x="151" y="175"/>
                    <a:pt x="150" y="175"/>
                  </a:cubicBezTo>
                  <a:close/>
                  <a:moveTo>
                    <a:pt x="181" y="90"/>
                  </a:moveTo>
                  <a:cubicBezTo>
                    <a:pt x="154" y="90"/>
                    <a:pt x="154" y="90"/>
                    <a:pt x="154" y="90"/>
                  </a:cubicBezTo>
                  <a:cubicBezTo>
                    <a:pt x="153" y="80"/>
                    <a:pt x="151" y="70"/>
                    <a:pt x="149" y="62"/>
                  </a:cubicBezTo>
                  <a:cubicBezTo>
                    <a:pt x="174" y="62"/>
                    <a:pt x="174" y="62"/>
                    <a:pt x="174" y="62"/>
                  </a:cubicBezTo>
                  <a:cubicBezTo>
                    <a:pt x="178" y="71"/>
                    <a:pt x="180" y="80"/>
                    <a:pt x="181" y="90"/>
                  </a:cubicBezTo>
                  <a:close/>
                  <a:moveTo>
                    <a:pt x="167" y="50"/>
                  </a:moveTo>
                  <a:cubicBezTo>
                    <a:pt x="144" y="50"/>
                    <a:pt x="144" y="50"/>
                    <a:pt x="144" y="50"/>
                  </a:cubicBezTo>
                  <a:cubicBezTo>
                    <a:pt x="138" y="35"/>
                    <a:pt x="128" y="23"/>
                    <a:pt x="120" y="15"/>
                  </a:cubicBezTo>
                  <a:cubicBezTo>
                    <a:pt x="140" y="21"/>
                    <a:pt x="156" y="33"/>
                    <a:pt x="167" y="50"/>
                  </a:cubicBezTo>
                  <a:close/>
                  <a:moveTo>
                    <a:pt x="103" y="16"/>
                  </a:moveTo>
                  <a:cubicBezTo>
                    <a:pt x="110" y="22"/>
                    <a:pt x="122" y="33"/>
                    <a:pt x="131" y="50"/>
                  </a:cubicBezTo>
                  <a:cubicBezTo>
                    <a:pt x="103" y="50"/>
                    <a:pt x="103" y="50"/>
                    <a:pt x="103" y="50"/>
                  </a:cubicBezTo>
                  <a:lnTo>
                    <a:pt x="103" y="16"/>
                  </a:lnTo>
                  <a:close/>
                  <a:moveTo>
                    <a:pt x="103" y="62"/>
                  </a:moveTo>
                  <a:cubicBezTo>
                    <a:pt x="136" y="62"/>
                    <a:pt x="136" y="62"/>
                    <a:pt x="136" y="62"/>
                  </a:cubicBezTo>
                  <a:cubicBezTo>
                    <a:pt x="139" y="70"/>
                    <a:pt x="141" y="80"/>
                    <a:pt x="142" y="90"/>
                  </a:cubicBezTo>
                  <a:cubicBezTo>
                    <a:pt x="103" y="90"/>
                    <a:pt x="103" y="90"/>
                    <a:pt x="103" y="90"/>
                  </a:cubicBezTo>
                  <a:lnTo>
                    <a:pt x="103" y="62"/>
                  </a:lnTo>
                  <a:close/>
                  <a:moveTo>
                    <a:pt x="73" y="15"/>
                  </a:moveTo>
                  <a:cubicBezTo>
                    <a:pt x="65" y="23"/>
                    <a:pt x="56" y="35"/>
                    <a:pt x="49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37" y="33"/>
                    <a:pt x="54" y="21"/>
                    <a:pt x="73" y="15"/>
                  </a:cubicBezTo>
                  <a:close/>
                  <a:moveTo>
                    <a:pt x="20" y="62"/>
                  </a:moveTo>
                  <a:cubicBezTo>
                    <a:pt x="20" y="62"/>
                    <a:pt x="20" y="62"/>
                    <a:pt x="21" y="62"/>
                  </a:cubicBezTo>
                  <a:cubicBezTo>
                    <a:pt x="45" y="62"/>
                    <a:pt x="45" y="62"/>
                    <a:pt x="45" y="62"/>
                  </a:cubicBezTo>
                  <a:cubicBezTo>
                    <a:pt x="42" y="70"/>
                    <a:pt x="40" y="80"/>
                    <a:pt x="40" y="90"/>
                  </a:cubicBezTo>
                  <a:cubicBezTo>
                    <a:pt x="13" y="90"/>
                    <a:pt x="13" y="90"/>
                    <a:pt x="13" y="90"/>
                  </a:cubicBezTo>
                  <a:cubicBezTo>
                    <a:pt x="13" y="80"/>
                    <a:pt x="16" y="71"/>
                    <a:pt x="20" y="62"/>
                  </a:cubicBezTo>
                  <a:close/>
                  <a:moveTo>
                    <a:pt x="20" y="131"/>
                  </a:moveTo>
                  <a:cubicBezTo>
                    <a:pt x="16" y="122"/>
                    <a:pt x="13" y="112"/>
                    <a:pt x="13" y="102"/>
                  </a:cubicBezTo>
                  <a:cubicBezTo>
                    <a:pt x="40" y="102"/>
                    <a:pt x="40" y="102"/>
                    <a:pt x="40" y="102"/>
                  </a:cubicBezTo>
                  <a:cubicBezTo>
                    <a:pt x="40" y="113"/>
                    <a:pt x="42" y="122"/>
                    <a:pt x="45" y="131"/>
                  </a:cubicBezTo>
                  <a:cubicBezTo>
                    <a:pt x="21" y="131"/>
                    <a:pt x="21" y="131"/>
                    <a:pt x="21" y="131"/>
                  </a:cubicBezTo>
                  <a:cubicBezTo>
                    <a:pt x="20" y="131"/>
                    <a:pt x="20" y="131"/>
                    <a:pt x="20" y="131"/>
                  </a:cubicBezTo>
                  <a:close/>
                  <a:moveTo>
                    <a:pt x="26" y="143"/>
                  </a:moveTo>
                  <a:cubicBezTo>
                    <a:pt x="50" y="143"/>
                    <a:pt x="50" y="143"/>
                    <a:pt x="50" y="143"/>
                  </a:cubicBezTo>
                  <a:cubicBezTo>
                    <a:pt x="57" y="158"/>
                    <a:pt x="66" y="170"/>
                    <a:pt x="75" y="178"/>
                  </a:cubicBezTo>
                  <a:cubicBezTo>
                    <a:pt x="55" y="172"/>
                    <a:pt x="38" y="160"/>
                    <a:pt x="26" y="143"/>
                  </a:cubicBezTo>
                  <a:close/>
                  <a:moveTo>
                    <a:pt x="91" y="176"/>
                  </a:moveTo>
                  <a:cubicBezTo>
                    <a:pt x="83" y="170"/>
                    <a:pt x="72" y="159"/>
                    <a:pt x="63" y="143"/>
                  </a:cubicBezTo>
                  <a:cubicBezTo>
                    <a:pt x="91" y="143"/>
                    <a:pt x="91" y="143"/>
                    <a:pt x="91" y="143"/>
                  </a:cubicBezTo>
                  <a:lnTo>
                    <a:pt x="91" y="176"/>
                  </a:lnTo>
                  <a:close/>
                  <a:moveTo>
                    <a:pt x="91" y="131"/>
                  </a:moveTo>
                  <a:cubicBezTo>
                    <a:pt x="58" y="131"/>
                    <a:pt x="58" y="131"/>
                    <a:pt x="58" y="131"/>
                  </a:cubicBezTo>
                  <a:cubicBezTo>
                    <a:pt x="55" y="122"/>
                    <a:pt x="52" y="113"/>
                    <a:pt x="52" y="102"/>
                  </a:cubicBezTo>
                  <a:cubicBezTo>
                    <a:pt x="91" y="102"/>
                    <a:pt x="91" y="102"/>
                    <a:pt x="91" y="102"/>
                  </a:cubicBezTo>
                  <a:lnTo>
                    <a:pt x="91" y="131"/>
                  </a:lnTo>
                  <a:close/>
                  <a:moveTo>
                    <a:pt x="91" y="90"/>
                  </a:moveTo>
                  <a:cubicBezTo>
                    <a:pt x="52" y="90"/>
                    <a:pt x="52" y="90"/>
                    <a:pt x="52" y="90"/>
                  </a:cubicBezTo>
                  <a:cubicBezTo>
                    <a:pt x="52" y="80"/>
                    <a:pt x="54" y="70"/>
                    <a:pt x="57" y="62"/>
                  </a:cubicBezTo>
                  <a:cubicBezTo>
                    <a:pt x="91" y="62"/>
                    <a:pt x="91" y="62"/>
                    <a:pt x="91" y="62"/>
                  </a:cubicBezTo>
                  <a:lnTo>
                    <a:pt x="91" y="90"/>
                  </a:lnTo>
                  <a:close/>
                  <a:moveTo>
                    <a:pt x="91" y="50"/>
                  </a:moveTo>
                  <a:cubicBezTo>
                    <a:pt x="62" y="50"/>
                    <a:pt x="62" y="50"/>
                    <a:pt x="62" y="50"/>
                  </a:cubicBezTo>
                  <a:cubicBezTo>
                    <a:pt x="71" y="33"/>
                    <a:pt x="83" y="22"/>
                    <a:pt x="91" y="16"/>
                  </a:cubicBezTo>
                  <a:lnTo>
                    <a:pt x="91" y="5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3951929" y="2830571"/>
            <a:ext cx="464201" cy="400596"/>
            <a:chOff x="3327844" y="2826491"/>
            <a:chExt cx="464201" cy="400596"/>
          </a:xfrm>
        </p:grpSpPr>
        <p:sp>
          <p:nvSpPr>
            <p:cNvPr id="42" name="Freeform 383"/>
            <p:cNvSpPr>
              <a:spLocks noEditPoints="1"/>
            </p:cNvSpPr>
            <p:nvPr/>
          </p:nvSpPr>
          <p:spPr bwMode="auto">
            <a:xfrm>
              <a:off x="3528700" y="2826491"/>
              <a:ext cx="263345" cy="340340"/>
            </a:xfrm>
            <a:custGeom>
              <a:avLst/>
              <a:gdLst>
                <a:gd name="T0" fmla="*/ 75 w 100"/>
                <a:gd name="T1" fmla="*/ 81 h 129"/>
                <a:gd name="T2" fmla="*/ 91 w 100"/>
                <a:gd name="T3" fmla="*/ 46 h 129"/>
                <a:gd name="T4" fmla="*/ 46 w 100"/>
                <a:gd name="T5" fmla="*/ 0 h 129"/>
                <a:gd name="T6" fmla="*/ 0 w 100"/>
                <a:gd name="T7" fmla="*/ 46 h 129"/>
                <a:gd name="T8" fmla="*/ 46 w 100"/>
                <a:gd name="T9" fmla="*/ 92 h 129"/>
                <a:gd name="T10" fmla="*/ 61 w 100"/>
                <a:gd name="T11" fmla="*/ 89 h 129"/>
                <a:gd name="T12" fmla="*/ 84 w 100"/>
                <a:gd name="T13" fmla="*/ 124 h 129"/>
                <a:gd name="T14" fmla="*/ 95 w 100"/>
                <a:gd name="T15" fmla="*/ 127 h 129"/>
                <a:gd name="T16" fmla="*/ 98 w 100"/>
                <a:gd name="T17" fmla="*/ 116 h 129"/>
                <a:gd name="T18" fmla="*/ 75 w 100"/>
                <a:gd name="T19" fmla="*/ 81 h 129"/>
                <a:gd name="T20" fmla="*/ 57 w 100"/>
                <a:gd name="T21" fmla="*/ 82 h 129"/>
                <a:gd name="T22" fmla="*/ 46 w 100"/>
                <a:gd name="T23" fmla="*/ 84 h 129"/>
                <a:gd name="T24" fmla="*/ 8 w 100"/>
                <a:gd name="T25" fmla="*/ 46 h 129"/>
                <a:gd name="T26" fmla="*/ 46 w 100"/>
                <a:gd name="T27" fmla="*/ 8 h 129"/>
                <a:gd name="T28" fmla="*/ 84 w 100"/>
                <a:gd name="T29" fmla="*/ 46 h 129"/>
                <a:gd name="T30" fmla="*/ 71 w 100"/>
                <a:gd name="T31" fmla="*/ 74 h 129"/>
                <a:gd name="T32" fmla="*/ 57 w 100"/>
                <a:gd name="T33" fmla="*/ 82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29">
                  <a:moveTo>
                    <a:pt x="75" y="81"/>
                  </a:moveTo>
                  <a:cubicBezTo>
                    <a:pt x="85" y="73"/>
                    <a:pt x="91" y="60"/>
                    <a:pt x="91" y="46"/>
                  </a:cubicBezTo>
                  <a:cubicBezTo>
                    <a:pt x="91" y="21"/>
                    <a:pt x="71" y="0"/>
                    <a:pt x="46" y="0"/>
                  </a:cubicBezTo>
                  <a:cubicBezTo>
                    <a:pt x="20" y="0"/>
                    <a:pt x="0" y="21"/>
                    <a:pt x="0" y="46"/>
                  </a:cubicBezTo>
                  <a:cubicBezTo>
                    <a:pt x="0" y="71"/>
                    <a:pt x="20" y="92"/>
                    <a:pt x="46" y="92"/>
                  </a:cubicBezTo>
                  <a:cubicBezTo>
                    <a:pt x="51" y="92"/>
                    <a:pt x="56" y="91"/>
                    <a:pt x="61" y="89"/>
                  </a:cubicBezTo>
                  <a:cubicBezTo>
                    <a:pt x="84" y="124"/>
                    <a:pt x="84" y="124"/>
                    <a:pt x="84" y="124"/>
                  </a:cubicBezTo>
                  <a:cubicBezTo>
                    <a:pt x="86" y="128"/>
                    <a:pt x="91" y="129"/>
                    <a:pt x="95" y="127"/>
                  </a:cubicBezTo>
                  <a:cubicBezTo>
                    <a:pt x="99" y="125"/>
                    <a:pt x="100" y="120"/>
                    <a:pt x="98" y="116"/>
                  </a:cubicBezTo>
                  <a:lnTo>
                    <a:pt x="75" y="81"/>
                  </a:lnTo>
                  <a:close/>
                  <a:moveTo>
                    <a:pt x="57" y="82"/>
                  </a:moveTo>
                  <a:cubicBezTo>
                    <a:pt x="53" y="83"/>
                    <a:pt x="50" y="84"/>
                    <a:pt x="46" y="84"/>
                  </a:cubicBezTo>
                  <a:cubicBezTo>
                    <a:pt x="25" y="84"/>
                    <a:pt x="8" y="67"/>
                    <a:pt x="8" y="46"/>
                  </a:cubicBezTo>
                  <a:cubicBezTo>
                    <a:pt x="8" y="25"/>
                    <a:pt x="25" y="8"/>
                    <a:pt x="46" y="8"/>
                  </a:cubicBezTo>
                  <a:cubicBezTo>
                    <a:pt x="67" y="8"/>
                    <a:pt x="84" y="25"/>
                    <a:pt x="84" y="46"/>
                  </a:cubicBezTo>
                  <a:cubicBezTo>
                    <a:pt x="84" y="57"/>
                    <a:pt x="79" y="67"/>
                    <a:pt x="71" y="74"/>
                  </a:cubicBezTo>
                  <a:cubicBezTo>
                    <a:pt x="67" y="78"/>
                    <a:pt x="62" y="81"/>
                    <a:pt x="57" y="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="1">
                <a:cs typeface="+mn-ea"/>
                <a:sym typeface="+mn-lt"/>
              </a:endParaRPr>
            </a:p>
          </p:txBody>
        </p:sp>
        <p:sp>
          <p:nvSpPr>
            <p:cNvPr id="43" name="Freeform 384"/>
            <p:cNvSpPr/>
            <p:nvPr/>
          </p:nvSpPr>
          <p:spPr bwMode="auto">
            <a:xfrm>
              <a:off x="3327844" y="2881168"/>
              <a:ext cx="76995" cy="32361"/>
            </a:xfrm>
            <a:custGeom>
              <a:avLst/>
              <a:gdLst>
                <a:gd name="T0" fmla="*/ 23 w 29"/>
                <a:gd name="T1" fmla="*/ 12 h 12"/>
                <a:gd name="T2" fmla="*/ 6 w 29"/>
                <a:gd name="T3" fmla="*/ 12 h 12"/>
                <a:gd name="T4" fmla="*/ 0 w 29"/>
                <a:gd name="T5" fmla="*/ 6 h 12"/>
                <a:gd name="T6" fmla="*/ 6 w 29"/>
                <a:gd name="T7" fmla="*/ 0 h 12"/>
                <a:gd name="T8" fmla="*/ 23 w 29"/>
                <a:gd name="T9" fmla="*/ 0 h 12"/>
                <a:gd name="T10" fmla="*/ 29 w 29"/>
                <a:gd name="T11" fmla="*/ 6 h 12"/>
                <a:gd name="T12" fmla="*/ 23 w 29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12">
                  <a:moveTo>
                    <a:pt x="23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2" y="12"/>
                    <a:pt x="0" y="9"/>
                    <a:pt x="0" y="6"/>
                  </a:cubicBezTo>
                  <a:cubicBezTo>
                    <a:pt x="0" y="2"/>
                    <a:pt x="2" y="0"/>
                    <a:pt x="6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6" y="0"/>
                    <a:pt x="29" y="2"/>
                    <a:pt x="29" y="6"/>
                  </a:cubicBezTo>
                  <a:cubicBezTo>
                    <a:pt x="29" y="9"/>
                    <a:pt x="26" y="12"/>
                    <a:pt x="23" y="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="1">
                <a:cs typeface="+mn-ea"/>
                <a:sym typeface="+mn-lt"/>
              </a:endParaRPr>
            </a:p>
          </p:txBody>
        </p:sp>
        <p:sp>
          <p:nvSpPr>
            <p:cNvPr id="44" name="Freeform 385"/>
            <p:cNvSpPr/>
            <p:nvPr/>
          </p:nvSpPr>
          <p:spPr bwMode="auto">
            <a:xfrm>
              <a:off x="3327844" y="2987176"/>
              <a:ext cx="76995" cy="31244"/>
            </a:xfrm>
            <a:custGeom>
              <a:avLst/>
              <a:gdLst>
                <a:gd name="T0" fmla="*/ 23 w 29"/>
                <a:gd name="T1" fmla="*/ 12 h 12"/>
                <a:gd name="T2" fmla="*/ 6 w 29"/>
                <a:gd name="T3" fmla="*/ 12 h 12"/>
                <a:gd name="T4" fmla="*/ 0 w 29"/>
                <a:gd name="T5" fmla="*/ 6 h 12"/>
                <a:gd name="T6" fmla="*/ 6 w 29"/>
                <a:gd name="T7" fmla="*/ 0 h 12"/>
                <a:gd name="T8" fmla="*/ 23 w 29"/>
                <a:gd name="T9" fmla="*/ 0 h 12"/>
                <a:gd name="T10" fmla="*/ 29 w 29"/>
                <a:gd name="T11" fmla="*/ 6 h 12"/>
                <a:gd name="T12" fmla="*/ 23 w 29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12">
                  <a:moveTo>
                    <a:pt x="23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2" y="12"/>
                    <a:pt x="0" y="10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6" y="0"/>
                    <a:pt x="29" y="3"/>
                    <a:pt x="29" y="6"/>
                  </a:cubicBezTo>
                  <a:cubicBezTo>
                    <a:pt x="29" y="10"/>
                    <a:pt x="26" y="12"/>
                    <a:pt x="23" y="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="1">
                <a:cs typeface="+mn-ea"/>
                <a:sym typeface="+mn-lt"/>
              </a:endParaRPr>
            </a:p>
          </p:txBody>
        </p:sp>
        <p:sp>
          <p:nvSpPr>
            <p:cNvPr id="45" name="Freeform 386"/>
            <p:cNvSpPr/>
            <p:nvPr/>
          </p:nvSpPr>
          <p:spPr bwMode="auto">
            <a:xfrm>
              <a:off x="3327844" y="3095415"/>
              <a:ext cx="76995" cy="31244"/>
            </a:xfrm>
            <a:custGeom>
              <a:avLst/>
              <a:gdLst>
                <a:gd name="T0" fmla="*/ 23 w 29"/>
                <a:gd name="T1" fmla="*/ 12 h 12"/>
                <a:gd name="T2" fmla="*/ 6 w 29"/>
                <a:gd name="T3" fmla="*/ 12 h 12"/>
                <a:gd name="T4" fmla="*/ 0 w 29"/>
                <a:gd name="T5" fmla="*/ 6 h 12"/>
                <a:gd name="T6" fmla="*/ 6 w 29"/>
                <a:gd name="T7" fmla="*/ 0 h 12"/>
                <a:gd name="T8" fmla="*/ 23 w 29"/>
                <a:gd name="T9" fmla="*/ 0 h 12"/>
                <a:gd name="T10" fmla="*/ 29 w 29"/>
                <a:gd name="T11" fmla="*/ 6 h 12"/>
                <a:gd name="T12" fmla="*/ 23 w 29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12">
                  <a:moveTo>
                    <a:pt x="23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2" y="12"/>
                    <a:pt x="0" y="9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6" y="0"/>
                    <a:pt x="29" y="3"/>
                    <a:pt x="29" y="6"/>
                  </a:cubicBezTo>
                  <a:cubicBezTo>
                    <a:pt x="29" y="9"/>
                    <a:pt x="26" y="12"/>
                    <a:pt x="23" y="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="1">
                <a:cs typeface="+mn-ea"/>
                <a:sym typeface="+mn-lt"/>
              </a:endParaRPr>
            </a:p>
          </p:txBody>
        </p:sp>
        <p:sp>
          <p:nvSpPr>
            <p:cNvPr id="46" name="Freeform 387"/>
            <p:cNvSpPr/>
            <p:nvPr/>
          </p:nvSpPr>
          <p:spPr bwMode="auto">
            <a:xfrm>
              <a:off x="3433851" y="3195843"/>
              <a:ext cx="295705" cy="31244"/>
            </a:xfrm>
            <a:custGeom>
              <a:avLst/>
              <a:gdLst>
                <a:gd name="T0" fmla="*/ 106 w 112"/>
                <a:gd name="T1" fmla="*/ 12 h 12"/>
                <a:gd name="T2" fmla="*/ 6 w 112"/>
                <a:gd name="T3" fmla="*/ 12 h 12"/>
                <a:gd name="T4" fmla="*/ 0 w 112"/>
                <a:gd name="T5" fmla="*/ 6 h 12"/>
                <a:gd name="T6" fmla="*/ 6 w 112"/>
                <a:gd name="T7" fmla="*/ 0 h 12"/>
                <a:gd name="T8" fmla="*/ 106 w 112"/>
                <a:gd name="T9" fmla="*/ 0 h 12"/>
                <a:gd name="T10" fmla="*/ 112 w 112"/>
                <a:gd name="T11" fmla="*/ 6 h 12"/>
                <a:gd name="T12" fmla="*/ 106 w 112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2" h="12">
                  <a:moveTo>
                    <a:pt x="106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2" y="12"/>
                    <a:pt x="0" y="10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06" y="0"/>
                    <a:pt x="106" y="0"/>
                    <a:pt x="106" y="0"/>
                  </a:cubicBezTo>
                  <a:cubicBezTo>
                    <a:pt x="109" y="0"/>
                    <a:pt x="112" y="3"/>
                    <a:pt x="112" y="6"/>
                  </a:cubicBezTo>
                  <a:cubicBezTo>
                    <a:pt x="112" y="10"/>
                    <a:pt x="109" y="12"/>
                    <a:pt x="106" y="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="1">
                <a:cs typeface="+mn-ea"/>
                <a:sym typeface="+mn-lt"/>
              </a:endParaRPr>
            </a:p>
          </p:txBody>
        </p:sp>
        <p:sp>
          <p:nvSpPr>
            <p:cNvPr id="47" name="Freeform 388"/>
            <p:cNvSpPr/>
            <p:nvPr/>
          </p:nvSpPr>
          <p:spPr bwMode="auto">
            <a:xfrm>
              <a:off x="3327844" y="3195843"/>
              <a:ext cx="76995" cy="31244"/>
            </a:xfrm>
            <a:custGeom>
              <a:avLst/>
              <a:gdLst>
                <a:gd name="T0" fmla="*/ 23 w 29"/>
                <a:gd name="T1" fmla="*/ 12 h 12"/>
                <a:gd name="T2" fmla="*/ 6 w 29"/>
                <a:gd name="T3" fmla="*/ 12 h 12"/>
                <a:gd name="T4" fmla="*/ 0 w 29"/>
                <a:gd name="T5" fmla="*/ 6 h 12"/>
                <a:gd name="T6" fmla="*/ 6 w 29"/>
                <a:gd name="T7" fmla="*/ 0 h 12"/>
                <a:gd name="T8" fmla="*/ 23 w 29"/>
                <a:gd name="T9" fmla="*/ 0 h 12"/>
                <a:gd name="T10" fmla="*/ 29 w 29"/>
                <a:gd name="T11" fmla="*/ 6 h 12"/>
                <a:gd name="T12" fmla="*/ 23 w 29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12">
                  <a:moveTo>
                    <a:pt x="23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2" y="12"/>
                    <a:pt x="0" y="10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6" y="0"/>
                    <a:pt x="29" y="3"/>
                    <a:pt x="29" y="6"/>
                  </a:cubicBezTo>
                  <a:cubicBezTo>
                    <a:pt x="29" y="10"/>
                    <a:pt x="26" y="12"/>
                    <a:pt x="23" y="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="1">
                <a:cs typeface="+mn-ea"/>
                <a:sym typeface="+mn-lt"/>
              </a:endParaRPr>
            </a:p>
          </p:txBody>
        </p:sp>
        <p:sp>
          <p:nvSpPr>
            <p:cNvPr id="48" name="Freeform 389"/>
            <p:cNvSpPr/>
            <p:nvPr/>
          </p:nvSpPr>
          <p:spPr bwMode="auto">
            <a:xfrm>
              <a:off x="3634707" y="3018420"/>
              <a:ext cx="29013" cy="3348"/>
            </a:xfrm>
            <a:custGeom>
              <a:avLst/>
              <a:gdLst>
                <a:gd name="T0" fmla="*/ 6 w 11"/>
                <a:gd name="T1" fmla="*/ 1 h 1"/>
                <a:gd name="T2" fmla="*/ 11 w 11"/>
                <a:gd name="T3" fmla="*/ 0 h 1"/>
                <a:gd name="T4" fmla="*/ 0 w 11"/>
                <a:gd name="T5" fmla="*/ 0 h 1"/>
                <a:gd name="T6" fmla="*/ 6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6" y="1"/>
                  </a:moveTo>
                  <a:cubicBezTo>
                    <a:pt x="7" y="1"/>
                    <a:pt x="9" y="1"/>
                    <a:pt x="1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4" y="1"/>
                    <a:pt x="6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="1">
                <a:cs typeface="+mn-ea"/>
                <a:sym typeface="+mn-lt"/>
              </a:endParaRPr>
            </a:p>
          </p:txBody>
        </p:sp>
        <p:sp>
          <p:nvSpPr>
            <p:cNvPr id="49" name="Freeform 390"/>
            <p:cNvSpPr/>
            <p:nvPr/>
          </p:nvSpPr>
          <p:spPr bwMode="auto">
            <a:xfrm>
              <a:off x="3617969" y="2873358"/>
              <a:ext cx="63605" cy="7811"/>
            </a:xfrm>
            <a:custGeom>
              <a:avLst/>
              <a:gdLst>
                <a:gd name="T0" fmla="*/ 12 w 24"/>
                <a:gd name="T1" fmla="*/ 0 h 3"/>
                <a:gd name="T2" fmla="*/ 0 w 24"/>
                <a:gd name="T3" fmla="*/ 3 h 3"/>
                <a:gd name="T4" fmla="*/ 24 w 24"/>
                <a:gd name="T5" fmla="*/ 3 h 3"/>
                <a:gd name="T6" fmla="*/ 12 w 2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3">
                  <a:moveTo>
                    <a:pt x="12" y="0"/>
                  </a:moveTo>
                  <a:cubicBezTo>
                    <a:pt x="7" y="0"/>
                    <a:pt x="3" y="1"/>
                    <a:pt x="0" y="3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0" y="1"/>
                    <a:pt x="16" y="0"/>
                    <a:pt x="1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="1">
                <a:cs typeface="+mn-ea"/>
                <a:sym typeface="+mn-lt"/>
              </a:endParaRPr>
            </a:p>
          </p:txBody>
        </p:sp>
        <p:sp>
          <p:nvSpPr>
            <p:cNvPr id="50" name="Freeform 391"/>
            <p:cNvSpPr/>
            <p:nvPr/>
          </p:nvSpPr>
          <p:spPr bwMode="auto">
            <a:xfrm>
              <a:off x="3576682" y="2913529"/>
              <a:ext cx="147294" cy="73647"/>
            </a:xfrm>
            <a:custGeom>
              <a:avLst/>
              <a:gdLst>
                <a:gd name="T0" fmla="*/ 3 w 56"/>
                <a:gd name="T1" fmla="*/ 0 h 28"/>
                <a:gd name="T2" fmla="*/ 0 w 56"/>
                <a:gd name="T3" fmla="*/ 13 h 28"/>
                <a:gd name="T4" fmla="*/ 4 w 56"/>
                <a:gd name="T5" fmla="*/ 28 h 28"/>
                <a:gd name="T6" fmla="*/ 51 w 56"/>
                <a:gd name="T7" fmla="*/ 28 h 28"/>
                <a:gd name="T8" fmla="*/ 56 w 56"/>
                <a:gd name="T9" fmla="*/ 13 h 28"/>
                <a:gd name="T10" fmla="*/ 52 w 56"/>
                <a:gd name="T11" fmla="*/ 0 h 28"/>
                <a:gd name="T12" fmla="*/ 52 w 56"/>
                <a:gd name="T13" fmla="*/ 0 h 28"/>
                <a:gd name="T14" fmla="*/ 3 w 56"/>
                <a:gd name="T1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28">
                  <a:moveTo>
                    <a:pt x="3" y="0"/>
                  </a:moveTo>
                  <a:cubicBezTo>
                    <a:pt x="1" y="4"/>
                    <a:pt x="0" y="8"/>
                    <a:pt x="0" y="13"/>
                  </a:cubicBezTo>
                  <a:cubicBezTo>
                    <a:pt x="0" y="19"/>
                    <a:pt x="1" y="24"/>
                    <a:pt x="4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4" y="24"/>
                    <a:pt x="56" y="18"/>
                    <a:pt x="56" y="13"/>
                  </a:cubicBezTo>
                  <a:cubicBezTo>
                    <a:pt x="56" y="8"/>
                    <a:pt x="54" y="4"/>
                    <a:pt x="52" y="0"/>
                  </a:cubicBezTo>
                  <a:cubicBezTo>
                    <a:pt x="52" y="0"/>
                    <a:pt x="52" y="0"/>
                    <a:pt x="52" y="0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="1">
                <a:cs typeface="+mn-ea"/>
                <a:sym typeface="+mn-lt"/>
              </a:endParaRPr>
            </a:p>
          </p:txBody>
        </p:sp>
        <p:sp>
          <p:nvSpPr>
            <p:cNvPr id="51" name="Freeform 392"/>
            <p:cNvSpPr/>
            <p:nvPr/>
          </p:nvSpPr>
          <p:spPr bwMode="auto">
            <a:xfrm>
              <a:off x="3433851" y="2881168"/>
              <a:ext cx="84806" cy="32361"/>
            </a:xfrm>
            <a:custGeom>
              <a:avLst/>
              <a:gdLst>
                <a:gd name="T0" fmla="*/ 6 w 32"/>
                <a:gd name="T1" fmla="*/ 0 h 12"/>
                <a:gd name="T2" fmla="*/ 0 w 32"/>
                <a:gd name="T3" fmla="*/ 6 h 12"/>
                <a:gd name="T4" fmla="*/ 6 w 32"/>
                <a:gd name="T5" fmla="*/ 12 h 12"/>
                <a:gd name="T6" fmla="*/ 28 w 32"/>
                <a:gd name="T7" fmla="*/ 12 h 12"/>
                <a:gd name="T8" fmla="*/ 32 w 32"/>
                <a:gd name="T9" fmla="*/ 0 h 12"/>
                <a:gd name="T10" fmla="*/ 6 w 32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" h="12">
                  <a:moveTo>
                    <a:pt x="6" y="0"/>
                  </a:moveTo>
                  <a:cubicBezTo>
                    <a:pt x="2" y="0"/>
                    <a:pt x="0" y="2"/>
                    <a:pt x="0" y="6"/>
                  </a:cubicBezTo>
                  <a:cubicBezTo>
                    <a:pt x="0" y="9"/>
                    <a:pt x="2" y="12"/>
                    <a:pt x="6" y="12"/>
                  </a:cubicBezTo>
                  <a:cubicBezTo>
                    <a:pt x="28" y="12"/>
                    <a:pt x="28" y="12"/>
                    <a:pt x="28" y="12"/>
                  </a:cubicBezTo>
                  <a:cubicBezTo>
                    <a:pt x="29" y="7"/>
                    <a:pt x="30" y="3"/>
                    <a:pt x="32" y="0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="1">
                <a:cs typeface="+mn-ea"/>
                <a:sym typeface="+mn-lt"/>
              </a:endParaRPr>
            </a:p>
          </p:txBody>
        </p:sp>
        <p:sp>
          <p:nvSpPr>
            <p:cNvPr id="52" name="Freeform 393"/>
            <p:cNvSpPr/>
            <p:nvPr/>
          </p:nvSpPr>
          <p:spPr bwMode="auto">
            <a:xfrm>
              <a:off x="3433851" y="2987176"/>
              <a:ext cx="87038" cy="31244"/>
            </a:xfrm>
            <a:custGeom>
              <a:avLst/>
              <a:gdLst>
                <a:gd name="T0" fmla="*/ 6 w 33"/>
                <a:gd name="T1" fmla="*/ 0 h 12"/>
                <a:gd name="T2" fmla="*/ 0 w 33"/>
                <a:gd name="T3" fmla="*/ 6 h 12"/>
                <a:gd name="T4" fmla="*/ 6 w 33"/>
                <a:gd name="T5" fmla="*/ 12 h 12"/>
                <a:gd name="T6" fmla="*/ 33 w 33"/>
                <a:gd name="T7" fmla="*/ 12 h 12"/>
                <a:gd name="T8" fmla="*/ 28 w 33"/>
                <a:gd name="T9" fmla="*/ 0 h 12"/>
                <a:gd name="T10" fmla="*/ 6 w 33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12">
                  <a:moveTo>
                    <a:pt x="6" y="0"/>
                  </a:moveTo>
                  <a:cubicBezTo>
                    <a:pt x="2" y="0"/>
                    <a:pt x="0" y="3"/>
                    <a:pt x="0" y="6"/>
                  </a:cubicBezTo>
                  <a:cubicBezTo>
                    <a:pt x="0" y="10"/>
                    <a:pt x="2" y="12"/>
                    <a:pt x="6" y="12"/>
                  </a:cubicBezTo>
                  <a:cubicBezTo>
                    <a:pt x="33" y="12"/>
                    <a:pt x="33" y="12"/>
                    <a:pt x="33" y="12"/>
                  </a:cubicBezTo>
                  <a:cubicBezTo>
                    <a:pt x="31" y="9"/>
                    <a:pt x="29" y="5"/>
                    <a:pt x="28" y="0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="1">
                <a:cs typeface="+mn-ea"/>
                <a:sym typeface="+mn-lt"/>
              </a:endParaRPr>
            </a:p>
          </p:txBody>
        </p:sp>
        <p:sp>
          <p:nvSpPr>
            <p:cNvPr id="53" name="Freeform 394"/>
            <p:cNvSpPr/>
            <p:nvPr/>
          </p:nvSpPr>
          <p:spPr bwMode="auto">
            <a:xfrm>
              <a:off x="3576682" y="2873358"/>
              <a:ext cx="147294" cy="148411"/>
            </a:xfrm>
            <a:custGeom>
              <a:avLst/>
              <a:gdLst>
                <a:gd name="T0" fmla="*/ 28 w 56"/>
                <a:gd name="T1" fmla="*/ 0 h 56"/>
                <a:gd name="T2" fmla="*/ 0 w 56"/>
                <a:gd name="T3" fmla="*/ 28 h 56"/>
                <a:gd name="T4" fmla="*/ 28 w 56"/>
                <a:gd name="T5" fmla="*/ 56 h 56"/>
                <a:gd name="T6" fmla="*/ 36 w 56"/>
                <a:gd name="T7" fmla="*/ 55 h 56"/>
                <a:gd name="T8" fmla="*/ 46 w 56"/>
                <a:gd name="T9" fmla="*/ 49 h 56"/>
                <a:gd name="T10" fmla="*/ 56 w 56"/>
                <a:gd name="T11" fmla="*/ 28 h 56"/>
                <a:gd name="T12" fmla="*/ 28 w 56"/>
                <a:gd name="T1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" h="56">
                  <a:moveTo>
                    <a:pt x="28" y="0"/>
                  </a:moveTo>
                  <a:cubicBezTo>
                    <a:pt x="12" y="0"/>
                    <a:pt x="0" y="13"/>
                    <a:pt x="0" y="28"/>
                  </a:cubicBezTo>
                  <a:cubicBezTo>
                    <a:pt x="0" y="43"/>
                    <a:pt x="12" y="56"/>
                    <a:pt x="28" y="56"/>
                  </a:cubicBezTo>
                  <a:cubicBezTo>
                    <a:pt x="31" y="56"/>
                    <a:pt x="33" y="56"/>
                    <a:pt x="36" y="55"/>
                  </a:cubicBezTo>
                  <a:cubicBezTo>
                    <a:pt x="40" y="54"/>
                    <a:pt x="43" y="52"/>
                    <a:pt x="46" y="49"/>
                  </a:cubicBezTo>
                  <a:cubicBezTo>
                    <a:pt x="52" y="44"/>
                    <a:pt x="56" y="36"/>
                    <a:pt x="56" y="28"/>
                  </a:cubicBezTo>
                  <a:cubicBezTo>
                    <a:pt x="56" y="13"/>
                    <a:pt x="43" y="0"/>
                    <a:pt x="2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="1">
                <a:cs typeface="+mn-ea"/>
                <a:sym typeface="+mn-lt"/>
              </a:endParaRPr>
            </a:p>
          </p:txBody>
        </p:sp>
        <p:sp>
          <p:nvSpPr>
            <p:cNvPr id="54" name="Freeform 395"/>
            <p:cNvSpPr/>
            <p:nvPr/>
          </p:nvSpPr>
          <p:spPr bwMode="auto">
            <a:xfrm>
              <a:off x="3433851" y="3095415"/>
              <a:ext cx="268924" cy="31244"/>
            </a:xfrm>
            <a:custGeom>
              <a:avLst/>
              <a:gdLst>
                <a:gd name="T0" fmla="*/ 6 w 102"/>
                <a:gd name="T1" fmla="*/ 0 h 12"/>
                <a:gd name="T2" fmla="*/ 0 w 102"/>
                <a:gd name="T3" fmla="*/ 6 h 12"/>
                <a:gd name="T4" fmla="*/ 6 w 102"/>
                <a:gd name="T5" fmla="*/ 12 h 12"/>
                <a:gd name="T6" fmla="*/ 102 w 102"/>
                <a:gd name="T7" fmla="*/ 12 h 12"/>
                <a:gd name="T8" fmla="*/ 94 w 102"/>
                <a:gd name="T9" fmla="*/ 0 h 12"/>
                <a:gd name="T10" fmla="*/ 6 w 102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2" h="12">
                  <a:moveTo>
                    <a:pt x="6" y="0"/>
                  </a:moveTo>
                  <a:cubicBezTo>
                    <a:pt x="2" y="0"/>
                    <a:pt x="0" y="3"/>
                    <a:pt x="0" y="6"/>
                  </a:cubicBezTo>
                  <a:cubicBezTo>
                    <a:pt x="0" y="9"/>
                    <a:pt x="2" y="12"/>
                    <a:pt x="6" y="12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94" y="0"/>
                    <a:pt x="94" y="0"/>
                    <a:pt x="94" y="0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="1">
                <a:cs typeface="+mn-ea"/>
                <a:sym typeface="+mn-lt"/>
              </a:endParaRPr>
            </a:p>
          </p:txBody>
        </p:sp>
      </p:grpSp>
      <p:sp>
        <p:nvSpPr>
          <p:cNvPr id="55" name="Freeform 139"/>
          <p:cNvSpPr/>
          <p:nvPr/>
        </p:nvSpPr>
        <p:spPr bwMode="auto">
          <a:xfrm>
            <a:off x="6595226" y="2847069"/>
            <a:ext cx="374711" cy="417131"/>
          </a:xfrm>
          <a:custGeom>
            <a:avLst/>
            <a:gdLst/>
            <a:ahLst/>
            <a:cxnLst/>
            <a:rect l="l" t="t" r="r" b="b"/>
            <a:pathLst>
              <a:path w="374711" h="417131">
                <a:moveTo>
                  <a:pt x="157163" y="234568"/>
                </a:moveTo>
                <a:lnTo>
                  <a:pt x="184150" y="259968"/>
                </a:lnTo>
                <a:lnTo>
                  <a:pt x="33337" y="417131"/>
                </a:lnTo>
                <a:lnTo>
                  <a:pt x="0" y="383794"/>
                </a:lnTo>
                <a:close/>
                <a:moveTo>
                  <a:pt x="349039" y="80580"/>
                </a:moveTo>
                <a:cubicBezTo>
                  <a:pt x="349039" y="80580"/>
                  <a:pt x="401638" y="158969"/>
                  <a:pt x="307711" y="218693"/>
                </a:cubicBezTo>
                <a:cubicBezTo>
                  <a:pt x="307711" y="218693"/>
                  <a:pt x="307711" y="218693"/>
                  <a:pt x="305363" y="217760"/>
                </a:cubicBezTo>
                <a:lnTo>
                  <a:pt x="288925" y="211228"/>
                </a:lnTo>
                <a:cubicBezTo>
                  <a:pt x="288925" y="211228"/>
                  <a:pt x="364067" y="181365"/>
                  <a:pt x="349039" y="80580"/>
                </a:cubicBezTo>
                <a:close/>
                <a:moveTo>
                  <a:pt x="279871" y="32848"/>
                </a:moveTo>
                <a:cubicBezTo>
                  <a:pt x="253973" y="32848"/>
                  <a:pt x="228546" y="42265"/>
                  <a:pt x="209712" y="61100"/>
                </a:cubicBezTo>
                <a:cubicBezTo>
                  <a:pt x="168275" y="102536"/>
                  <a:pt x="168275" y="166574"/>
                  <a:pt x="209712" y="204244"/>
                </a:cubicBezTo>
                <a:cubicBezTo>
                  <a:pt x="247381" y="245680"/>
                  <a:pt x="311419" y="245680"/>
                  <a:pt x="352856" y="208011"/>
                </a:cubicBezTo>
                <a:cubicBezTo>
                  <a:pt x="390525" y="166574"/>
                  <a:pt x="390525" y="102536"/>
                  <a:pt x="352856" y="61100"/>
                </a:cubicBezTo>
                <a:cubicBezTo>
                  <a:pt x="332137" y="42265"/>
                  <a:pt x="305769" y="32848"/>
                  <a:pt x="279871" y="32848"/>
                </a:cubicBezTo>
                <a:close/>
                <a:moveTo>
                  <a:pt x="281270" y="0"/>
                </a:moveTo>
                <a:cubicBezTo>
                  <a:pt x="314908" y="0"/>
                  <a:pt x="348547" y="13082"/>
                  <a:pt x="374711" y="39245"/>
                </a:cubicBezTo>
                <a:cubicBezTo>
                  <a:pt x="427038" y="91573"/>
                  <a:pt x="427038" y="177539"/>
                  <a:pt x="374711" y="229866"/>
                </a:cubicBezTo>
                <a:cubicBezTo>
                  <a:pt x="326121" y="278455"/>
                  <a:pt x="251368" y="282193"/>
                  <a:pt x="199041" y="241079"/>
                </a:cubicBezTo>
                <a:cubicBezTo>
                  <a:pt x="191566" y="233604"/>
                  <a:pt x="187828" y="229866"/>
                  <a:pt x="176615" y="218653"/>
                </a:cubicBezTo>
                <a:cubicBezTo>
                  <a:pt x="131763" y="166326"/>
                  <a:pt x="135501" y="87835"/>
                  <a:pt x="187828" y="39245"/>
                </a:cubicBezTo>
                <a:cubicBezTo>
                  <a:pt x="213992" y="13082"/>
                  <a:pt x="247631" y="0"/>
                  <a:pt x="28127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1" name="2text2"/>
          <p:cNvSpPr txBox="1"/>
          <p:nvPr/>
        </p:nvSpPr>
        <p:spPr>
          <a:xfrm>
            <a:off x="794786" y="3814013"/>
            <a:ext cx="1422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2400" b="1" kern="100" dirty="0">
                <a:solidFill>
                  <a:schemeClr val="bg1"/>
                </a:solidFill>
                <a:ea typeface="黑体" panose="02010609060101010101" pitchFamily="49" charset="-122"/>
                <a:cs typeface="黑体" panose="02010609060101010101" pitchFamily="49" charset="-122"/>
              </a:rPr>
              <a:t>我们是</a:t>
            </a:r>
            <a:r>
              <a:rPr lang="zh-CN" altLang="zh-CN" sz="2400" b="1" kern="100" dirty="0" smtClean="0">
                <a:solidFill>
                  <a:schemeClr val="bg1"/>
                </a:solidFill>
                <a:ea typeface="黑体" panose="02010609060101010101" pitchFamily="49" charset="-122"/>
                <a:cs typeface="黑体" panose="02010609060101010101" pitchFamily="49" charset="-122"/>
              </a:rPr>
              <a:t>谁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sp>
        <p:nvSpPr>
          <p:cNvPr id="62" name="2text3"/>
          <p:cNvSpPr txBox="1"/>
          <p:nvPr/>
        </p:nvSpPr>
        <p:spPr>
          <a:xfrm>
            <a:off x="3283071" y="3818273"/>
            <a:ext cx="17315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zh-CN" sz="2400" b="1" kern="100" dirty="0">
                <a:solidFill>
                  <a:schemeClr val="bg1"/>
                </a:solidFill>
                <a:ea typeface="黑体" panose="02010609060101010101" pitchFamily="49" charset="-122"/>
                <a:cs typeface="黑体" panose="02010609060101010101" pitchFamily="49" charset="-122"/>
              </a:rPr>
              <a:t>我们做</a:t>
            </a:r>
            <a:r>
              <a:rPr lang="zh-CN" altLang="zh-CN" sz="2400" b="1" kern="100" dirty="0" smtClean="0">
                <a:solidFill>
                  <a:schemeClr val="bg1"/>
                </a:solidFill>
                <a:ea typeface="黑体" panose="02010609060101010101" pitchFamily="49" charset="-122"/>
                <a:cs typeface="黑体" panose="02010609060101010101" pitchFamily="49" charset="-122"/>
              </a:rPr>
              <a:t>什么</a:t>
            </a:r>
            <a:endParaRPr lang="en-US" sz="2400" b="1" kern="100" dirty="0">
              <a:solidFill>
                <a:schemeClr val="bg1"/>
              </a:solidFill>
              <a:ea typeface="黑体" panose="02010609060101010101" pitchFamily="49" charset="-122"/>
              <a:cs typeface="黑体" panose="02010609060101010101" pitchFamily="49" charset="-122"/>
              <a:sym typeface="+mn-lt"/>
            </a:endParaRPr>
          </a:p>
        </p:txBody>
      </p:sp>
      <p:sp>
        <p:nvSpPr>
          <p:cNvPr id="63" name="2text4"/>
          <p:cNvSpPr txBox="1"/>
          <p:nvPr/>
        </p:nvSpPr>
        <p:spPr>
          <a:xfrm>
            <a:off x="5717826" y="3818510"/>
            <a:ext cx="23503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zh-CN" sz="2400" b="1" kern="100" dirty="0">
                <a:solidFill>
                  <a:schemeClr val="bg1"/>
                </a:solidFill>
                <a:ea typeface="黑体" panose="02010609060101010101" pitchFamily="49" charset="-122"/>
                <a:cs typeface="黑体" panose="02010609060101010101" pitchFamily="49" charset="-122"/>
              </a:rPr>
              <a:t>我们能提供什么</a:t>
            </a:r>
            <a:endParaRPr lang="en-US" sz="2400" b="1" kern="100" dirty="0">
              <a:solidFill>
                <a:schemeClr val="bg1"/>
              </a:solidFill>
              <a:ea typeface="黑体" panose="02010609060101010101" pitchFamily="49" charset="-122"/>
              <a:cs typeface="黑体" panose="02010609060101010101" pitchFamily="49" charset="-122"/>
              <a:sym typeface="+mn-lt"/>
            </a:endParaRPr>
          </a:p>
        </p:txBody>
      </p:sp>
      <p:sp>
        <p:nvSpPr>
          <p:cNvPr id="70" name="2text6"/>
          <p:cNvSpPr txBox="1"/>
          <p:nvPr/>
        </p:nvSpPr>
        <p:spPr>
          <a:xfrm>
            <a:off x="4200288" y="4675369"/>
            <a:ext cx="379142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8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宁波韵升股份有限公司</a:t>
            </a:r>
            <a:endParaRPr lang="en-US" altLang="zh-CN" sz="2800" b="1" dirty="0" smtClean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algn="ctr"/>
            <a:r>
              <a:rPr lang="en-US" altLang="zh-CN" sz="1600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NINGBO YUNSHENG CO.LTD</a:t>
            </a:r>
            <a:endParaRPr lang="zh-CN" altLang="en-US" sz="1600" dirty="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endParaRPr lang="zh-CN" altLang="en-US" sz="2800" b="1" dirty="0">
              <a:solidFill>
                <a:schemeClr val="bg1">
                  <a:lumMod val="7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9545009" y="2901056"/>
            <a:ext cx="464201" cy="400596"/>
            <a:chOff x="3327844" y="2826491"/>
            <a:chExt cx="464201" cy="400596"/>
          </a:xfrm>
        </p:grpSpPr>
        <p:sp>
          <p:nvSpPr>
            <p:cNvPr id="5" name="Freeform 383"/>
            <p:cNvSpPr>
              <a:spLocks noEditPoints="1"/>
            </p:cNvSpPr>
            <p:nvPr/>
          </p:nvSpPr>
          <p:spPr bwMode="auto">
            <a:xfrm>
              <a:off x="3528700" y="2826491"/>
              <a:ext cx="263345" cy="340340"/>
            </a:xfrm>
            <a:custGeom>
              <a:avLst/>
              <a:gdLst>
                <a:gd name="T0" fmla="*/ 75 w 100"/>
                <a:gd name="T1" fmla="*/ 81 h 129"/>
                <a:gd name="T2" fmla="*/ 91 w 100"/>
                <a:gd name="T3" fmla="*/ 46 h 129"/>
                <a:gd name="T4" fmla="*/ 46 w 100"/>
                <a:gd name="T5" fmla="*/ 0 h 129"/>
                <a:gd name="T6" fmla="*/ 0 w 100"/>
                <a:gd name="T7" fmla="*/ 46 h 129"/>
                <a:gd name="T8" fmla="*/ 46 w 100"/>
                <a:gd name="T9" fmla="*/ 92 h 129"/>
                <a:gd name="T10" fmla="*/ 61 w 100"/>
                <a:gd name="T11" fmla="*/ 89 h 129"/>
                <a:gd name="T12" fmla="*/ 84 w 100"/>
                <a:gd name="T13" fmla="*/ 124 h 129"/>
                <a:gd name="T14" fmla="*/ 95 w 100"/>
                <a:gd name="T15" fmla="*/ 127 h 129"/>
                <a:gd name="T16" fmla="*/ 98 w 100"/>
                <a:gd name="T17" fmla="*/ 116 h 129"/>
                <a:gd name="T18" fmla="*/ 75 w 100"/>
                <a:gd name="T19" fmla="*/ 81 h 129"/>
                <a:gd name="T20" fmla="*/ 57 w 100"/>
                <a:gd name="T21" fmla="*/ 82 h 129"/>
                <a:gd name="T22" fmla="*/ 46 w 100"/>
                <a:gd name="T23" fmla="*/ 84 h 129"/>
                <a:gd name="T24" fmla="*/ 8 w 100"/>
                <a:gd name="T25" fmla="*/ 46 h 129"/>
                <a:gd name="T26" fmla="*/ 46 w 100"/>
                <a:gd name="T27" fmla="*/ 8 h 129"/>
                <a:gd name="T28" fmla="*/ 84 w 100"/>
                <a:gd name="T29" fmla="*/ 46 h 129"/>
                <a:gd name="T30" fmla="*/ 71 w 100"/>
                <a:gd name="T31" fmla="*/ 74 h 129"/>
                <a:gd name="T32" fmla="*/ 57 w 100"/>
                <a:gd name="T33" fmla="*/ 82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29">
                  <a:moveTo>
                    <a:pt x="75" y="81"/>
                  </a:moveTo>
                  <a:cubicBezTo>
                    <a:pt x="85" y="73"/>
                    <a:pt x="91" y="60"/>
                    <a:pt x="91" y="46"/>
                  </a:cubicBezTo>
                  <a:cubicBezTo>
                    <a:pt x="91" y="21"/>
                    <a:pt x="71" y="0"/>
                    <a:pt x="46" y="0"/>
                  </a:cubicBezTo>
                  <a:cubicBezTo>
                    <a:pt x="20" y="0"/>
                    <a:pt x="0" y="21"/>
                    <a:pt x="0" y="46"/>
                  </a:cubicBezTo>
                  <a:cubicBezTo>
                    <a:pt x="0" y="71"/>
                    <a:pt x="20" y="92"/>
                    <a:pt x="46" y="92"/>
                  </a:cubicBezTo>
                  <a:cubicBezTo>
                    <a:pt x="51" y="92"/>
                    <a:pt x="56" y="91"/>
                    <a:pt x="61" y="89"/>
                  </a:cubicBezTo>
                  <a:cubicBezTo>
                    <a:pt x="84" y="124"/>
                    <a:pt x="84" y="124"/>
                    <a:pt x="84" y="124"/>
                  </a:cubicBezTo>
                  <a:cubicBezTo>
                    <a:pt x="86" y="128"/>
                    <a:pt x="91" y="129"/>
                    <a:pt x="95" y="127"/>
                  </a:cubicBezTo>
                  <a:cubicBezTo>
                    <a:pt x="99" y="125"/>
                    <a:pt x="100" y="120"/>
                    <a:pt x="98" y="116"/>
                  </a:cubicBezTo>
                  <a:lnTo>
                    <a:pt x="75" y="81"/>
                  </a:lnTo>
                  <a:close/>
                  <a:moveTo>
                    <a:pt x="57" y="82"/>
                  </a:moveTo>
                  <a:cubicBezTo>
                    <a:pt x="53" y="83"/>
                    <a:pt x="50" y="84"/>
                    <a:pt x="46" y="84"/>
                  </a:cubicBezTo>
                  <a:cubicBezTo>
                    <a:pt x="25" y="84"/>
                    <a:pt x="8" y="67"/>
                    <a:pt x="8" y="46"/>
                  </a:cubicBezTo>
                  <a:cubicBezTo>
                    <a:pt x="8" y="25"/>
                    <a:pt x="25" y="8"/>
                    <a:pt x="46" y="8"/>
                  </a:cubicBezTo>
                  <a:cubicBezTo>
                    <a:pt x="67" y="8"/>
                    <a:pt x="84" y="25"/>
                    <a:pt x="84" y="46"/>
                  </a:cubicBezTo>
                  <a:cubicBezTo>
                    <a:pt x="84" y="57"/>
                    <a:pt x="79" y="67"/>
                    <a:pt x="71" y="74"/>
                  </a:cubicBezTo>
                  <a:cubicBezTo>
                    <a:pt x="67" y="78"/>
                    <a:pt x="62" y="81"/>
                    <a:pt x="57" y="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="1">
                <a:cs typeface="+mn-ea"/>
                <a:sym typeface="+mn-lt"/>
              </a:endParaRPr>
            </a:p>
          </p:txBody>
        </p:sp>
        <p:sp>
          <p:nvSpPr>
            <p:cNvPr id="6" name="Freeform 384"/>
            <p:cNvSpPr/>
            <p:nvPr/>
          </p:nvSpPr>
          <p:spPr bwMode="auto">
            <a:xfrm>
              <a:off x="3327844" y="2881168"/>
              <a:ext cx="76995" cy="32361"/>
            </a:xfrm>
            <a:custGeom>
              <a:avLst/>
              <a:gdLst>
                <a:gd name="T0" fmla="*/ 23 w 29"/>
                <a:gd name="T1" fmla="*/ 12 h 12"/>
                <a:gd name="T2" fmla="*/ 6 w 29"/>
                <a:gd name="T3" fmla="*/ 12 h 12"/>
                <a:gd name="T4" fmla="*/ 0 w 29"/>
                <a:gd name="T5" fmla="*/ 6 h 12"/>
                <a:gd name="T6" fmla="*/ 6 w 29"/>
                <a:gd name="T7" fmla="*/ 0 h 12"/>
                <a:gd name="T8" fmla="*/ 23 w 29"/>
                <a:gd name="T9" fmla="*/ 0 h 12"/>
                <a:gd name="T10" fmla="*/ 29 w 29"/>
                <a:gd name="T11" fmla="*/ 6 h 12"/>
                <a:gd name="T12" fmla="*/ 23 w 29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12">
                  <a:moveTo>
                    <a:pt x="23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2" y="12"/>
                    <a:pt x="0" y="9"/>
                    <a:pt x="0" y="6"/>
                  </a:cubicBezTo>
                  <a:cubicBezTo>
                    <a:pt x="0" y="2"/>
                    <a:pt x="2" y="0"/>
                    <a:pt x="6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6" y="0"/>
                    <a:pt x="29" y="2"/>
                    <a:pt x="29" y="6"/>
                  </a:cubicBezTo>
                  <a:cubicBezTo>
                    <a:pt x="29" y="9"/>
                    <a:pt x="26" y="12"/>
                    <a:pt x="23" y="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="1">
                <a:cs typeface="+mn-ea"/>
                <a:sym typeface="+mn-lt"/>
              </a:endParaRPr>
            </a:p>
          </p:txBody>
        </p:sp>
        <p:sp>
          <p:nvSpPr>
            <p:cNvPr id="7" name="Freeform 385"/>
            <p:cNvSpPr/>
            <p:nvPr/>
          </p:nvSpPr>
          <p:spPr bwMode="auto">
            <a:xfrm>
              <a:off x="3327844" y="2987176"/>
              <a:ext cx="76995" cy="31244"/>
            </a:xfrm>
            <a:custGeom>
              <a:avLst/>
              <a:gdLst>
                <a:gd name="T0" fmla="*/ 23 w 29"/>
                <a:gd name="T1" fmla="*/ 12 h 12"/>
                <a:gd name="T2" fmla="*/ 6 w 29"/>
                <a:gd name="T3" fmla="*/ 12 h 12"/>
                <a:gd name="T4" fmla="*/ 0 w 29"/>
                <a:gd name="T5" fmla="*/ 6 h 12"/>
                <a:gd name="T6" fmla="*/ 6 w 29"/>
                <a:gd name="T7" fmla="*/ 0 h 12"/>
                <a:gd name="T8" fmla="*/ 23 w 29"/>
                <a:gd name="T9" fmla="*/ 0 h 12"/>
                <a:gd name="T10" fmla="*/ 29 w 29"/>
                <a:gd name="T11" fmla="*/ 6 h 12"/>
                <a:gd name="T12" fmla="*/ 23 w 29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12">
                  <a:moveTo>
                    <a:pt x="23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2" y="12"/>
                    <a:pt x="0" y="10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6" y="0"/>
                    <a:pt x="29" y="3"/>
                    <a:pt x="29" y="6"/>
                  </a:cubicBezTo>
                  <a:cubicBezTo>
                    <a:pt x="29" y="10"/>
                    <a:pt x="26" y="12"/>
                    <a:pt x="23" y="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="1">
                <a:cs typeface="+mn-ea"/>
                <a:sym typeface="+mn-lt"/>
              </a:endParaRPr>
            </a:p>
          </p:txBody>
        </p:sp>
        <p:sp>
          <p:nvSpPr>
            <p:cNvPr id="8" name="Freeform 386"/>
            <p:cNvSpPr/>
            <p:nvPr/>
          </p:nvSpPr>
          <p:spPr bwMode="auto">
            <a:xfrm>
              <a:off x="3327844" y="3095415"/>
              <a:ext cx="76995" cy="31244"/>
            </a:xfrm>
            <a:custGeom>
              <a:avLst/>
              <a:gdLst>
                <a:gd name="T0" fmla="*/ 23 w 29"/>
                <a:gd name="T1" fmla="*/ 12 h 12"/>
                <a:gd name="T2" fmla="*/ 6 w 29"/>
                <a:gd name="T3" fmla="*/ 12 h 12"/>
                <a:gd name="T4" fmla="*/ 0 w 29"/>
                <a:gd name="T5" fmla="*/ 6 h 12"/>
                <a:gd name="T6" fmla="*/ 6 w 29"/>
                <a:gd name="T7" fmla="*/ 0 h 12"/>
                <a:gd name="T8" fmla="*/ 23 w 29"/>
                <a:gd name="T9" fmla="*/ 0 h 12"/>
                <a:gd name="T10" fmla="*/ 29 w 29"/>
                <a:gd name="T11" fmla="*/ 6 h 12"/>
                <a:gd name="T12" fmla="*/ 23 w 29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12">
                  <a:moveTo>
                    <a:pt x="23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2" y="12"/>
                    <a:pt x="0" y="9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6" y="0"/>
                    <a:pt x="29" y="3"/>
                    <a:pt x="29" y="6"/>
                  </a:cubicBezTo>
                  <a:cubicBezTo>
                    <a:pt x="29" y="9"/>
                    <a:pt x="26" y="12"/>
                    <a:pt x="23" y="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="1">
                <a:cs typeface="+mn-ea"/>
                <a:sym typeface="+mn-lt"/>
              </a:endParaRPr>
            </a:p>
          </p:txBody>
        </p:sp>
        <p:sp>
          <p:nvSpPr>
            <p:cNvPr id="9" name="Freeform 387"/>
            <p:cNvSpPr/>
            <p:nvPr/>
          </p:nvSpPr>
          <p:spPr bwMode="auto">
            <a:xfrm>
              <a:off x="3433851" y="3195843"/>
              <a:ext cx="295705" cy="31244"/>
            </a:xfrm>
            <a:custGeom>
              <a:avLst/>
              <a:gdLst>
                <a:gd name="T0" fmla="*/ 106 w 112"/>
                <a:gd name="T1" fmla="*/ 12 h 12"/>
                <a:gd name="T2" fmla="*/ 6 w 112"/>
                <a:gd name="T3" fmla="*/ 12 h 12"/>
                <a:gd name="T4" fmla="*/ 0 w 112"/>
                <a:gd name="T5" fmla="*/ 6 h 12"/>
                <a:gd name="T6" fmla="*/ 6 w 112"/>
                <a:gd name="T7" fmla="*/ 0 h 12"/>
                <a:gd name="T8" fmla="*/ 106 w 112"/>
                <a:gd name="T9" fmla="*/ 0 h 12"/>
                <a:gd name="T10" fmla="*/ 112 w 112"/>
                <a:gd name="T11" fmla="*/ 6 h 12"/>
                <a:gd name="T12" fmla="*/ 106 w 112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2" h="12">
                  <a:moveTo>
                    <a:pt x="106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2" y="12"/>
                    <a:pt x="0" y="10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06" y="0"/>
                    <a:pt x="106" y="0"/>
                    <a:pt x="106" y="0"/>
                  </a:cubicBezTo>
                  <a:cubicBezTo>
                    <a:pt x="109" y="0"/>
                    <a:pt x="112" y="3"/>
                    <a:pt x="112" y="6"/>
                  </a:cubicBezTo>
                  <a:cubicBezTo>
                    <a:pt x="112" y="10"/>
                    <a:pt x="109" y="12"/>
                    <a:pt x="106" y="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="1">
                <a:cs typeface="+mn-ea"/>
                <a:sym typeface="+mn-lt"/>
              </a:endParaRPr>
            </a:p>
          </p:txBody>
        </p:sp>
        <p:sp>
          <p:nvSpPr>
            <p:cNvPr id="10" name="Freeform 388"/>
            <p:cNvSpPr/>
            <p:nvPr/>
          </p:nvSpPr>
          <p:spPr bwMode="auto">
            <a:xfrm>
              <a:off x="3327844" y="3195843"/>
              <a:ext cx="76995" cy="31244"/>
            </a:xfrm>
            <a:custGeom>
              <a:avLst/>
              <a:gdLst>
                <a:gd name="T0" fmla="*/ 23 w 29"/>
                <a:gd name="T1" fmla="*/ 12 h 12"/>
                <a:gd name="T2" fmla="*/ 6 w 29"/>
                <a:gd name="T3" fmla="*/ 12 h 12"/>
                <a:gd name="T4" fmla="*/ 0 w 29"/>
                <a:gd name="T5" fmla="*/ 6 h 12"/>
                <a:gd name="T6" fmla="*/ 6 w 29"/>
                <a:gd name="T7" fmla="*/ 0 h 12"/>
                <a:gd name="T8" fmla="*/ 23 w 29"/>
                <a:gd name="T9" fmla="*/ 0 h 12"/>
                <a:gd name="T10" fmla="*/ 29 w 29"/>
                <a:gd name="T11" fmla="*/ 6 h 12"/>
                <a:gd name="T12" fmla="*/ 23 w 29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12">
                  <a:moveTo>
                    <a:pt x="23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2" y="12"/>
                    <a:pt x="0" y="10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6" y="0"/>
                    <a:pt x="29" y="3"/>
                    <a:pt x="29" y="6"/>
                  </a:cubicBezTo>
                  <a:cubicBezTo>
                    <a:pt x="29" y="10"/>
                    <a:pt x="26" y="12"/>
                    <a:pt x="23" y="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="1">
                <a:cs typeface="+mn-ea"/>
                <a:sym typeface="+mn-lt"/>
              </a:endParaRPr>
            </a:p>
          </p:txBody>
        </p:sp>
        <p:sp>
          <p:nvSpPr>
            <p:cNvPr id="11" name="Freeform 389"/>
            <p:cNvSpPr/>
            <p:nvPr/>
          </p:nvSpPr>
          <p:spPr bwMode="auto">
            <a:xfrm>
              <a:off x="3634707" y="3018420"/>
              <a:ext cx="29013" cy="3348"/>
            </a:xfrm>
            <a:custGeom>
              <a:avLst/>
              <a:gdLst>
                <a:gd name="T0" fmla="*/ 6 w 11"/>
                <a:gd name="T1" fmla="*/ 1 h 1"/>
                <a:gd name="T2" fmla="*/ 11 w 11"/>
                <a:gd name="T3" fmla="*/ 0 h 1"/>
                <a:gd name="T4" fmla="*/ 0 w 11"/>
                <a:gd name="T5" fmla="*/ 0 h 1"/>
                <a:gd name="T6" fmla="*/ 6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6" y="1"/>
                  </a:moveTo>
                  <a:cubicBezTo>
                    <a:pt x="7" y="1"/>
                    <a:pt x="9" y="1"/>
                    <a:pt x="1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4" y="1"/>
                    <a:pt x="6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="1">
                <a:cs typeface="+mn-ea"/>
                <a:sym typeface="+mn-lt"/>
              </a:endParaRPr>
            </a:p>
          </p:txBody>
        </p:sp>
        <p:sp>
          <p:nvSpPr>
            <p:cNvPr id="12" name="Freeform 390"/>
            <p:cNvSpPr/>
            <p:nvPr/>
          </p:nvSpPr>
          <p:spPr bwMode="auto">
            <a:xfrm>
              <a:off x="3617969" y="2873358"/>
              <a:ext cx="63605" cy="7811"/>
            </a:xfrm>
            <a:custGeom>
              <a:avLst/>
              <a:gdLst>
                <a:gd name="T0" fmla="*/ 12 w 24"/>
                <a:gd name="T1" fmla="*/ 0 h 3"/>
                <a:gd name="T2" fmla="*/ 0 w 24"/>
                <a:gd name="T3" fmla="*/ 3 h 3"/>
                <a:gd name="T4" fmla="*/ 24 w 24"/>
                <a:gd name="T5" fmla="*/ 3 h 3"/>
                <a:gd name="T6" fmla="*/ 12 w 2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3">
                  <a:moveTo>
                    <a:pt x="12" y="0"/>
                  </a:moveTo>
                  <a:cubicBezTo>
                    <a:pt x="7" y="0"/>
                    <a:pt x="3" y="1"/>
                    <a:pt x="0" y="3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0" y="1"/>
                    <a:pt x="16" y="0"/>
                    <a:pt x="1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="1">
                <a:cs typeface="+mn-ea"/>
                <a:sym typeface="+mn-lt"/>
              </a:endParaRPr>
            </a:p>
          </p:txBody>
        </p:sp>
        <p:sp>
          <p:nvSpPr>
            <p:cNvPr id="13" name="Freeform 391"/>
            <p:cNvSpPr/>
            <p:nvPr/>
          </p:nvSpPr>
          <p:spPr bwMode="auto">
            <a:xfrm>
              <a:off x="3576682" y="2913529"/>
              <a:ext cx="147294" cy="73647"/>
            </a:xfrm>
            <a:custGeom>
              <a:avLst/>
              <a:gdLst>
                <a:gd name="T0" fmla="*/ 3 w 56"/>
                <a:gd name="T1" fmla="*/ 0 h 28"/>
                <a:gd name="T2" fmla="*/ 0 w 56"/>
                <a:gd name="T3" fmla="*/ 13 h 28"/>
                <a:gd name="T4" fmla="*/ 4 w 56"/>
                <a:gd name="T5" fmla="*/ 28 h 28"/>
                <a:gd name="T6" fmla="*/ 51 w 56"/>
                <a:gd name="T7" fmla="*/ 28 h 28"/>
                <a:gd name="T8" fmla="*/ 56 w 56"/>
                <a:gd name="T9" fmla="*/ 13 h 28"/>
                <a:gd name="T10" fmla="*/ 52 w 56"/>
                <a:gd name="T11" fmla="*/ 0 h 28"/>
                <a:gd name="T12" fmla="*/ 52 w 56"/>
                <a:gd name="T13" fmla="*/ 0 h 28"/>
                <a:gd name="T14" fmla="*/ 3 w 56"/>
                <a:gd name="T1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28">
                  <a:moveTo>
                    <a:pt x="3" y="0"/>
                  </a:moveTo>
                  <a:cubicBezTo>
                    <a:pt x="1" y="4"/>
                    <a:pt x="0" y="8"/>
                    <a:pt x="0" y="13"/>
                  </a:cubicBezTo>
                  <a:cubicBezTo>
                    <a:pt x="0" y="19"/>
                    <a:pt x="1" y="24"/>
                    <a:pt x="4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4" y="24"/>
                    <a:pt x="56" y="18"/>
                    <a:pt x="56" y="13"/>
                  </a:cubicBezTo>
                  <a:cubicBezTo>
                    <a:pt x="56" y="8"/>
                    <a:pt x="54" y="4"/>
                    <a:pt x="52" y="0"/>
                  </a:cubicBezTo>
                  <a:cubicBezTo>
                    <a:pt x="52" y="0"/>
                    <a:pt x="52" y="0"/>
                    <a:pt x="52" y="0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="1">
                <a:cs typeface="+mn-ea"/>
                <a:sym typeface="+mn-lt"/>
              </a:endParaRPr>
            </a:p>
          </p:txBody>
        </p:sp>
        <p:sp>
          <p:nvSpPr>
            <p:cNvPr id="14" name="Freeform 392"/>
            <p:cNvSpPr/>
            <p:nvPr/>
          </p:nvSpPr>
          <p:spPr bwMode="auto">
            <a:xfrm>
              <a:off x="3433851" y="2881168"/>
              <a:ext cx="84806" cy="32361"/>
            </a:xfrm>
            <a:custGeom>
              <a:avLst/>
              <a:gdLst>
                <a:gd name="T0" fmla="*/ 6 w 32"/>
                <a:gd name="T1" fmla="*/ 0 h 12"/>
                <a:gd name="T2" fmla="*/ 0 w 32"/>
                <a:gd name="T3" fmla="*/ 6 h 12"/>
                <a:gd name="T4" fmla="*/ 6 w 32"/>
                <a:gd name="T5" fmla="*/ 12 h 12"/>
                <a:gd name="T6" fmla="*/ 28 w 32"/>
                <a:gd name="T7" fmla="*/ 12 h 12"/>
                <a:gd name="T8" fmla="*/ 32 w 32"/>
                <a:gd name="T9" fmla="*/ 0 h 12"/>
                <a:gd name="T10" fmla="*/ 6 w 32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" h="12">
                  <a:moveTo>
                    <a:pt x="6" y="0"/>
                  </a:moveTo>
                  <a:cubicBezTo>
                    <a:pt x="2" y="0"/>
                    <a:pt x="0" y="2"/>
                    <a:pt x="0" y="6"/>
                  </a:cubicBezTo>
                  <a:cubicBezTo>
                    <a:pt x="0" y="9"/>
                    <a:pt x="2" y="12"/>
                    <a:pt x="6" y="12"/>
                  </a:cubicBezTo>
                  <a:cubicBezTo>
                    <a:pt x="28" y="12"/>
                    <a:pt x="28" y="12"/>
                    <a:pt x="28" y="12"/>
                  </a:cubicBezTo>
                  <a:cubicBezTo>
                    <a:pt x="29" y="7"/>
                    <a:pt x="30" y="3"/>
                    <a:pt x="32" y="0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="1">
                <a:cs typeface="+mn-ea"/>
                <a:sym typeface="+mn-lt"/>
              </a:endParaRPr>
            </a:p>
          </p:txBody>
        </p:sp>
        <p:sp>
          <p:nvSpPr>
            <p:cNvPr id="15" name="Freeform 393"/>
            <p:cNvSpPr/>
            <p:nvPr/>
          </p:nvSpPr>
          <p:spPr bwMode="auto">
            <a:xfrm>
              <a:off x="3433851" y="2987176"/>
              <a:ext cx="87038" cy="31244"/>
            </a:xfrm>
            <a:custGeom>
              <a:avLst/>
              <a:gdLst>
                <a:gd name="T0" fmla="*/ 6 w 33"/>
                <a:gd name="T1" fmla="*/ 0 h 12"/>
                <a:gd name="T2" fmla="*/ 0 w 33"/>
                <a:gd name="T3" fmla="*/ 6 h 12"/>
                <a:gd name="T4" fmla="*/ 6 w 33"/>
                <a:gd name="T5" fmla="*/ 12 h 12"/>
                <a:gd name="T6" fmla="*/ 33 w 33"/>
                <a:gd name="T7" fmla="*/ 12 h 12"/>
                <a:gd name="T8" fmla="*/ 28 w 33"/>
                <a:gd name="T9" fmla="*/ 0 h 12"/>
                <a:gd name="T10" fmla="*/ 6 w 33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12">
                  <a:moveTo>
                    <a:pt x="6" y="0"/>
                  </a:moveTo>
                  <a:cubicBezTo>
                    <a:pt x="2" y="0"/>
                    <a:pt x="0" y="3"/>
                    <a:pt x="0" y="6"/>
                  </a:cubicBezTo>
                  <a:cubicBezTo>
                    <a:pt x="0" y="10"/>
                    <a:pt x="2" y="12"/>
                    <a:pt x="6" y="12"/>
                  </a:cubicBezTo>
                  <a:cubicBezTo>
                    <a:pt x="33" y="12"/>
                    <a:pt x="33" y="12"/>
                    <a:pt x="33" y="12"/>
                  </a:cubicBezTo>
                  <a:cubicBezTo>
                    <a:pt x="31" y="9"/>
                    <a:pt x="29" y="5"/>
                    <a:pt x="28" y="0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="1">
                <a:cs typeface="+mn-ea"/>
                <a:sym typeface="+mn-lt"/>
              </a:endParaRPr>
            </a:p>
          </p:txBody>
        </p:sp>
        <p:sp>
          <p:nvSpPr>
            <p:cNvPr id="20" name="Freeform 394"/>
            <p:cNvSpPr/>
            <p:nvPr/>
          </p:nvSpPr>
          <p:spPr bwMode="auto">
            <a:xfrm>
              <a:off x="3576682" y="2873358"/>
              <a:ext cx="147294" cy="148411"/>
            </a:xfrm>
            <a:custGeom>
              <a:avLst/>
              <a:gdLst>
                <a:gd name="T0" fmla="*/ 28 w 56"/>
                <a:gd name="T1" fmla="*/ 0 h 56"/>
                <a:gd name="T2" fmla="*/ 0 w 56"/>
                <a:gd name="T3" fmla="*/ 28 h 56"/>
                <a:gd name="T4" fmla="*/ 28 w 56"/>
                <a:gd name="T5" fmla="*/ 56 h 56"/>
                <a:gd name="T6" fmla="*/ 36 w 56"/>
                <a:gd name="T7" fmla="*/ 55 h 56"/>
                <a:gd name="T8" fmla="*/ 46 w 56"/>
                <a:gd name="T9" fmla="*/ 49 h 56"/>
                <a:gd name="T10" fmla="*/ 56 w 56"/>
                <a:gd name="T11" fmla="*/ 28 h 56"/>
                <a:gd name="T12" fmla="*/ 28 w 56"/>
                <a:gd name="T1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" h="56">
                  <a:moveTo>
                    <a:pt x="28" y="0"/>
                  </a:moveTo>
                  <a:cubicBezTo>
                    <a:pt x="12" y="0"/>
                    <a:pt x="0" y="13"/>
                    <a:pt x="0" y="28"/>
                  </a:cubicBezTo>
                  <a:cubicBezTo>
                    <a:pt x="0" y="43"/>
                    <a:pt x="12" y="56"/>
                    <a:pt x="28" y="56"/>
                  </a:cubicBezTo>
                  <a:cubicBezTo>
                    <a:pt x="31" y="56"/>
                    <a:pt x="33" y="56"/>
                    <a:pt x="36" y="55"/>
                  </a:cubicBezTo>
                  <a:cubicBezTo>
                    <a:pt x="40" y="54"/>
                    <a:pt x="43" y="52"/>
                    <a:pt x="46" y="49"/>
                  </a:cubicBezTo>
                  <a:cubicBezTo>
                    <a:pt x="52" y="44"/>
                    <a:pt x="56" y="36"/>
                    <a:pt x="56" y="28"/>
                  </a:cubicBezTo>
                  <a:cubicBezTo>
                    <a:pt x="56" y="13"/>
                    <a:pt x="43" y="0"/>
                    <a:pt x="2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="1">
                <a:cs typeface="+mn-ea"/>
                <a:sym typeface="+mn-lt"/>
              </a:endParaRPr>
            </a:p>
          </p:txBody>
        </p:sp>
        <p:sp>
          <p:nvSpPr>
            <p:cNvPr id="21" name="Freeform 395"/>
            <p:cNvSpPr/>
            <p:nvPr/>
          </p:nvSpPr>
          <p:spPr bwMode="auto">
            <a:xfrm>
              <a:off x="3433851" y="3095415"/>
              <a:ext cx="268924" cy="31244"/>
            </a:xfrm>
            <a:custGeom>
              <a:avLst/>
              <a:gdLst>
                <a:gd name="T0" fmla="*/ 6 w 102"/>
                <a:gd name="T1" fmla="*/ 0 h 12"/>
                <a:gd name="T2" fmla="*/ 0 w 102"/>
                <a:gd name="T3" fmla="*/ 6 h 12"/>
                <a:gd name="T4" fmla="*/ 6 w 102"/>
                <a:gd name="T5" fmla="*/ 12 h 12"/>
                <a:gd name="T6" fmla="*/ 102 w 102"/>
                <a:gd name="T7" fmla="*/ 12 h 12"/>
                <a:gd name="T8" fmla="*/ 94 w 102"/>
                <a:gd name="T9" fmla="*/ 0 h 12"/>
                <a:gd name="T10" fmla="*/ 6 w 102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2" h="12">
                  <a:moveTo>
                    <a:pt x="6" y="0"/>
                  </a:moveTo>
                  <a:cubicBezTo>
                    <a:pt x="2" y="0"/>
                    <a:pt x="0" y="3"/>
                    <a:pt x="0" y="6"/>
                  </a:cubicBezTo>
                  <a:cubicBezTo>
                    <a:pt x="0" y="9"/>
                    <a:pt x="2" y="12"/>
                    <a:pt x="6" y="12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94" y="0"/>
                    <a:pt x="94" y="0"/>
                    <a:pt x="94" y="0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="1">
                <a:cs typeface="+mn-ea"/>
                <a:sym typeface="+mn-lt"/>
              </a:endParaRPr>
            </a:p>
          </p:txBody>
        </p:sp>
      </p:grpSp>
      <p:sp>
        <p:nvSpPr>
          <p:cNvPr id="72" name="2text5"/>
          <p:cNvSpPr txBox="1"/>
          <p:nvPr/>
        </p:nvSpPr>
        <p:spPr>
          <a:xfrm>
            <a:off x="8636168" y="3818458"/>
            <a:ext cx="232537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b="1" kern="100" dirty="0">
                <a:solidFill>
                  <a:schemeClr val="bg1"/>
                </a:solidFill>
                <a:ea typeface="黑体" panose="02010609060101010101" pitchFamily="49" charset="-122"/>
                <a:cs typeface="黑体" panose="02010609060101010101" pitchFamily="49" charset="-122"/>
                <a:sym typeface="+mn-lt"/>
              </a:rPr>
              <a:t>我们的岗位需求</a:t>
            </a:r>
            <a:endParaRPr lang="zh-CN" altLang="en-US" sz="2400" b="1" kern="100" dirty="0">
              <a:solidFill>
                <a:schemeClr val="bg1"/>
              </a:solidFill>
              <a:ea typeface="黑体" panose="02010609060101010101" pitchFamily="49" charset="-122"/>
              <a:cs typeface="黑体" panose="02010609060101010101" pitchFamily="49" charset="-122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9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(4/9)*(#ppt_y-(#ppt_y-0.100187))*((1.5*$)^3-(1.5*$)^2)+(#ppt_y-0.100187)">
                                          <p:val>
                                            <p:fltVal val="0"/>
                                          </p:val>
                                        </p:tav>
                                        <p:tav tm="50000" fmla="#ppt_y+(4/9)*(#ppt_y-(#ppt_y-0.100187))*((3-1.5*$)^2-(3-1.5*$)^3)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" dur="9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(4/9)*(#ppt_x-(#ppt_x+0.336487))*((1.5*$)^3-(1.5*$)^2)+(#ppt_x+0.336487)">
                                          <p:val>
                                            <p:fltVal val="0"/>
                                          </p:val>
                                        </p:tav>
                                        <p:tav tm="50000" fmla="#ppt_x+(4/9)*(#ppt_x-(#ppt_x+0.336487))*((3-1.5*$)^2-(3-1.5*$)^3)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2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9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(4/9)*(#ppt_y-(#ppt_y-0.100187))*((1.5*$)^3-(1.5*$)^2)+(#ppt_y-0.100187)">
                                          <p:val>
                                            <p:fltVal val="0"/>
                                          </p:val>
                                        </p:tav>
                                        <p:tav tm="50000" fmla="#ppt_y+(4/9)*(#ppt_y-(#ppt_y-0.100187))*((3-1.5*$)^2-(3-1.5*$)^3)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2" dur="9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(4/9)*(#ppt_x-(#ppt_x+0.113176))*((1.5*$)^3-(1.5*$)^2)+(#ppt_x+0.113176)">
                                          <p:val>
                                            <p:fltVal val="0"/>
                                          </p:val>
                                        </p:tav>
                                        <p:tav tm="50000" fmla="#ppt_x+(4/9)*(#ppt_x-(#ppt_x+0.113176))*((3-1.5*$)^2-(3-1.5*$)^3)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2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9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(4/9)*(#ppt_y-(#ppt_y-0.100187))*((1.5*$)^3-(1.5*$)^2)+(#ppt_y-0.100187)">
                                          <p:val>
                                            <p:fltVal val="0"/>
                                          </p:val>
                                        </p:tav>
                                        <p:tav tm="50000" fmla="#ppt_y+(4/9)*(#ppt_y-(#ppt_y-0.100187))*((3-1.5*$)^2-(3-1.5*$)^3)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6" dur="9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(4/9)*(#ppt_x-(#ppt_x-0.109543))*((1.5*$)^3-(1.5*$)^2)+(#ppt_x-0.109543)">
                                          <p:val>
                                            <p:fltVal val="0"/>
                                          </p:val>
                                        </p:tav>
                                        <p:tav tm="50000" fmla="#ppt_x+(4/9)*(#ppt_x-(#ppt_x-0.109543))*((3-1.5*$)^2-(3-1.5*$)^3)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2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9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(4/9)*(#ppt_y-(#ppt_y-0.100187))*((1.5*$)^3-(1.5*$)^2)+(#ppt_y-0.100187)">
                                          <p:val>
                                            <p:fltVal val="0"/>
                                          </p:val>
                                        </p:tav>
                                        <p:tav tm="50000" fmla="#ppt_y+(4/9)*(#ppt_y-(#ppt_y-0.100187))*((3-1.5*$)^2-(3-1.5*$)^3)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0" dur="9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(4/9)*(#ppt_x-(#ppt_x-0.334284))*((1.5*$)^3-(1.5*$)^2)+(#ppt_x-0.334284)">
                                          <p:val>
                                            <p:fltVal val="0"/>
                                          </p:val>
                                        </p:tav>
                                        <p:tav tm="50000" fmla="#ppt_x+(4/9)*(#ppt_x-(#ppt_x-0.334284))*((3-1.5*$)^2-(3-1.5*$)^3)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2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xit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(4/9)*(#ppt_y-(#ppt_y+0.371306))*((1.5*$)^3-(1.5*$)^2)+(#ppt_y+0.371306)">
                                          <p:val>
                                            <p:fltVal val="0"/>
                                          </p:val>
                                        </p:tav>
                                        <p:tav tm="50000" fmla="#ppt_y+(4/9)*(#ppt_y-(#ppt_y+0.371306))*((3-1.5*$)^2-(3-1.5*$)^3)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8" dur="1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(4/9)*(#ppt_x-(#ppt_x+0.420973))*((1.5*$)^3-(1.5*$)^2)+(#ppt_x+0.420973)">
                                          <p:val>
                                            <p:fltVal val="0"/>
                                          </p:val>
                                        </p:tav>
                                        <p:tav tm="50000" fmla="#ppt_x+(4/9)*(#ppt_x-(#ppt_x+0.420973))*((3-1.5*$)^2-(3-1.5*$)^3)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2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1" dur="1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(4/9)*(#ppt_y-(#ppt_y+0.371306))*((1.5*$)^3-(1.5*$)^2)+(#ppt_y+0.371306)">
                                          <p:val>
                                            <p:fltVal val="0"/>
                                          </p:val>
                                        </p:tav>
                                        <p:tav tm="50000" fmla="#ppt_y+(4/9)*(#ppt_y-(#ppt_y+0.371306))*((3-1.5*$)^2-(3-1.5*$)^3)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2" dur="1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(4/9)*(#ppt_x-(#ppt_x+0.420973))*((1.5*$)^3-(1.5*$)^2)+(#ppt_x+0.420973)">
                                          <p:val>
                                            <p:fltVal val="0"/>
                                          </p:val>
                                        </p:tav>
                                        <p:tav tm="50000" fmla="#ppt_x+(4/9)*(#ppt_x-(#ppt_x+0.420973))*((3-1.5*$)^2-(3-1.5*$)^3)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2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5" dur="1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(4/9)*(#ppt_y-(#ppt_y+0.371306))*((1.5*$)^3-(1.5*$)^2)+(#ppt_y+0.371306)">
                                          <p:val>
                                            <p:fltVal val="0"/>
                                          </p:val>
                                        </p:tav>
                                        <p:tav tm="50000" fmla="#ppt_y+(4/9)*(#ppt_y-(#ppt_y+0.371306))*((3-1.5*$)^2-(3-1.5*$)^3)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6" dur="1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(4/9)*(#ppt_x-(#ppt_x+0.420973))*((1.5*$)^3-(1.5*$)^2)+(#ppt_x+0.420973)">
                                          <p:val>
                                            <p:fltVal val="0"/>
                                          </p:val>
                                        </p:tav>
                                        <p:tav tm="50000" fmla="#ppt_x+(4/9)*(#ppt_x-(#ppt_x+0.420973))*((3-1.5*$)^2-(3-1.5*$)^3)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2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9" dur="1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(4/9)*(#ppt_y-(#ppt_y+0.371306))*((1.5*$)^3-(1.5*$)^2)+(#ppt_y+0.371306)">
                                          <p:val>
                                            <p:fltVal val="0"/>
                                          </p:val>
                                        </p:tav>
                                        <p:tav tm="50000" fmla="#ppt_y+(4/9)*(#ppt_y-(#ppt_y+0.371306))*((3-1.5*$)^2-(3-1.5*$)^3)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0" dur="1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(4/9)*(#ppt_x-(#ppt_x+0.420973))*((1.5*$)^3-(1.5*$)^2)+(#ppt_x+0.420973)">
                                          <p:val>
                                            <p:fltVal val="0"/>
                                          </p:val>
                                        </p:tav>
                                        <p:tav tm="50000" fmla="#ppt_x+(4/9)*(#ppt_x-(#ppt_x+0.420973))*((3-1.5*$)^2-(3-1.5*$)^3)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2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4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(-2*sin(7*(($/2.5)+0.026)*2*pi) / exp(22*(($/2.5)+0.026))+1.03)/1.03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3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(-2*sin(7*($/2.5+0.026)*2*pi) / exp(22*($/2.5+0.026))+1.03)/1.03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 additive="base"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0.5*(#ppt_h-0)*$^8+0">
                                          <p:val>
                                            <p:fltVal val="0"/>
                                          </p:val>
                                        </p:tav>
                                        <p:tav tm="50000" fmla="#ppt_h-0.5*(#ppt_h-0)*(2-$)^8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2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0.5*(#ppt_h-0)*$^8+0">
                                          <p:val>
                                            <p:fltVal val="0"/>
                                          </p:val>
                                        </p:tav>
                                        <p:tav tm="50000" fmla="#ppt_h-0.5*(#ppt_h-0)*(2-$)^8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2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52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(-2*sin(7*(($/2.5)+0.026)*2*pi) / exp(22*(($/2.5)+0.026))+1.03)/1.03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53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(-2*sin(7*($/2.5+0.026)*2*pi) / exp(22*($/2.5+0.026))+1.03)/1.03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 additive="base"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56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(-2*sin(7*(($/2.5)+0.026)*2*pi) / exp(22*(($/2.5)+0.026))+1.03)/1.03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57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(-2*sin(7*($/2.5+0.026)*2*pi) / exp(22*($/2.5+0.026))+1.03)/1.03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 additive="base"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60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(-2*sin(7*(($/2.5)+0.026)*2*pi) / exp(22*(($/2.5)+0.026))+1.03)/1.03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61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(-2*sin(7*($/2.5+0.026)*2*pi) / exp(22*($/2.5+0.026))+1.03)/1.03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 additive="base"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64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(-2*sin(7*(($/2.5)+0.026)*2*pi) / exp(22*(($/2.5)+0.026))+1.03)/1.03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65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(-2*sin(7*($/2.5+0.026)*2*pi) / exp(22*($/2.5+0.026))+1.03)/1.03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 additive="base"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0" presetClass="entr" presetSubtype="0" fill="hold" nodeType="withEffect">
                                  <p:stCondLst>
                                    <p:cond delay="68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68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(-2*sin(7*(($/2.5)+0.026)*2*pi) / exp(22*(($/2.5)+0.026))+1.03)/1.03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69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(-2*sin(7*($/2.5+0.026)*2*pi) / exp(22*($/2.5+0.026))+1.03)/1.03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 additive="base"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0" presetClass="entr" presetSubtype="0" fill="hold" nodeType="withEffect">
                                  <p:stCondLst>
                                    <p:cond delay="78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72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(-2*sin(7*(($/2.5)+0.026)*2*pi) / exp(22*(($/2.5)+0.026))+1.03)/1.03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73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(-2*sin(7*($/2.5+0.026)*2*pi) / exp(22*($/2.5+0.026))+1.03)/1.03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 additive="base"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0" presetClass="entr" presetSubtype="0" fill="hold" grpId="0" nodeType="withEffect">
                                  <p:stCondLst>
                                    <p:cond delay="88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76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(-2*sin(7*(($/2.5)+0.026)*2*pi) / exp(22*(($/2.5)+0.026))+1.03)/1.03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77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(-2*sin(7*($/2.5+0.026)*2*pi) / exp(22*($/2.5+0.026))+1.03)/1.03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 additive="base"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2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2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89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0.5*(#ppt_y-(1+#ppt_h/2))*$^8+(1+#ppt_h/2)">
                                          <p:val>
                                            <p:fltVal val="0"/>
                                          </p:val>
                                        </p:tav>
                                        <p:tav tm="50000" fmla="#ppt_y-0.5*(#ppt_y-(1+#ppt_h/2))*(2-$)^8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 additive="base"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92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0.5*(#ppt_y-(1+#ppt_h/2))*$^8+(1+#ppt_h/2)">
                                          <p:val>
                                            <p:fltVal val="0"/>
                                          </p:val>
                                        </p:tav>
                                        <p:tav tm="50000" fmla="#ppt_y-0.5*(#ppt_y-(1+#ppt_h/2))*(2-$)^8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 additive="base"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0" presetClass="entr" presetSubtype="0" fill="hold" nodeType="withEffect">
                                  <p:stCondLst>
                                    <p:cond delay="78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95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(-2*sin(7*(($/2.5)+0.026)*2*pi) / exp(22*(($/2.5)+0.026))+1.03)/1.03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96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(-2*sin(7*($/2.5+0.026)*2*pi) / exp(22*($/2.5+0.026))+1.03)/1.03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 additive="base"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2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23" grpId="0" animBg="1"/>
      <p:bldP spid="24" grpId="0" animBg="1"/>
      <p:bldP spid="25" grpId="0" animBg="1"/>
      <p:bldP spid="26" grpId="0" animBg="1"/>
      <p:bldP spid="27" grpId="0"/>
      <p:bldP spid="34" grpId="0" bldLvl="0" animBg="1"/>
      <p:bldP spid="35" grpId="0" bldLvl="0" animBg="1"/>
      <p:bldP spid="36" grpId="0" bldLvl="0" animBg="1"/>
      <p:bldP spid="37" grpId="0" bldLvl="0" animBg="1"/>
      <p:bldP spid="55" grpId="0" bldLvl="0" animBg="1"/>
      <p:bldP spid="61" grpId="0"/>
      <p:bldP spid="62" grpId="0"/>
      <p:bldP spid="63" grpId="0"/>
      <p:bldP spid="70" grpId="0" uiExpand="1" build="allAtOnce"/>
      <p:bldP spid="7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直接连接符 11"/>
          <p:cNvCxnSpPr/>
          <p:nvPr/>
        </p:nvCxnSpPr>
        <p:spPr>
          <a:xfrm flipV="1">
            <a:off x="2783632" y="-432048"/>
            <a:ext cx="2376264" cy="108012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组合 3"/>
          <p:cNvGrpSpPr/>
          <p:nvPr/>
        </p:nvGrpSpPr>
        <p:grpSpPr>
          <a:xfrm>
            <a:off x="-168696" y="-98630"/>
            <a:ext cx="12601400" cy="819472"/>
            <a:chOff x="-168696" y="-98630"/>
            <a:chExt cx="12601400" cy="819472"/>
          </a:xfrm>
        </p:grpSpPr>
        <p:sp>
          <p:nvSpPr>
            <p:cNvPr id="2" name="矩形 1"/>
            <p:cNvSpPr/>
            <p:nvPr/>
          </p:nvSpPr>
          <p:spPr>
            <a:xfrm rot="5400000">
              <a:off x="5807968" y="-5976664"/>
              <a:ext cx="648072" cy="12601400"/>
            </a:xfrm>
            <a:prstGeom prst="rect">
              <a:avLst/>
            </a:prstGeom>
            <a:gradFill flip="none" rotWithShape="1">
              <a:gsLst>
                <a:gs pos="0">
                  <a:srgbClr val="00001A"/>
                </a:gs>
                <a:gs pos="100000">
                  <a:srgbClr val="0070C0"/>
                </a:gs>
                <a:gs pos="100000">
                  <a:schemeClr val="bg1"/>
                </a:gs>
                <a:gs pos="100000">
                  <a:srgbClr val="002060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5" name="直接连接符 34"/>
            <p:cNvCxnSpPr/>
            <p:nvPr/>
          </p:nvCxnSpPr>
          <p:spPr>
            <a:xfrm>
              <a:off x="3719736" y="0"/>
              <a:ext cx="1440160" cy="648072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 flipV="1">
              <a:off x="3719736" y="0"/>
              <a:ext cx="2088232" cy="648072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/>
            <p:cNvCxnSpPr/>
            <p:nvPr/>
          </p:nvCxnSpPr>
          <p:spPr>
            <a:xfrm>
              <a:off x="3071664" y="0"/>
              <a:ext cx="5544616" cy="648072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/>
            <p:cNvCxnSpPr/>
            <p:nvPr/>
          </p:nvCxnSpPr>
          <p:spPr>
            <a:xfrm flipV="1">
              <a:off x="3971764" y="0"/>
              <a:ext cx="4716524" cy="549442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/>
            <p:cNvCxnSpPr/>
            <p:nvPr/>
          </p:nvCxnSpPr>
          <p:spPr>
            <a:xfrm>
              <a:off x="10632504" y="-72770"/>
              <a:ext cx="1800200" cy="657454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连接符 52"/>
            <p:cNvCxnSpPr/>
            <p:nvPr/>
          </p:nvCxnSpPr>
          <p:spPr>
            <a:xfrm flipV="1">
              <a:off x="9048328" y="0"/>
              <a:ext cx="2376264" cy="720842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连接符 54"/>
            <p:cNvCxnSpPr/>
            <p:nvPr/>
          </p:nvCxnSpPr>
          <p:spPr>
            <a:xfrm>
              <a:off x="8544272" y="0"/>
              <a:ext cx="1440160" cy="584684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连接符 58"/>
            <p:cNvCxnSpPr/>
            <p:nvPr/>
          </p:nvCxnSpPr>
          <p:spPr>
            <a:xfrm flipV="1">
              <a:off x="7032104" y="-98630"/>
              <a:ext cx="720080" cy="746702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矩形 53"/>
            <p:cNvSpPr/>
            <p:nvPr/>
          </p:nvSpPr>
          <p:spPr>
            <a:xfrm>
              <a:off x="30836" y="98811"/>
              <a:ext cx="3790315" cy="52197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800" b="1" kern="100" dirty="0" smtClean="0">
                  <a:solidFill>
                    <a:schemeClr val="bg1"/>
                  </a:solidFill>
                  <a:ea typeface="黑体" panose="02010609060101010101" pitchFamily="49" charset="-122"/>
                  <a:cs typeface="黑体" panose="02010609060101010101" pitchFamily="49" charset="-122"/>
                </a:rPr>
                <a:t>WHAT CAN WE PROVIDE</a:t>
              </a:r>
              <a:endParaRPr lang="zh-CN" altLang="en-US" sz="2800" b="1" kern="100" dirty="0">
                <a:solidFill>
                  <a:schemeClr val="bg1"/>
                </a:solidFill>
                <a:ea typeface="黑体" panose="02010609060101010101" pitchFamily="49" charset="-122"/>
                <a:cs typeface="黑体" panose="02010609060101010101" pitchFamily="49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10458672" y="5529291"/>
            <a:ext cx="1250138" cy="1250138"/>
            <a:chOff x="309358" y="1255207"/>
            <a:chExt cx="1448544" cy="1448544"/>
          </a:xfrm>
        </p:grpSpPr>
        <p:sp>
          <p:nvSpPr>
            <p:cNvPr id="26" name="椭圆 25"/>
            <p:cNvSpPr/>
            <p:nvPr/>
          </p:nvSpPr>
          <p:spPr>
            <a:xfrm>
              <a:off x="385558" y="1327118"/>
              <a:ext cx="1296144" cy="1296144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椭圆 26"/>
            <p:cNvSpPr/>
            <p:nvPr/>
          </p:nvSpPr>
          <p:spPr>
            <a:xfrm>
              <a:off x="309358" y="1255207"/>
              <a:ext cx="1448544" cy="1448544"/>
            </a:xfrm>
            <a:prstGeom prst="ellipse">
              <a:avLst/>
            </a:prstGeom>
            <a:noFill/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32" name="直接连接符 31"/>
          <p:cNvCxnSpPr/>
          <p:nvPr/>
        </p:nvCxnSpPr>
        <p:spPr>
          <a:xfrm>
            <a:off x="10128448" y="5748644"/>
            <a:ext cx="0" cy="9960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矩形 32"/>
          <p:cNvSpPr/>
          <p:nvPr/>
        </p:nvSpPr>
        <p:spPr>
          <a:xfrm>
            <a:off x="7340501" y="5706875"/>
            <a:ext cx="2428870" cy="8592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66700">
              <a:lnSpc>
                <a:spcPts val="6800"/>
              </a:lnSpc>
              <a:spcAft>
                <a:spcPts val="0"/>
              </a:spcAft>
            </a:pPr>
            <a:r>
              <a:rPr lang="en-US" altLang="zh-CN" sz="3200" kern="1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pitchFamily="49" charset="-122"/>
              </a:rPr>
              <a:t> </a:t>
            </a:r>
            <a:r>
              <a:rPr lang="zh-CN" altLang="en-US" sz="3600" b="1" kern="100" dirty="0">
                <a:ea typeface="仿宋" panose="02010609060101010101" pitchFamily="49" charset="-122"/>
                <a:cs typeface="仿宋" panose="02010609060101010101" pitchFamily="49" charset="-122"/>
              </a:rPr>
              <a:t>文娱活动</a:t>
            </a:r>
            <a:endParaRPr lang="zh-CN" altLang="zh-CN" sz="3600" b="1" kern="100" dirty="0">
              <a:ea typeface="仿宋" panose="02010609060101010101" pitchFamily="49" charset="-122"/>
              <a:cs typeface="仿宋" panose="020106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491490" y="867410"/>
            <a:ext cx="2713990" cy="2096770"/>
          </a:xfrm>
          <a:prstGeom prst="rect">
            <a:avLst/>
          </a:prstGeom>
          <a:ln w="38100" cap="sq">
            <a:noFill/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512" y="5728449"/>
            <a:ext cx="792088" cy="784754"/>
          </a:xfrm>
          <a:prstGeom prst="rect">
            <a:avLst/>
          </a:prstGeom>
        </p:spPr>
      </p:pic>
      <p:cxnSp>
        <p:nvCxnSpPr>
          <p:cNvPr id="38" name="直接连接符 37"/>
          <p:cNvCxnSpPr/>
          <p:nvPr/>
        </p:nvCxnSpPr>
        <p:spPr>
          <a:xfrm flipH="1">
            <a:off x="3463946" y="1402180"/>
            <a:ext cx="3034656" cy="2577808"/>
          </a:xfrm>
          <a:prstGeom prst="line">
            <a:avLst/>
          </a:prstGeom>
          <a:ln w="1174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图片 3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91490" y="3623310"/>
            <a:ext cx="2828290" cy="2124710"/>
          </a:xfrm>
          <a:prstGeom prst="rect">
            <a:avLst/>
          </a:prstGeom>
          <a:ln w="38100" cap="sq">
            <a:noFill/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41" name="直接连接符 40"/>
          <p:cNvCxnSpPr/>
          <p:nvPr/>
        </p:nvCxnSpPr>
        <p:spPr>
          <a:xfrm flipH="1">
            <a:off x="5843972" y="2315883"/>
            <a:ext cx="3034656" cy="2577808"/>
          </a:xfrm>
          <a:prstGeom prst="line">
            <a:avLst/>
          </a:prstGeom>
          <a:ln w="1174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连接符 42"/>
          <p:cNvCxnSpPr/>
          <p:nvPr/>
        </p:nvCxnSpPr>
        <p:spPr>
          <a:xfrm flipH="1">
            <a:off x="9398048" y="1942590"/>
            <a:ext cx="3034656" cy="2577808"/>
          </a:xfrm>
          <a:prstGeom prst="line">
            <a:avLst/>
          </a:prstGeom>
          <a:ln w="1174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7172960" y="3595370"/>
            <a:ext cx="2955290" cy="2105025"/>
          </a:xfrm>
          <a:prstGeom prst="rect">
            <a:avLst/>
          </a:prstGeom>
          <a:ln w="38100" cap="sq">
            <a:noFill/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6" name="图片 35" descr="WZF_5649"/>
          <p:cNvPicPr/>
          <p:nvPr/>
        </p:nvPicPr>
        <p:blipFill rotWithShape="1">
          <a:blip r:embed="rId5"/>
          <a:srcRect r="5220"/>
          <a:stretch>
            <a:fillRect/>
          </a:stretch>
        </p:blipFill>
        <p:spPr>
          <a:xfrm>
            <a:off x="3609340" y="867410"/>
            <a:ext cx="3276600" cy="2096770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294" y="720584"/>
            <a:ext cx="2124921" cy="4965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7172960" y="867410"/>
            <a:ext cx="2955290" cy="20961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图片 8" descr="旅游2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609340" y="3595370"/>
            <a:ext cx="3275965" cy="215392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6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(#ppt_w-0)*(10*0.5^(10*($+0.215))*sin(2*pi/0.3*($+0.215)-asin(0.1))+2.14)/2.14+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7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(#ppt_h-0)*(10*0.5^(10*($+0.215))*sin(2*pi/0.3*($+0.215)-asin(0.1))+2.14)/2.14+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 additive="base"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0.5*(#ppt_w-0)*$^8+0">
                                          <p:val>
                                            <p:fltVal val="0"/>
                                          </p:val>
                                        </p:tav>
                                        <p:tav tm="50000" fmla="#ppt_w-0.5*(#ppt_w-0)*(2-$)^8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0.5*(#ppt_h-0)*$^8+0">
                                          <p:val>
                                            <p:fltVal val="0"/>
                                          </p:val>
                                        </p:tav>
                                        <p:tav tm="50000" fmla="#ppt_h-0.5*(#ppt_h-0)*(2-$)^8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2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3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800"/>
                            </p:stCondLst>
                            <p:childTnLst>
                              <p:par>
                                <p:cTn id="29" presetID="5" presetClass="entr" presetSubtype="1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6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1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600"/>
                            </p:stCondLst>
                            <p:childTnLst>
                              <p:par>
                                <p:cTn id="4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100"/>
                            </p:stCondLst>
                            <p:childTnLst>
                              <p:par>
                                <p:cTn id="4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组合 52"/>
          <p:cNvGrpSpPr/>
          <p:nvPr/>
        </p:nvGrpSpPr>
        <p:grpSpPr>
          <a:xfrm>
            <a:off x="-2666" y="-44624"/>
            <a:ext cx="12291354" cy="6988866"/>
            <a:chOff x="75085" y="40534"/>
            <a:chExt cx="12291354" cy="6988866"/>
          </a:xfrm>
        </p:grpSpPr>
        <p:pic>
          <p:nvPicPr>
            <p:cNvPr id="54" name="图片 53"/>
            <p:cNvPicPr>
              <a:picLocks noChangeAspect="1"/>
            </p:cNvPicPr>
            <p:nvPr/>
          </p:nvPicPr>
          <p:blipFill>
            <a:blip r:embed="rId2" cstate="email"/>
            <a:stretch>
              <a:fillRect/>
            </a:stretch>
          </p:blipFill>
          <p:spPr>
            <a:xfrm>
              <a:off x="75085" y="40534"/>
              <a:ext cx="12291354" cy="6988866"/>
            </a:xfrm>
            <a:prstGeom prst="rect">
              <a:avLst/>
            </a:prstGeom>
          </p:spPr>
        </p:pic>
        <p:sp>
          <p:nvSpPr>
            <p:cNvPr id="56" name="矩形 55"/>
            <p:cNvSpPr/>
            <p:nvPr/>
          </p:nvSpPr>
          <p:spPr>
            <a:xfrm>
              <a:off x="75085" y="40534"/>
              <a:ext cx="12264008" cy="6988866"/>
            </a:xfrm>
            <a:prstGeom prst="rect">
              <a:avLst/>
            </a:prstGeom>
            <a:solidFill>
              <a:schemeClr val="tx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74" name="矩形 73"/>
          <p:cNvSpPr/>
          <p:nvPr/>
        </p:nvSpPr>
        <p:spPr>
          <a:xfrm>
            <a:off x="1141947" y="2020064"/>
            <a:ext cx="20313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kern="100" dirty="0" smtClean="0">
                <a:ea typeface="黑体" panose="02010609060101010101" pitchFamily="49" charset="-122"/>
                <a:cs typeface="黑体" panose="02010609060101010101" pitchFamily="49" charset="-122"/>
              </a:rPr>
              <a:t>培养制度</a:t>
            </a:r>
            <a:endParaRPr lang="zh-CN" altLang="en-US" sz="3600" kern="100" dirty="0"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grpSp>
        <p:nvGrpSpPr>
          <p:cNvPr id="37" name="组合 36"/>
          <p:cNvGrpSpPr/>
          <p:nvPr/>
        </p:nvGrpSpPr>
        <p:grpSpPr>
          <a:xfrm>
            <a:off x="22014" y="-432048"/>
            <a:ext cx="12216680" cy="1124744"/>
            <a:chOff x="0" y="-432048"/>
            <a:chExt cx="12216680" cy="1124744"/>
          </a:xfrm>
        </p:grpSpPr>
        <p:cxnSp>
          <p:nvCxnSpPr>
            <p:cNvPr id="38" name="直接连接符 37"/>
            <p:cNvCxnSpPr/>
            <p:nvPr/>
          </p:nvCxnSpPr>
          <p:spPr>
            <a:xfrm flipV="1">
              <a:off x="2783632" y="-432048"/>
              <a:ext cx="2376264" cy="1080120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矩形 39"/>
            <p:cNvSpPr/>
            <p:nvPr/>
          </p:nvSpPr>
          <p:spPr>
            <a:xfrm>
              <a:off x="30836" y="98811"/>
              <a:ext cx="369280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800" b="1" kern="100" dirty="0" smtClean="0">
                  <a:solidFill>
                    <a:schemeClr val="bg1"/>
                  </a:solidFill>
                  <a:ea typeface="黑体" panose="02010609060101010101" pitchFamily="49" charset="-122"/>
                  <a:cs typeface="黑体" panose="02010609060101010101" pitchFamily="49" charset="-122"/>
                </a:rPr>
                <a:t>WHAT CAN WE PRIVIDE</a:t>
              </a:r>
              <a:endParaRPr lang="zh-CN" altLang="en-US" sz="2800" b="1" kern="100" dirty="0">
                <a:solidFill>
                  <a:schemeClr val="bg1"/>
                </a:solidFill>
                <a:ea typeface="黑体" panose="02010609060101010101" pitchFamily="49" charset="-122"/>
                <a:cs typeface="黑体" panose="02010609060101010101" pitchFamily="49" charset="-122"/>
              </a:endParaRPr>
            </a:p>
          </p:txBody>
        </p:sp>
        <p:pic>
          <p:nvPicPr>
            <p:cNvPr id="41" name="图片 40"/>
            <p:cNvPicPr>
              <a:picLocks noChangeAspect="1"/>
            </p:cNvPicPr>
            <p:nvPr/>
          </p:nvPicPr>
          <p:blipFill rotWithShape="1">
            <a:blip r:embed="rId3" cstate="email"/>
            <a:srcRect/>
            <a:stretch>
              <a:fillRect/>
            </a:stretch>
          </p:blipFill>
          <p:spPr>
            <a:xfrm flipH="1">
              <a:off x="0" y="-27385"/>
              <a:ext cx="12216680" cy="720081"/>
            </a:xfrm>
            <a:prstGeom prst="rect">
              <a:avLst/>
            </a:prstGeom>
          </p:spPr>
        </p:pic>
        <p:sp>
          <p:nvSpPr>
            <p:cNvPr id="43" name="矩形 42"/>
            <p:cNvSpPr/>
            <p:nvPr/>
          </p:nvSpPr>
          <p:spPr>
            <a:xfrm>
              <a:off x="263352" y="67338"/>
              <a:ext cx="577581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tabLst>
                  <a:tab pos="441325" algn="l"/>
                </a:tabLst>
              </a:pPr>
              <a:r>
                <a:rPr lang="en-US" altLang="zh-CN" sz="2800" b="1" kern="100" dirty="0" smtClean="0">
                  <a:solidFill>
                    <a:schemeClr val="bg1"/>
                  </a:solidFill>
                  <a:ea typeface="黑体" panose="02010609060101010101" pitchFamily="49" charset="-122"/>
                  <a:cs typeface="黑体" panose="02010609060101010101" pitchFamily="49" charset="-122"/>
                </a:rPr>
                <a:t>HOW WILL YOU GROW IN YUNSHENG</a:t>
              </a:r>
              <a:endParaRPr lang="zh-CN" altLang="en-US" sz="2800" b="1" kern="100" dirty="0">
                <a:solidFill>
                  <a:schemeClr val="bg1"/>
                </a:solidFill>
                <a:ea typeface="黑体" panose="02010609060101010101" pitchFamily="49" charset="-122"/>
                <a:cs typeface="黑体" panose="02010609060101010101" pitchFamily="49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4461830" y="1700808"/>
            <a:ext cx="7631475" cy="4269884"/>
            <a:chOff x="4439816" y="1700808"/>
            <a:chExt cx="7631475" cy="4269884"/>
          </a:xfrm>
        </p:grpSpPr>
        <p:grpSp>
          <p:nvGrpSpPr>
            <p:cNvPr id="17" name="组合 16"/>
            <p:cNvGrpSpPr/>
            <p:nvPr/>
          </p:nvGrpSpPr>
          <p:grpSpPr>
            <a:xfrm>
              <a:off x="4443661" y="3399370"/>
              <a:ext cx="1026579" cy="1026579"/>
              <a:chOff x="4131866" y="3234534"/>
              <a:chExt cx="1026579" cy="1026579"/>
            </a:xfrm>
          </p:grpSpPr>
          <p:sp>
            <p:nvSpPr>
              <p:cNvPr id="45" name="矩形 44"/>
              <p:cNvSpPr/>
              <p:nvPr/>
            </p:nvSpPr>
            <p:spPr>
              <a:xfrm>
                <a:off x="4131866" y="3234534"/>
                <a:ext cx="1026579" cy="1026579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61" name="Picture 2"/>
              <p:cNvPicPr>
                <a:picLocks noChangeAspect="1" noChangeArrowheads="1"/>
              </p:cNvPicPr>
              <p:nvPr/>
            </p:nvPicPr>
            <p:blipFill>
              <a:blip r:embed="rId4" cstate="email">
                <a:lum bright="70000" contrast="-70000"/>
              </a:blip>
              <a:srcRect/>
              <a:stretch>
                <a:fillRect/>
              </a:stretch>
            </p:blipFill>
            <p:spPr bwMode="auto">
              <a:xfrm>
                <a:off x="4339839" y="3435054"/>
                <a:ext cx="649365" cy="6712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9" name="组合 18"/>
            <p:cNvGrpSpPr/>
            <p:nvPr/>
          </p:nvGrpSpPr>
          <p:grpSpPr>
            <a:xfrm>
              <a:off x="4439816" y="5039859"/>
              <a:ext cx="1034268" cy="930833"/>
              <a:chOff x="2285028" y="3405584"/>
              <a:chExt cx="1800538" cy="1384761"/>
            </a:xfrm>
          </p:grpSpPr>
          <p:sp>
            <p:nvSpPr>
              <p:cNvPr id="12" name="矩形 11"/>
              <p:cNvSpPr/>
              <p:nvPr/>
            </p:nvSpPr>
            <p:spPr>
              <a:xfrm>
                <a:off x="2285028" y="3405584"/>
                <a:ext cx="1800538" cy="1384761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59" name="Picture 5" descr="C:\Users\Administrator\Desktop\SIFE备赛\志愿者.png"/>
              <p:cNvPicPr>
                <a:picLocks noChangeAspect="1" noChangeArrowheads="1"/>
              </p:cNvPicPr>
              <p:nvPr/>
            </p:nvPicPr>
            <p:blipFill>
              <a:blip r:embed="rId5" cstate="email"/>
              <a:srcRect/>
              <a:stretch>
                <a:fillRect/>
              </a:stretch>
            </p:blipFill>
            <p:spPr bwMode="auto">
              <a:xfrm>
                <a:off x="2620766" y="3588474"/>
                <a:ext cx="1040041" cy="10616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3" name="组合 32"/>
            <p:cNvGrpSpPr/>
            <p:nvPr/>
          </p:nvGrpSpPr>
          <p:grpSpPr>
            <a:xfrm>
              <a:off x="4450687" y="1700808"/>
              <a:ext cx="1012527" cy="1012527"/>
              <a:chOff x="3603609" y="4776025"/>
              <a:chExt cx="1012527" cy="1012527"/>
            </a:xfrm>
          </p:grpSpPr>
          <p:sp>
            <p:nvSpPr>
              <p:cNvPr id="34" name="矩形 33"/>
              <p:cNvSpPr/>
              <p:nvPr/>
            </p:nvSpPr>
            <p:spPr>
              <a:xfrm>
                <a:off x="3603609" y="4776025"/>
                <a:ext cx="1012527" cy="1012527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35" name="Picture 2" descr="G:\SIFE备赛总决赛\TRAINING.png"/>
              <p:cNvPicPr>
                <a:picLocks noChangeAspect="1" noChangeArrowheads="1"/>
              </p:cNvPicPr>
              <p:nvPr/>
            </p:nvPicPr>
            <p:blipFill>
              <a:blip r:embed="rId6" cstate="email"/>
              <a:srcRect/>
              <a:stretch>
                <a:fillRect/>
              </a:stretch>
            </p:blipFill>
            <p:spPr bwMode="auto">
              <a:xfrm>
                <a:off x="3689389" y="4981028"/>
                <a:ext cx="840966" cy="7815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" name="矩形 4"/>
            <p:cNvSpPr/>
            <p:nvPr/>
          </p:nvSpPr>
          <p:spPr>
            <a:xfrm>
              <a:off x="5820391" y="1716375"/>
              <a:ext cx="6001209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r>
                <a:rPr lang="en-US" altLang="zh-CN" sz="20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. </a:t>
              </a:r>
              <a:r>
                <a:rPr lang="zh-CN" altLang="zh-CN" sz="20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师徒</a:t>
              </a:r>
              <a:r>
                <a:rPr lang="zh-CN" altLang="zh-CN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制：为每一个应届生配备导师，帮助应届生快速了解工作环境，熟悉工作流程，掌握公司制度，融入公司文化。</a:t>
              </a:r>
              <a:endPara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5820391" y="3512548"/>
              <a:ext cx="625090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0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2. </a:t>
              </a:r>
              <a:r>
                <a:rPr lang="zh-CN" altLang="zh-CN" sz="20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轮</a:t>
              </a:r>
              <a:r>
                <a:rPr lang="zh-CN" altLang="zh-CN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岗实习：应届生加入公司后，会安排到各部门及下属单位进行</a:t>
              </a:r>
              <a:r>
                <a:rPr lang="en-US" altLang="zh-CN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3-6</a:t>
              </a:r>
              <a:r>
                <a:rPr lang="zh-CN" altLang="zh-CN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个月轮岗实习，全面了解公司情况。</a:t>
              </a:r>
              <a:endPara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5820391" y="5169386"/>
              <a:ext cx="586305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0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3. </a:t>
              </a:r>
              <a:r>
                <a:rPr lang="zh-CN" altLang="zh-CN" sz="20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转正</a:t>
              </a:r>
              <a:r>
                <a:rPr lang="zh-CN" altLang="zh-CN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定岗：根据个人实习情况及意愿定岗，由导师帮助制定个人职业生涯规划。</a:t>
              </a:r>
              <a:endPara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55" name="直接连接符 54"/>
            <p:cNvCxnSpPr/>
            <p:nvPr/>
          </p:nvCxnSpPr>
          <p:spPr>
            <a:xfrm flipH="1">
              <a:off x="5636778" y="1700808"/>
              <a:ext cx="1" cy="102295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连接符 56"/>
            <p:cNvCxnSpPr/>
            <p:nvPr/>
          </p:nvCxnSpPr>
          <p:spPr>
            <a:xfrm flipH="1">
              <a:off x="5636778" y="5054350"/>
              <a:ext cx="1" cy="916342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连接符 57"/>
            <p:cNvCxnSpPr/>
            <p:nvPr/>
          </p:nvCxnSpPr>
          <p:spPr>
            <a:xfrm>
              <a:off x="5636778" y="3429000"/>
              <a:ext cx="0" cy="996949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7" cstate="email"/>
          <a:srcRect t="-1543" b="-310"/>
          <a:stretch>
            <a:fillRect/>
          </a:stretch>
        </p:blipFill>
        <p:spPr>
          <a:xfrm>
            <a:off x="399960" y="3854511"/>
            <a:ext cx="2582402" cy="2470124"/>
          </a:xfrm>
          <a:prstGeom prst="ellipse">
            <a:avLst/>
          </a:prstGeom>
          <a:ln w="3175" cap="rnd">
            <a:solidFill>
              <a:srgbClr val="B0C1D5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0" name="椭圆 49"/>
          <p:cNvSpPr/>
          <p:nvPr/>
        </p:nvSpPr>
        <p:spPr>
          <a:xfrm>
            <a:off x="2170150" y="3069314"/>
            <a:ext cx="1478886" cy="1478886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Freeform 244"/>
          <p:cNvSpPr/>
          <p:nvPr/>
        </p:nvSpPr>
        <p:spPr bwMode="auto">
          <a:xfrm>
            <a:off x="2537238" y="3432027"/>
            <a:ext cx="817923" cy="604121"/>
          </a:xfrm>
          <a:custGeom>
            <a:avLst/>
            <a:gdLst/>
            <a:ahLst/>
            <a:cxnLst/>
            <a:rect l="l" t="t" r="r" b="b"/>
            <a:pathLst>
              <a:path w="522287" h="385763">
                <a:moveTo>
                  <a:pt x="323056" y="325438"/>
                </a:moveTo>
                <a:cubicBezTo>
                  <a:pt x="307975" y="325438"/>
                  <a:pt x="292893" y="332846"/>
                  <a:pt x="277812" y="336550"/>
                </a:cubicBezTo>
                <a:lnTo>
                  <a:pt x="368300" y="336550"/>
                </a:lnTo>
                <a:cubicBezTo>
                  <a:pt x="356989" y="332846"/>
                  <a:pt x="341908" y="325438"/>
                  <a:pt x="323056" y="325438"/>
                </a:cubicBezTo>
                <a:close/>
                <a:moveTo>
                  <a:pt x="127794" y="325438"/>
                </a:moveTo>
                <a:cubicBezTo>
                  <a:pt x="108942" y="325438"/>
                  <a:pt x="93861" y="332846"/>
                  <a:pt x="82550" y="336550"/>
                </a:cubicBezTo>
                <a:lnTo>
                  <a:pt x="173038" y="336550"/>
                </a:lnTo>
                <a:cubicBezTo>
                  <a:pt x="161727" y="332846"/>
                  <a:pt x="146646" y="325438"/>
                  <a:pt x="127794" y="325438"/>
                </a:cubicBezTo>
                <a:close/>
                <a:moveTo>
                  <a:pt x="285750" y="212725"/>
                </a:moveTo>
                <a:lnTo>
                  <a:pt x="304800" y="236538"/>
                </a:lnTo>
                <a:lnTo>
                  <a:pt x="269875" y="250825"/>
                </a:lnTo>
                <a:close/>
                <a:moveTo>
                  <a:pt x="311150" y="157163"/>
                </a:moveTo>
                <a:lnTo>
                  <a:pt x="363538" y="209550"/>
                </a:lnTo>
                <a:lnTo>
                  <a:pt x="311150" y="231775"/>
                </a:lnTo>
                <a:lnTo>
                  <a:pt x="288925" y="209550"/>
                </a:lnTo>
                <a:close/>
                <a:moveTo>
                  <a:pt x="127794" y="85725"/>
                </a:moveTo>
                <a:cubicBezTo>
                  <a:pt x="101780" y="85725"/>
                  <a:pt x="83199" y="97009"/>
                  <a:pt x="68334" y="108292"/>
                </a:cubicBezTo>
                <a:cubicBezTo>
                  <a:pt x="57186" y="119576"/>
                  <a:pt x="49753" y="127098"/>
                  <a:pt x="46037" y="134620"/>
                </a:cubicBezTo>
                <a:cubicBezTo>
                  <a:pt x="46037" y="134643"/>
                  <a:pt x="46037" y="136695"/>
                  <a:pt x="46037" y="326439"/>
                </a:cubicBezTo>
                <a:cubicBezTo>
                  <a:pt x="64618" y="311394"/>
                  <a:pt x="90631" y="296350"/>
                  <a:pt x="127794" y="296350"/>
                </a:cubicBezTo>
                <a:cubicBezTo>
                  <a:pt x="164956" y="296350"/>
                  <a:pt x="190969" y="311394"/>
                  <a:pt x="209550" y="330200"/>
                </a:cubicBezTo>
                <a:lnTo>
                  <a:pt x="209550" y="134620"/>
                </a:lnTo>
                <a:cubicBezTo>
                  <a:pt x="209550" y="130859"/>
                  <a:pt x="209550" y="130859"/>
                  <a:pt x="209550" y="127098"/>
                </a:cubicBezTo>
                <a:lnTo>
                  <a:pt x="190969" y="112053"/>
                </a:lnTo>
                <a:cubicBezTo>
                  <a:pt x="176104" y="97009"/>
                  <a:pt x="157523" y="85725"/>
                  <a:pt x="127794" y="85725"/>
                </a:cubicBezTo>
                <a:close/>
                <a:moveTo>
                  <a:pt x="484188" y="74613"/>
                </a:moveTo>
                <a:lnTo>
                  <a:pt x="492125" y="82551"/>
                </a:lnTo>
                <a:lnTo>
                  <a:pt x="368300" y="201613"/>
                </a:lnTo>
                <a:lnTo>
                  <a:pt x="360362" y="195263"/>
                </a:lnTo>
                <a:close/>
                <a:moveTo>
                  <a:pt x="127416" y="55563"/>
                </a:moveTo>
                <a:cubicBezTo>
                  <a:pt x="164892" y="55563"/>
                  <a:pt x="194872" y="70572"/>
                  <a:pt x="213610" y="85581"/>
                </a:cubicBezTo>
                <a:cubicBezTo>
                  <a:pt x="217357" y="93086"/>
                  <a:pt x="221105" y="96838"/>
                  <a:pt x="224853" y="100590"/>
                </a:cubicBezTo>
                <a:cubicBezTo>
                  <a:pt x="228600" y="96838"/>
                  <a:pt x="236095" y="93086"/>
                  <a:pt x="239843" y="89334"/>
                </a:cubicBezTo>
                <a:cubicBezTo>
                  <a:pt x="258580" y="70572"/>
                  <a:pt x="284813" y="55563"/>
                  <a:pt x="322289" y="55563"/>
                </a:cubicBezTo>
                <a:cubicBezTo>
                  <a:pt x="348521" y="55563"/>
                  <a:pt x="367259" y="59315"/>
                  <a:pt x="382249" y="70572"/>
                </a:cubicBezTo>
                <a:cubicBezTo>
                  <a:pt x="382236" y="70585"/>
                  <a:pt x="381709" y="71114"/>
                  <a:pt x="359764" y="93086"/>
                </a:cubicBezTo>
                <a:cubicBezTo>
                  <a:pt x="348521" y="89334"/>
                  <a:pt x="337279" y="85581"/>
                  <a:pt x="322289" y="85581"/>
                </a:cubicBezTo>
                <a:cubicBezTo>
                  <a:pt x="296056" y="85581"/>
                  <a:pt x="277318" y="96838"/>
                  <a:pt x="262328" y="108095"/>
                </a:cubicBezTo>
                <a:cubicBezTo>
                  <a:pt x="251085" y="119352"/>
                  <a:pt x="243590" y="126856"/>
                  <a:pt x="243590" y="134361"/>
                </a:cubicBezTo>
                <a:cubicBezTo>
                  <a:pt x="243590" y="134386"/>
                  <a:pt x="243590" y="136581"/>
                  <a:pt x="243590" y="325727"/>
                </a:cubicBezTo>
                <a:cubicBezTo>
                  <a:pt x="258580" y="310718"/>
                  <a:pt x="288561" y="295709"/>
                  <a:pt x="322289" y="295709"/>
                </a:cubicBezTo>
                <a:cubicBezTo>
                  <a:pt x="359764" y="295709"/>
                  <a:pt x="389744" y="310718"/>
                  <a:pt x="408482" y="329479"/>
                </a:cubicBezTo>
                <a:cubicBezTo>
                  <a:pt x="408482" y="329455"/>
                  <a:pt x="408482" y="327547"/>
                  <a:pt x="408482" y="171884"/>
                </a:cubicBezTo>
                <a:cubicBezTo>
                  <a:pt x="408492" y="171875"/>
                  <a:pt x="409020" y="171345"/>
                  <a:pt x="438462" y="141865"/>
                </a:cubicBezTo>
                <a:lnTo>
                  <a:pt x="438462" y="156874"/>
                </a:lnTo>
                <a:cubicBezTo>
                  <a:pt x="438471" y="156874"/>
                  <a:pt x="438607" y="156874"/>
                  <a:pt x="440805" y="156874"/>
                </a:cubicBezTo>
                <a:lnTo>
                  <a:pt x="457200" y="156874"/>
                </a:lnTo>
                <a:cubicBezTo>
                  <a:pt x="457200" y="156894"/>
                  <a:pt x="457200" y="158954"/>
                  <a:pt x="457200" y="385763"/>
                </a:cubicBezTo>
                <a:cubicBezTo>
                  <a:pt x="457168" y="385763"/>
                  <a:pt x="453352" y="385763"/>
                  <a:pt x="0" y="385763"/>
                </a:cubicBezTo>
                <a:cubicBezTo>
                  <a:pt x="0" y="385744"/>
                  <a:pt x="0" y="383690"/>
                  <a:pt x="0" y="156874"/>
                </a:cubicBezTo>
                <a:cubicBezTo>
                  <a:pt x="7" y="156874"/>
                  <a:pt x="114" y="156874"/>
                  <a:pt x="1874" y="156874"/>
                </a:cubicBezTo>
                <a:lnTo>
                  <a:pt x="14990" y="156874"/>
                </a:lnTo>
                <a:cubicBezTo>
                  <a:pt x="14990" y="156857"/>
                  <a:pt x="14990" y="156146"/>
                  <a:pt x="14990" y="126856"/>
                </a:cubicBezTo>
                <a:cubicBezTo>
                  <a:pt x="14993" y="126850"/>
                  <a:pt x="15029" y="126779"/>
                  <a:pt x="15459" y="125918"/>
                </a:cubicBezTo>
                <a:lnTo>
                  <a:pt x="18738" y="119352"/>
                </a:lnTo>
                <a:cubicBezTo>
                  <a:pt x="18755" y="119319"/>
                  <a:pt x="26254" y="104327"/>
                  <a:pt x="44971" y="89334"/>
                </a:cubicBezTo>
                <a:cubicBezTo>
                  <a:pt x="63708" y="70572"/>
                  <a:pt x="89941" y="55563"/>
                  <a:pt x="127416" y="55563"/>
                </a:cubicBezTo>
                <a:close/>
                <a:moveTo>
                  <a:pt x="454025" y="49213"/>
                </a:moveTo>
                <a:lnTo>
                  <a:pt x="473075" y="66676"/>
                </a:lnTo>
                <a:lnTo>
                  <a:pt x="352425" y="187325"/>
                </a:lnTo>
                <a:lnTo>
                  <a:pt x="333375" y="168275"/>
                </a:lnTo>
                <a:close/>
                <a:moveTo>
                  <a:pt x="439737" y="30163"/>
                </a:moveTo>
                <a:lnTo>
                  <a:pt x="446087" y="36513"/>
                </a:lnTo>
                <a:lnTo>
                  <a:pt x="327025" y="160338"/>
                </a:lnTo>
                <a:lnTo>
                  <a:pt x="315912" y="149226"/>
                </a:lnTo>
                <a:close/>
                <a:moveTo>
                  <a:pt x="468312" y="0"/>
                </a:moveTo>
                <a:lnTo>
                  <a:pt x="522287" y="52387"/>
                </a:lnTo>
                <a:lnTo>
                  <a:pt x="495300" y="74612"/>
                </a:lnTo>
                <a:lnTo>
                  <a:pt x="442912" y="22225"/>
                </a:lnTo>
                <a:close/>
              </a:path>
            </a:pathLst>
          </a:custGeom>
          <a:solidFill>
            <a:srgbClr val="002060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52" name="Picture 2"/>
          <p:cNvPicPr>
            <a:picLocks noChangeAspect="1" noChangeArrowheads="1"/>
          </p:cNvPicPr>
          <p:nvPr/>
        </p:nvPicPr>
        <p:blipFill>
          <a:blip r:embed="rId8" cstate="email">
            <a:lum bright="70000" contrast="-70000"/>
          </a:blip>
          <a:srcRect/>
          <a:stretch>
            <a:fillRect/>
          </a:stretch>
        </p:blipFill>
        <p:spPr bwMode="auto">
          <a:xfrm>
            <a:off x="2515932" y="3386675"/>
            <a:ext cx="816607" cy="844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椭圆 3"/>
          <p:cNvSpPr/>
          <p:nvPr/>
        </p:nvSpPr>
        <p:spPr>
          <a:xfrm>
            <a:off x="2805646" y="2958655"/>
            <a:ext cx="263389" cy="26338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文本框 59"/>
          <p:cNvSpPr txBox="1"/>
          <p:nvPr/>
        </p:nvSpPr>
        <p:spPr>
          <a:xfrm>
            <a:off x="3618719" y="3142364"/>
            <a:ext cx="7178966" cy="1341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</a:rPr>
              <a:t>我们的岗位需求</a:t>
            </a:r>
            <a:endParaRPr lang="en-US" altLang="zh-CN" sz="5400" b="1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+mn-ea"/>
            </a:endParaRPr>
          </a:p>
          <a:p>
            <a:r>
              <a:rPr lang="en-US" altLang="zh-CN" sz="2800" dirty="0" smtClean="0">
                <a:solidFill>
                  <a:schemeClr val="bg1"/>
                </a:solidFill>
              </a:rPr>
              <a:t>WHAT DO WE WANT?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62" name="Oval 12"/>
          <p:cNvSpPr/>
          <p:nvPr/>
        </p:nvSpPr>
        <p:spPr>
          <a:xfrm>
            <a:off x="1140047" y="4047449"/>
            <a:ext cx="720000" cy="72000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  <a:cs typeface="+mn-ea"/>
              <a:sym typeface="+mn-lt"/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3599032" y="2420888"/>
            <a:ext cx="1905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smtClean="0">
                <a:solidFill>
                  <a:schemeClr val="bg1"/>
                </a:solidFill>
              </a:rPr>
              <a:t>PART 5</a:t>
            </a:r>
            <a:endParaRPr lang="zh-CN" altLang="en-US" sz="3600" b="1" dirty="0">
              <a:solidFill>
                <a:schemeClr val="bg1"/>
              </a:solidFill>
            </a:endParaRPr>
          </a:p>
        </p:txBody>
      </p:sp>
      <p:sp>
        <p:nvSpPr>
          <p:cNvPr id="68" name="圆角矩形 67"/>
          <p:cNvSpPr/>
          <p:nvPr/>
        </p:nvSpPr>
        <p:spPr>
          <a:xfrm>
            <a:off x="439410" y="1040826"/>
            <a:ext cx="182880" cy="68580"/>
          </a:xfrm>
          <a:prstGeom prst="roundRect">
            <a:avLst/>
          </a:prstGeom>
          <a:solidFill>
            <a:schemeClr val="accent1">
              <a:alpha val="7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9" name="圆角矩形 68"/>
          <p:cNvSpPr/>
          <p:nvPr/>
        </p:nvSpPr>
        <p:spPr>
          <a:xfrm>
            <a:off x="704375" y="1040826"/>
            <a:ext cx="182880" cy="68580"/>
          </a:xfrm>
          <a:prstGeom prst="roundRect">
            <a:avLst/>
          </a:prstGeom>
          <a:solidFill>
            <a:schemeClr val="accent2">
              <a:alpha val="7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0" name="圆角矩形 69"/>
          <p:cNvSpPr/>
          <p:nvPr/>
        </p:nvSpPr>
        <p:spPr>
          <a:xfrm>
            <a:off x="969340" y="1040826"/>
            <a:ext cx="182880" cy="68580"/>
          </a:xfrm>
          <a:prstGeom prst="roundRect">
            <a:avLst/>
          </a:prstGeom>
          <a:solidFill>
            <a:schemeClr val="accent4">
              <a:alpha val="7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1" name="圆角矩形 70"/>
          <p:cNvSpPr/>
          <p:nvPr/>
        </p:nvSpPr>
        <p:spPr>
          <a:xfrm>
            <a:off x="1234305" y="1040826"/>
            <a:ext cx="182880" cy="68580"/>
          </a:xfrm>
          <a:prstGeom prst="roundRect">
            <a:avLst/>
          </a:prstGeom>
          <a:solidFill>
            <a:schemeClr val="tx2">
              <a:alpha val="7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2" name="文本框 71"/>
          <p:cNvSpPr txBox="1"/>
          <p:nvPr/>
        </p:nvSpPr>
        <p:spPr>
          <a:xfrm>
            <a:off x="324655" y="541588"/>
            <a:ext cx="6588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</a:rPr>
              <a:t>WHAT DO WE WANT</a:t>
            </a:r>
            <a:endParaRPr lang="zh-CN" altLang="zh-CN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7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6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6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4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59259E-6 L 0.2319 -0.24074 " pathEditMode="relative" rAng="0" ptsTypes="AA">
                                      <p:cBhvr>
                                        <p:cTn id="5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89" y="-12037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6" presetClass="emp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1000" fill="hold"/>
                                        <p:tgtEl>
                                          <p:spTgt spid="62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9" presetClass="emph" presetSubtype="0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1" dur="indefinite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11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CDDC"/>
                                      </p:to>
                                    </p:animClr>
                                    <p:set>
                                      <p:cBhvr>
                                        <p:cTn id="64" dur="11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11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  <p:bldP spid="50" grpId="0" animBg="1"/>
      <p:bldP spid="51" grpId="0" animBg="1"/>
      <p:bldP spid="4" grpId="0" animBg="1"/>
      <p:bldP spid="60" grpId="0"/>
      <p:bldP spid="62" grpId="0" animBg="1"/>
      <p:bldP spid="62" grpId="1" animBg="1"/>
      <p:bldP spid="62" grpId="2" animBg="1"/>
      <p:bldP spid="62" grpId="3" animBg="1"/>
      <p:bldP spid="62" grpId="4" animBg="1"/>
      <p:bldP spid="63" grpId="0"/>
      <p:bldP spid="68" grpId="0" animBg="1"/>
      <p:bldP spid="69" grpId="0" animBg="1"/>
      <p:bldP spid="70" grpId="0" animBg="1"/>
      <p:bldP spid="71" grpId="0" animBg="1"/>
      <p:bldP spid="7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组合 36"/>
          <p:cNvGrpSpPr/>
          <p:nvPr/>
        </p:nvGrpSpPr>
        <p:grpSpPr>
          <a:xfrm>
            <a:off x="0" y="-432048"/>
            <a:ext cx="12216680" cy="1124744"/>
            <a:chOff x="0" y="-432048"/>
            <a:chExt cx="12216680" cy="1124744"/>
          </a:xfrm>
        </p:grpSpPr>
        <p:cxnSp>
          <p:nvCxnSpPr>
            <p:cNvPr id="38" name="直接连接符 37"/>
            <p:cNvCxnSpPr/>
            <p:nvPr/>
          </p:nvCxnSpPr>
          <p:spPr>
            <a:xfrm flipV="1">
              <a:off x="2783632" y="-432048"/>
              <a:ext cx="2376264" cy="1080120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矩形 39"/>
            <p:cNvSpPr/>
            <p:nvPr/>
          </p:nvSpPr>
          <p:spPr>
            <a:xfrm>
              <a:off x="30836" y="98811"/>
              <a:ext cx="369280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800" b="1" kern="100" dirty="0" smtClean="0">
                  <a:solidFill>
                    <a:schemeClr val="bg1"/>
                  </a:solidFill>
                  <a:ea typeface="黑体" panose="02010609060101010101" pitchFamily="49" charset="-122"/>
                  <a:cs typeface="黑体" panose="02010609060101010101" pitchFamily="49" charset="-122"/>
                </a:rPr>
                <a:t>WHAT CAN WE PRIVIDE</a:t>
              </a:r>
              <a:endParaRPr lang="zh-CN" altLang="en-US" sz="2800" b="1" kern="100" dirty="0">
                <a:solidFill>
                  <a:schemeClr val="bg1"/>
                </a:solidFill>
                <a:ea typeface="黑体" panose="02010609060101010101" pitchFamily="49" charset="-122"/>
                <a:cs typeface="黑体" panose="02010609060101010101" pitchFamily="49" charset="-122"/>
              </a:endParaRPr>
            </a:p>
          </p:txBody>
        </p:sp>
        <p:pic>
          <p:nvPicPr>
            <p:cNvPr id="41" name="图片 40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291" b="27888"/>
            <a:stretch>
              <a:fillRect/>
            </a:stretch>
          </p:blipFill>
          <p:spPr>
            <a:xfrm flipH="1">
              <a:off x="0" y="-27385"/>
              <a:ext cx="12216680" cy="720081"/>
            </a:xfrm>
            <a:prstGeom prst="rect">
              <a:avLst/>
            </a:prstGeom>
          </p:spPr>
        </p:pic>
        <p:sp>
          <p:nvSpPr>
            <p:cNvPr id="43" name="矩形 42"/>
            <p:cNvSpPr/>
            <p:nvPr/>
          </p:nvSpPr>
          <p:spPr>
            <a:xfrm>
              <a:off x="263352" y="67338"/>
              <a:ext cx="342587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800" b="1" kern="100" dirty="0" smtClean="0">
                  <a:solidFill>
                    <a:schemeClr val="bg1"/>
                  </a:solidFill>
                  <a:ea typeface="黑体" panose="02010609060101010101" pitchFamily="49" charset="-122"/>
                  <a:cs typeface="黑体" panose="02010609060101010101" pitchFamily="49" charset="-122"/>
                </a:rPr>
                <a:t>WHAT DO WE WANT?</a:t>
              </a:r>
              <a:endParaRPr lang="zh-CN" altLang="en-US" sz="2800" b="1" kern="100" dirty="0">
                <a:solidFill>
                  <a:schemeClr val="bg1"/>
                </a:solidFill>
                <a:ea typeface="黑体" panose="02010609060101010101" pitchFamily="49" charset="-122"/>
                <a:cs typeface="黑体" panose="02010609060101010101" pitchFamily="49" charset="-122"/>
              </a:endParaRPr>
            </a:p>
          </p:txBody>
        </p:sp>
      </p:grpSp>
      <p:sp>
        <p:nvSpPr>
          <p:cNvPr id="52" name="圆角矩形 51"/>
          <p:cNvSpPr/>
          <p:nvPr/>
        </p:nvSpPr>
        <p:spPr>
          <a:xfrm>
            <a:off x="380788" y="1405817"/>
            <a:ext cx="182880" cy="68580"/>
          </a:xfrm>
          <a:prstGeom prst="roundRect">
            <a:avLst/>
          </a:prstGeom>
          <a:solidFill>
            <a:schemeClr val="accent1">
              <a:alpha val="7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3" name="圆角矩形 52"/>
          <p:cNvSpPr/>
          <p:nvPr/>
        </p:nvSpPr>
        <p:spPr>
          <a:xfrm>
            <a:off x="645753" y="1405817"/>
            <a:ext cx="182880" cy="68580"/>
          </a:xfrm>
          <a:prstGeom prst="roundRect">
            <a:avLst/>
          </a:prstGeom>
          <a:solidFill>
            <a:schemeClr val="accent2">
              <a:alpha val="7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4" name="圆角矩形 53"/>
          <p:cNvSpPr/>
          <p:nvPr/>
        </p:nvSpPr>
        <p:spPr>
          <a:xfrm>
            <a:off x="910718" y="1405817"/>
            <a:ext cx="182880" cy="68580"/>
          </a:xfrm>
          <a:prstGeom prst="roundRect">
            <a:avLst/>
          </a:prstGeom>
          <a:solidFill>
            <a:schemeClr val="accent4">
              <a:alpha val="7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6" name="圆角矩形 55"/>
          <p:cNvSpPr/>
          <p:nvPr/>
        </p:nvSpPr>
        <p:spPr>
          <a:xfrm>
            <a:off x="1175683" y="1405817"/>
            <a:ext cx="182880" cy="68580"/>
          </a:xfrm>
          <a:prstGeom prst="roundRect">
            <a:avLst/>
          </a:prstGeom>
          <a:solidFill>
            <a:schemeClr val="tx2">
              <a:alpha val="7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0" name="文本框 59"/>
          <p:cNvSpPr txBox="1"/>
          <p:nvPr/>
        </p:nvSpPr>
        <p:spPr>
          <a:xfrm>
            <a:off x="263352" y="710221"/>
            <a:ext cx="7128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移动智能磁钢事业部：招聘岗位</a:t>
            </a:r>
            <a:endParaRPr lang="zh-CN" altLang="en-US" sz="36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828463" y="1694205"/>
          <a:ext cx="10294620" cy="45434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02644"/>
                <a:gridCol w="1440160"/>
                <a:gridCol w="720080"/>
                <a:gridCol w="3237230"/>
                <a:gridCol w="4294677"/>
              </a:tblGrid>
              <a:tr h="494030"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zh-CN" sz="20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序号</a:t>
                      </a:r>
                      <a:endParaRPr lang="zh-CN" sz="2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4567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zh-CN" sz="200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岗位类别</a:t>
                      </a:r>
                      <a:endParaRPr lang="zh-CN" sz="2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zh-CN" sz="200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人数</a:t>
                      </a:r>
                      <a:endParaRPr lang="zh-CN" sz="2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zh-CN" sz="20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专业需求</a:t>
                      </a:r>
                      <a:endParaRPr lang="zh-CN" sz="2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zh-CN" sz="20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岗位方向</a:t>
                      </a:r>
                      <a:endParaRPr lang="zh-CN" sz="2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</a:tr>
              <a:tr h="878205"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sz="1600" kern="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4567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zh-CN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办公室文员</a:t>
                      </a:r>
                      <a:endParaRPr lang="zh-CN" altLang="zh-CN" sz="1600" b="1" i="0" u="none" strike="noStrike" dirty="0">
                        <a:solidFill>
                          <a:srgbClr val="00206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</a:t>
                      </a:r>
                      <a:endParaRPr lang="en-US" sz="1600" kern="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会计相关专业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zh-CN" sz="16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管理人员</a:t>
                      </a:r>
                      <a:endParaRPr lang="zh-CN" sz="1600" kern="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</a:tr>
              <a:tr h="850265"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en-US" sz="1600" kern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4567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zh-CN" sz="1600" b="1" kern="0" dirty="0">
                          <a:solidFill>
                            <a:srgbClr val="00206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质量分析员</a:t>
                      </a:r>
                      <a:endParaRPr lang="zh-CN" sz="1600" b="1" kern="0" dirty="0">
                        <a:solidFill>
                          <a:srgbClr val="00206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6</a:t>
                      </a:r>
                      <a:endParaRPr lang="en-US" sz="1600" kern="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zh-CN" sz="16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机械设计与制造、机电一体</a:t>
                      </a:r>
                      <a:r>
                        <a:rPr lang="zh-CN" sz="1600" kern="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化</a:t>
                      </a:r>
                      <a:r>
                        <a:rPr lang="zh-CN" altLang="en-US" sz="1600" kern="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相关专业</a:t>
                      </a:r>
                      <a:endParaRPr lang="zh-CN" sz="1600" kern="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zh-CN" sz="16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车间组长、工段长</a:t>
                      </a:r>
                      <a:endParaRPr lang="en-US" altLang="zh-CN" sz="1600" kern="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</a:tr>
              <a:tr h="793115"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endParaRPr lang="en-US" sz="1600" kern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4567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zh-CN" sz="1600" b="1" kern="0" dirty="0">
                          <a:solidFill>
                            <a:srgbClr val="00206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产品检验员</a:t>
                      </a:r>
                      <a:endParaRPr lang="zh-CN" sz="1600" b="1" kern="0" dirty="0">
                        <a:solidFill>
                          <a:srgbClr val="00206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sz="1600" kern="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15</a:t>
                      </a:r>
                      <a:endParaRPr lang="en-US" sz="1600" kern="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zh-CN" sz="1600" kern="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机械</a:t>
                      </a:r>
                      <a:r>
                        <a:rPr lang="zh-CN" altLang="en-US" sz="1600" kern="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制造相关专业</a:t>
                      </a:r>
                      <a:endParaRPr lang="zh-CN" sz="1600" kern="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zh-CN" altLang="en-US" sz="1600" kern="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车间组长、工段长 </a:t>
                      </a:r>
                      <a:endParaRPr lang="zh-CN" altLang="en-US" sz="1600" kern="0" dirty="0" smtClean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9525" anchor="ctr"/>
                </a:tc>
              </a:tr>
              <a:tr h="763801"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endParaRPr lang="en-US" sz="1600" kern="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4567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zh-CN" altLang="en-US" sz="1600" b="1" kern="0" dirty="0">
                          <a:solidFill>
                            <a:srgbClr val="00206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自动化设备生产人员</a:t>
                      </a:r>
                      <a:endParaRPr lang="zh-CN" altLang="en-US" sz="1600" b="1" kern="0" dirty="0">
                        <a:solidFill>
                          <a:srgbClr val="00206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7</a:t>
                      </a:r>
                      <a:endParaRPr lang="en-US" sz="1600" kern="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zh-CN" sz="16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机械制造相关专业</a:t>
                      </a:r>
                      <a:endParaRPr lang="zh-CN" sz="1600" kern="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zh-CN" sz="16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车间组长、工段长</a:t>
                      </a:r>
                      <a:endParaRPr lang="zh-CN" sz="1600" kern="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</a:tr>
              <a:tr h="763801"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  <a:buNone/>
                      </a:pPr>
                      <a:r>
                        <a:rPr lang="en-US" altLang="zh-CN" sz="16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5</a:t>
                      </a:r>
                      <a:endParaRPr lang="en-US" altLang="zh-CN" sz="16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45678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zh-CN" sz="1600" b="1" kern="0" dirty="0">
                          <a:solidFill>
                            <a:srgbClr val="00206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电镀产线员工</a:t>
                      </a:r>
                      <a:endParaRPr lang="zh-CN" sz="1600" b="1" kern="0" dirty="0">
                        <a:solidFill>
                          <a:srgbClr val="00206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5</a:t>
                      </a:r>
                      <a:endParaRPr lang="en-US" sz="1600" kern="0" dirty="0">
                        <a:solidFill>
                          <a:schemeClr val="dk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zh-CN" altLang="en-US" sz="1600" kern="0" dirty="0" smtClean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机械制造</a:t>
                      </a:r>
                      <a:r>
                        <a:rPr lang="en-US" altLang="zh-CN" sz="1600" kern="0" dirty="0" smtClean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/</a:t>
                      </a:r>
                      <a:r>
                        <a:rPr lang="zh-CN" altLang="en-US" sz="1600" kern="0" dirty="0" smtClean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电镀专业</a:t>
                      </a:r>
                      <a:endParaRPr lang="zh-CN" sz="1600" kern="0" dirty="0">
                        <a:solidFill>
                          <a:schemeClr val="dk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zh-CN" sz="1600" kern="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车间组长、工段长</a:t>
                      </a:r>
                      <a:endParaRPr lang="zh-CN" sz="1600" kern="0" dirty="0">
                        <a:solidFill>
                          <a:schemeClr val="dk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9525" marR="9525" marT="9525" marB="9525" anchor="ctr"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54" grpId="0" animBg="1"/>
      <p:bldP spid="56" grpId="0" animBg="1"/>
      <p:bldP spid="6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组合 36"/>
          <p:cNvGrpSpPr/>
          <p:nvPr/>
        </p:nvGrpSpPr>
        <p:grpSpPr>
          <a:xfrm>
            <a:off x="0" y="-432048"/>
            <a:ext cx="12216680" cy="1448076"/>
            <a:chOff x="0" y="-432048"/>
            <a:chExt cx="12216680" cy="1448076"/>
          </a:xfrm>
        </p:grpSpPr>
        <p:cxnSp>
          <p:nvCxnSpPr>
            <p:cNvPr id="38" name="直接连接符 37"/>
            <p:cNvCxnSpPr/>
            <p:nvPr/>
          </p:nvCxnSpPr>
          <p:spPr>
            <a:xfrm flipV="1">
              <a:off x="2783632" y="-432048"/>
              <a:ext cx="2376264" cy="1080120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矩形 39"/>
            <p:cNvSpPr/>
            <p:nvPr/>
          </p:nvSpPr>
          <p:spPr>
            <a:xfrm>
              <a:off x="30836" y="98811"/>
              <a:ext cx="369280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800" b="1" kern="100" dirty="0" smtClean="0">
                  <a:solidFill>
                    <a:schemeClr val="bg1"/>
                  </a:solidFill>
                  <a:ea typeface="黑体" panose="02010609060101010101" pitchFamily="49" charset="-122"/>
                  <a:cs typeface="黑体" panose="02010609060101010101" pitchFamily="49" charset="-122"/>
                </a:rPr>
                <a:t>WHAT CAN WE PRIVIDE</a:t>
              </a:r>
              <a:endParaRPr lang="zh-CN" altLang="en-US" sz="2800" b="1" kern="100" dirty="0">
                <a:solidFill>
                  <a:schemeClr val="bg1"/>
                </a:solidFill>
                <a:ea typeface="黑体" panose="02010609060101010101" pitchFamily="49" charset="-122"/>
                <a:cs typeface="黑体" panose="02010609060101010101" pitchFamily="49" charset="-122"/>
              </a:endParaRPr>
            </a:p>
          </p:txBody>
        </p:sp>
        <p:pic>
          <p:nvPicPr>
            <p:cNvPr id="41" name="图片 40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291" b="27888"/>
            <a:stretch>
              <a:fillRect/>
            </a:stretch>
          </p:blipFill>
          <p:spPr>
            <a:xfrm flipH="1">
              <a:off x="0" y="-27385"/>
              <a:ext cx="12216680" cy="720081"/>
            </a:xfrm>
            <a:prstGeom prst="rect">
              <a:avLst/>
            </a:prstGeom>
          </p:spPr>
        </p:pic>
        <p:sp>
          <p:nvSpPr>
            <p:cNvPr id="43" name="矩形 42"/>
            <p:cNvSpPr/>
            <p:nvPr/>
          </p:nvSpPr>
          <p:spPr>
            <a:xfrm>
              <a:off x="263352" y="67338"/>
              <a:ext cx="2947035" cy="94869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800" b="1" kern="100" dirty="0" smtClean="0">
                  <a:solidFill>
                    <a:schemeClr val="bg1"/>
                  </a:solidFill>
                  <a:ea typeface="黑体" panose="02010609060101010101" pitchFamily="49" charset="-122"/>
                  <a:cs typeface="黑体" panose="02010609060101010101" pitchFamily="49" charset="-122"/>
                  <a:sym typeface="+mn-ea"/>
                </a:rPr>
                <a:t>HOW TO JOIN US ?</a:t>
              </a:r>
              <a:endParaRPr lang="zh-CN" altLang="en-US" sz="2800" b="1" kern="100" dirty="0">
                <a:solidFill>
                  <a:schemeClr val="bg1"/>
                </a:solidFill>
                <a:ea typeface="黑体" panose="02010609060101010101" pitchFamily="49" charset="-122"/>
                <a:cs typeface="黑体" panose="02010609060101010101" pitchFamily="49" charset="-122"/>
              </a:endParaRPr>
            </a:p>
            <a:p>
              <a:pPr algn="l"/>
              <a:endParaRPr lang="zh-CN" altLang="en-US" sz="2800" b="1" kern="100" dirty="0">
                <a:solidFill>
                  <a:schemeClr val="bg1"/>
                </a:solidFill>
                <a:ea typeface="黑体" panose="02010609060101010101" pitchFamily="49" charset="-122"/>
                <a:cs typeface="黑体" panose="02010609060101010101" pitchFamily="49" charset="-122"/>
              </a:endParaRPr>
            </a:p>
          </p:txBody>
        </p:sp>
      </p:grpSp>
      <p:sp>
        <p:nvSpPr>
          <p:cNvPr id="52" name="圆角矩形 51"/>
          <p:cNvSpPr/>
          <p:nvPr/>
        </p:nvSpPr>
        <p:spPr>
          <a:xfrm>
            <a:off x="380788" y="1632228"/>
            <a:ext cx="182880" cy="68580"/>
          </a:xfrm>
          <a:prstGeom prst="roundRect">
            <a:avLst/>
          </a:prstGeom>
          <a:solidFill>
            <a:schemeClr val="accent1">
              <a:alpha val="7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3" name="圆角矩形 52"/>
          <p:cNvSpPr/>
          <p:nvPr/>
        </p:nvSpPr>
        <p:spPr>
          <a:xfrm>
            <a:off x="645753" y="1632228"/>
            <a:ext cx="182880" cy="68580"/>
          </a:xfrm>
          <a:prstGeom prst="roundRect">
            <a:avLst/>
          </a:prstGeom>
          <a:solidFill>
            <a:schemeClr val="accent2">
              <a:alpha val="7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4" name="圆角矩形 53"/>
          <p:cNvSpPr/>
          <p:nvPr/>
        </p:nvSpPr>
        <p:spPr>
          <a:xfrm>
            <a:off x="910718" y="1632228"/>
            <a:ext cx="182880" cy="68580"/>
          </a:xfrm>
          <a:prstGeom prst="roundRect">
            <a:avLst/>
          </a:prstGeom>
          <a:solidFill>
            <a:schemeClr val="accent4">
              <a:alpha val="7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6" name="圆角矩形 55"/>
          <p:cNvSpPr/>
          <p:nvPr/>
        </p:nvSpPr>
        <p:spPr>
          <a:xfrm>
            <a:off x="1175683" y="1632228"/>
            <a:ext cx="182880" cy="68580"/>
          </a:xfrm>
          <a:prstGeom prst="roundRect">
            <a:avLst/>
          </a:prstGeom>
          <a:solidFill>
            <a:schemeClr val="tx2">
              <a:alpha val="7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0" name="文本框 59"/>
          <p:cNvSpPr txBox="1"/>
          <p:nvPr/>
        </p:nvSpPr>
        <p:spPr>
          <a:xfrm>
            <a:off x="263352" y="936632"/>
            <a:ext cx="324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如何加入我们</a:t>
            </a:r>
            <a:endParaRPr lang="zh-CN" altLang="en-US" sz="36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13" name="Oval 53"/>
          <p:cNvSpPr/>
          <p:nvPr/>
        </p:nvSpPr>
        <p:spPr>
          <a:xfrm>
            <a:off x="928872" y="2958456"/>
            <a:ext cx="1281189" cy="1281189"/>
          </a:xfrm>
          <a:prstGeom prst="ellipse">
            <a:avLst/>
          </a:prstGeom>
          <a:solidFill>
            <a:schemeClr val="bg1">
              <a:alpha val="7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bg-BG">
              <a:cs typeface="+mn-ea"/>
              <a:sym typeface="+mn-lt"/>
            </a:endParaRPr>
          </a:p>
        </p:txBody>
      </p:sp>
      <p:sp>
        <p:nvSpPr>
          <p:cNvPr id="15" name="Oval 19"/>
          <p:cNvSpPr/>
          <p:nvPr/>
        </p:nvSpPr>
        <p:spPr>
          <a:xfrm>
            <a:off x="1035637" y="3065221"/>
            <a:ext cx="1067658" cy="1067658"/>
          </a:xfrm>
          <a:prstGeom prst="ellipse">
            <a:avLst/>
          </a:prstGeom>
          <a:solidFill>
            <a:srgbClr val="002060">
              <a:alpha val="80000"/>
            </a:srgbClr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cs typeface="+mn-ea"/>
              <a:sym typeface="+mn-lt"/>
            </a:endParaRPr>
          </a:p>
        </p:txBody>
      </p:sp>
      <p:sp>
        <p:nvSpPr>
          <p:cNvPr id="16" name="1"/>
          <p:cNvSpPr/>
          <p:nvPr/>
        </p:nvSpPr>
        <p:spPr>
          <a:xfrm>
            <a:off x="715340" y="2744924"/>
            <a:ext cx="1708252" cy="1708252"/>
          </a:xfrm>
          <a:prstGeom prst="ellipse">
            <a:avLst/>
          </a:pr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cs typeface="+mn-ea"/>
              <a:sym typeface="+mn-lt"/>
            </a:endParaRPr>
          </a:p>
        </p:txBody>
      </p:sp>
      <p:sp>
        <p:nvSpPr>
          <p:cNvPr id="17" name="1"/>
          <p:cNvSpPr/>
          <p:nvPr/>
        </p:nvSpPr>
        <p:spPr>
          <a:xfrm>
            <a:off x="715340" y="2744924"/>
            <a:ext cx="1708252" cy="1708252"/>
          </a:xfrm>
          <a:prstGeom prst="ellipse">
            <a:avLst/>
          </a:pr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cs typeface="+mn-ea"/>
              <a:sym typeface="+mn-lt"/>
            </a:endParaRPr>
          </a:p>
        </p:txBody>
      </p:sp>
      <p:sp>
        <p:nvSpPr>
          <p:cNvPr id="18" name="1"/>
          <p:cNvSpPr/>
          <p:nvPr/>
        </p:nvSpPr>
        <p:spPr>
          <a:xfrm>
            <a:off x="715340" y="2744924"/>
            <a:ext cx="1708252" cy="1708252"/>
          </a:xfrm>
          <a:prstGeom prst="ellipse">
            <a:avLst/>
          </a:pr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cs typeface="+mn-ea"/>
              <a:sym typeface="+mn-lt"/>
            </a:endParaRPr>
          </a:p>
        </p:txBody>
      </p:sp>
      <p:sp>
        <p:nvSpPr>
          <p:cNvPr id="19" name="1"/>
          <p:cNvSpPr/>
          <p:nvPr/>
        </p:nvSpPr>
        <p:spPr>
          <a:xfrm>
            <a:off x="715340" y="2744924"/>
            <a:ext cx="1708252" cy="1708252"/>
          </a:xfrm>
          <a:prstGeom prst="ellipse">
            <a:avLst/>
          </a:pr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cs typeface="+mn-ea"/>
              <a:sym typeface="+mn-lt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021881" y="2720198"/>
            <a:ext cx="8784976" cy="1732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ts val="3200"/>
              </a:lnSpc>
              <a:buClr>
                <a:schemeClr val="accent5">
                  <a:lumMod val="75000"/>
                </a:schemeClr>
              </a:buClr>
              <a:buFont typeface="+mj-ea"/>
              <a:buAutoNum type="circleNumDbPlain"/>
            </a:pPr>
            <a:r>
              <a:rPr lang="zh-CN" altLang="zh-CN" sz="2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联系方式</a:t>
            </a:r>
            <a:r>
              <a:rPr lang="zh-CN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：人事行政科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0574-26902951 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457200" indent="-457200">
              <a:lnSpc>
                <a:spcPts val="3200"/>
              </a:lnSpc>
              <a:buClr>
                <a:schemeClr val="accent5">
                  <a:lumMod val="75000"/>
                </a:schemeClr>
              </a:buClr>
              <a:buFont typeface="+mj-ea"/>
              <a:buAutoNum type="circleNumDbPlain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也</a:t>
            </a:r>
            <a:r>
              <a:rPr lang="zh-CN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可直接发送简历至招聘邮箱</a:t>
            </a: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songyj@ysweb.com</a:t>
            </a:r>
            <a:endParaRPr lang="en-US" altLang="zh-CN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ts val="3200"/>
              </a:lnSpc>
              <a:buClr>
                <a:schemeClr val="accent5">
                  <a:lumMod val="75000"/>
                </a:schemeClr>
              </a:buClr>
              <a:buFont typeface="+mj-ea"/>
              <a:buAutoNum type="circleNumDbPlain"/>
            </a:pPr>
            <a:r>
              <a:rPr lang="zh-CN" altLang="en-US" sz="2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现场面试</a:t>
            </a:r>
            <a:r>
              <a:rPr lang="zh-CN" altLang="en-US" sz="2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：进行现场面试</a:t>
            </a:r>
            <a:endParaRPr lang="zh-CN" altLang="en-US" sz="24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>
              <a:lnSpc>
                <a:spcPts val="3200"/>
              </a:lnSpc>
              <a:buClr>
                <a:schemeClr val="accent5">
                  <a:lumMod val="75000"/>
                </a:schemeClr>
              </a:buClr>
              <a:buFont typeface="+mj-ea"/>
              <a:buNone/>
            </a:pPr>
            <a:endParaRPr lang="zh-CN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Freeform 367"/>
          <p:cNvSpPr/>
          <p:nvPr/>
        </p:nvSpPr>
        <p:spPr bwMode="auto">
          <a:xfrm>
            <a:off x="1287747" y="3316199"/>
            <a:ext cx="563591" cy="564903"/>
          </a:xfrm>
          <a:custGeom>
            <a:avLst/>
            <a:gdLst/>
            <a:ahLst/>
            <a:cxnLst/>
            <a:rect l="l" t="t" r="r" b="b"/>
            <a:pathLst>
              <a:path w="682625" h="684213">
                <a:moveTo>
                  <a:pt x="598488" y="552450"/>
                </a:moveTo>
                <a:cubicBezTo>
                  <a:pt x="590597" y="552450"/>
                  <a:pt x="584200" y="558491"/>
                  <a:pt x="584200" y="565944"/>
                </a:cubicBezTo>
                <a:cubicBezTo>
                  <a:pt x="584200" y="573397"/>
                  <a:pt x="590597" y="579438"/>
                  <a:pt x="598488" y="579438"/>
                </a:cubicBezTo>
                <a:cubicBezTo>
                  <a:pt x="606379" y="579438"/>
                  <a:pt x="612776" y="573397"/>
                  <a:pt x="612776" y="565944"/>
                </a:cubicBezTo>
                <a:cubicBezTo>
                  <a:pt x="612776" y="558491"/>
                  <a:pt x="606379" y="552450"/>
                  <a:pt x="598488" y="552450"/>
                </a:cubicBezTo>
                <a:close/>
                <a:moveTo>
                  <a:pt x="350044" y="409575"/>
                </a:moveTo>
                <a:cubicBezTo>
                  <a:pt x="368641" y="409575"/>
                  <a:pt x="382588" y="425847"/>
                  <a:pt x="382588" y="442119"/>
                </a:cubicBezTo>
                <a:cubicBezTo>
                  <a:pt x="382588" y="460716"/>
                  <a:pt x="368641" y="474663"/>
                  <a:pt x="350044" y="474663"/>
                </a:cubicBezTo>
                <a:cubicBezTo>
                  <a:pt x="331448" y="474663"/>
                  <a:pt x="317500" y="460716"/>
                  <a:pt x="317500" y="442119"/>
                </a:cubicBezTo>
                <a:cubicBezTo>
                  <a:pt x="317500" y="423523"/>
                  <a:pt x="331448" y="409575"/>
                  <a:pt x="350044" y="409575"/>
                </a:cubicBezTo>
                <a:close/>
                <a:moveTo>
                  <a:pt x="354602" y="359540"/>
                </a:moveTo>
                <a:cubicBezTo>
                  <a:pt x="384674" y="359540"/>
                  <a:pt x="412433" y="376003"/>
                  <a:pt x="428625" y="399521"/>
                </a:cubicBezTo>
                <a:cubicBezTo>
                  <a:pt x="428622" y="399525"/>
                  <a:pt x="428552" y="399596"/>
                  <a:pt x="426890" y="401285"/>
                </a:cubicBezTo>
                <a:lnTo>
                  <a:pt x="414746" y="413633"/>
                </a:lnTo>
                <a:cubicBezTo>
                  <a:pt x="400867" y="392466"/>
                  <a:pt x="380048" y="378355"/>
                  <a:pt x="354602" y="378355"/>
                </a:cubicBezTo>
                <a:cubicBezTo>
                  <a:pt x="324530" y="376003"/>
                  <a:pt x="296772" y="392466"/>
                  <a:pt x="280579" y="420688"/>
                </a:cubicBezTo>
                <a:cubicBezTo>
                  <a:pt x="280576" y="420685"/>
                  <a:pt x="280506" y="420614"/>
                  <a:pt x="278844" y="418924"/>
                </a:cubicBezTo>
                <a:lnTo>
                  <a:pt x="266700" y="406577"/>
                </a:lnTo>
                <a:cubicBezTo>
                  <a:pt x="287519" y="376003"/>
                  <a:pt x="319904" y="357188"/>
                  <a:pt x="354602" y="359540"/>
                </a:cubicBezTo>
                <a:close/>
                <a:moveTo>
                  <a:pt x="358909" y="313459"/>
                </a:moveTo>
                <a:cubicBezTo>
                  <a:pt x="398396" y="315768"/>
                  <a:pt x="435561" y="336550"/>
                  <a:pt x="458788" y="366568"/>
                </a:cubicBezTo>
                <a:cubicBezTo>
                  <a:pt x="458788" y="366568"/>
                  <a:pt x="458788" y="366568"/>
                  <a:pt x="457337" y="368300"/>
                </a:cubicBezTo>
                <a:lnTo>
                  <a:pt x="447174" y="380423"/>
                </a:lnTo>
                <a:cubicBezTo>
                  <a:pt x="426269" y="352714"/>
                  <a:pt x="393751" y="334241"/>
                  <a:pt x="358909" y="331932"/>
                </a:cubicBezTo>
                <a:cubicBezTo>
                  <a:pt x="314776" y="329623"/>
                  <a:pt x="275289" y="352714"/>
                  <a:pt x="252062" y="387350"/>
                </a:cubicBezTo>
                <a:cubicBezTo>
                  <a:pt x="252062" y="387350"/>
                  <a:pt x="252062" y="387350"/>
                  <a:pt x="250320" y="385618"/>
                </a:cubicBezTo>
                <a:lnTo>
                  <a:pt x="238125" y="373496"/>
                </a:lnTo>
                <a:cubicBezTo>
                  <a:pt x="265998" y="334241"/>
                  <a:pt x="310131" y="311150"/>
                  <a:pt x="358909" y="313459"/>
                </a:cubicBezTo>
                <a:close/>
                <a:moveTo>
                  <a:pt x="358915" y="260234"/>
                </a:moveTo>
                <a:cubicBezTo>
                  <a:pt x="414694" y="262558"/>
                  <a:pt x="461176" y="290436"/>
                  <a:pt x="493713" y="329930"/>
                </a:cubicBezTo>
                <a:cubicBezTo>
                  <a:pt x="493710" y="329934"/>
                  <a:pt x="493641" y="330016"/>
                  <a:pt x="492261" y="331672"/>
                </a:cubicBezTo>
                <a:lnTo>
                  <a:pt x="482093" y="343869"/>
                </a:lnTo>
                <a:cubicBezTo>
                  <a:pt x="451879" y="306698"/>
                  <a:pt x="407721" y="281143"/>
                  <a:pt x="358915" y="278820"/>
                </a:cubicBezTo>
                <a:cubicBezTo>
                  <a:pt x="300812" y="276497"/>
                  <a:pt x="249682" y="304375"/>
                  <a:pt x="214821" y="350838"/>
                </a:cubicBezTo>
                <a:cubicBezTo>
                  <a:pt x="214817" y="350834"/>
                  <a:pt x="214749" y="350752"/>
                  <a:pt x="213368" y="349096"/>
                </a:cubicBezTo>
                <a:lnTo>
                  <a:pt x="203200" y="336899"/>
                </a:lnTo>
                <a:cubicBezTo>
                  <a:pt x="240386" y="285789"/>
                  <a:pt x="298488" y="255588"/>
                  <a:pt x="358915" y="260234"/>
                </a:cubicBezTo>
                <a:close/>
                <a:moveTo>
                  <a:pt x="39687" y="177800"/>
                </a:moveTo>
                <a:lnTo>
                  <a:pt x="39687" y="536575"/>
                </a:lnTo>
                <a:lnTo>
                  <a:pt x="642937" y="536575"/>
                </a:lnTo>
                <a:lnTo>
                  <a:pt x="642937" y="177800"/>
                </a:lnTo>
                <a:close/>
                <a:moveTo>
                  <a:pt x="237637" y="0"/>
                </a:moveTo>
                <a:cubicBezTo>
                  <a:pt x="251616" y="0"/>
                  <a:pt x="260935" y="9309"/>
                  <a:pt x="260935" y="23273"/>
                </a:cubicBezTo>
                <a:cubicBezTo>
                  <a:pt x="260935" y="27927"/>
                  <a:pt x="258605" y="34909"/>
                  <a:pt x="253946" y="37236"/>
                </a:cubicBezTo>
                <a:cubicBezTo>
                  <a:pt x="253957" y="37256"/>
                  <a:pt x="254689" y="38544"/>
                  <a:pt x="302871" y="123345"/>
                </a:cubicBezTo>
                <a:cubicBezTo>
                  <a:pt x="312190" y="121017"/>
                  <a:pt x="321510" y="121017"/>
                  <a:pt x="330829" y="121017"/>
                </a:cubicBezTo>
                <a:cubicBezTo>
                  <a:pt x="342478" y="121017"/>
                  <a:pt x="351797" y="121017"/>
                  <a:pt x="361116" y="125672"/>
                </a:cubicBezTo>
                <a:cubicBezTo>
                  <a:pt x="361127" y="125652"/>
                  <a:pt x="361836" y="124413"/>
                  <a:pt x="407711" y="44218"/>
                </a:cubicBezTo>
                <a:cubicBezTo>
                  <a:pt x="403052" y="39563"/>
                  <a:pt x="400722" y="34909"/>
                  <a:pt x="400722" y="27927"/>
                </a:cubicBezTo>
                <a:cubicBezTo>
                  <a:pt x="400722" y="16291"/>
                  <a:pt x="410041" y="4655"/>
                  <a:pt x="421690" y="4655"/>
                </a:cubicBezTo>
                <a:cubicBezTo>
                  <a:pt x="433339" y="4655"/>
                  <a:pt x="444988" y="16291"/>
                  <a:pt x="444988" y="27927"/>
                </a:cubicBezTo>
                <a:cubicBezTo>
                  <a:pt x="444988" y="39563"/>
                  <a:pt x="433339" y="48872"/>
                  <a:pt x="421690" y="48872"/>
                </a:cubicBezTo>
                <a:cubicBezTo>
                  <a:pt x="419360" y="48872"/>
                  <a:pt x="419360" y="48872"/>
                  <a:pt x="372765" y="130326"/>
                </a:cubicBezTo>
                <a:lnTo>
                  <a:pt x="379754" y="139635"/>
                </a:lnTo>
                <a:cubicBezTo>
                  <a:pt x="379770" y="139635"/>
                  <a:pt x="381719" y="139635"/>
                  <a:pt x="615062" y="139635"/>
                </a:cubicBezTo>
                <a:cubicBezTo>
                  <a:pt x="652338" y="139635"/>
                  <a:pt x="682625" y="169890"/>
                  <a:pt x="682625" y="207126"/>
                </a:cubicBezTo>
                <a:cubicBezTo>
                  <a:pt x="682625" y="207145"/>
                  <a:pt x="682625" y="209638"/>
                  <a:pt x="682625" y="530614"/>
                </a:cubicBezTo>
                <a:cubicBezTo>
                  <a:pt x="682625" y="570178"/>
                  <a:pt x="652338" y="600432"/>
                  <a:pt x="615062" y="600432"/>
                </a:cubicBezTo>
                <a:cubicBezTo>
                  <a:pt x="615034" y="600432"/>
                  <a:pt x="612587" y="600432"/>
                  <a:pt x="398392" y="600432"/>
                </a:cubicBezTo>
                <a:cubicBezTo>
                  <a:pt x="389073" y="605086"/>
                  <a:pt x="382084" y="612068"/>
                  <a:pt x="382084" y="619050"/>
                </a:cubicBezTo>
                <a:cubicBezTo>
                  <a:pt x="382084" y="628359"/>
                  <a:pt x="389073" y="637668"/>
                  <a:pt x="400722" y="642323"/>
                </a:cubicBezTo>
                <a:cubicBezTo>
                  <a:pt x="463626" y="644650"/>
                  <a:pt x="510222" y="653959"/>
                  <a:pt x="510222" y="663268"/>
                </a:cubicBezTo>
                <a:cubicBezTo>
                  <a:pt x="510222" y="674904"/>
                  <a:pt x="435669" y="684213"/>
                  <a:pt x="342478" y="684213"/>
                </a:cubicBezTo>
                <a:cubicBezTo>
                  <a:pt x="251616" y="684213"/>
                  <a:pt x="177063" y="674904"/>
                  <a:pt x="177063" y="663268"/>
                </a:cubicBezTo>
                <a:cubicBezTo>
                  <a:pt x="177063" y="653959"/>
                  <a:pt x="223659" y="644650"/>
                  <a:pt x="288893" y="642323"/>
                </a:cubicBezTo>
                <a:cubicBezTo>
                  <a:pt x="298212" y="637668"/>
                  <a:pt x="305201" y="628359"/>
                  <a:pt x="305201" y="621377"/>
                </a:cubicBezTo>
                <a:cubicBezTo>
                  <a:pt x="305201" y="612068"/>
                  <a:pt x="298212" y="605086"/>
                  <a:pt x="288893" y="600432"/>
                </a:cubicBezTo>
                <a:cubicBezTo>
                  <a:pt x="288876" y="600432"/>
                  <a:pt x="286976" y="600432"/>
                  <a:pt x="67564" y="600432"/>
                </a:cubicBezTo>
                <a:cubicBezTo>
                  <a:pt x="30287" y="600432"/>
                  <a:pt x="0" y="570178"/>
                  <a:pt x="0" y="530614"/>
                </a:cubicBezTo>
                <a:cubicBezTo>
                  <a:pt x="0" y="530595"/>
                  <a:pt x="0" y="528079"/>
                  <a:pt x="0" y="207126"/>
                </a:cubicBezTo>
                <a:cubicBezTo>
                  <a:pt x="0" y="169890"/>
                  <a:pt x="30287" y="139635"/>
                  <a:pt x="67564" y="139635"/>
                </a:cubicBezTo>
                <a:cubicBezTo>
                  <a:pt x="67579" y="139635"/>
                  <a:pt x="69426" y="139635"/>
                  <a:pt x="284233" y="139635"/>
                </a:cubicBezTo>
                <a:cubicBezTo>
                  <a:pt x="284233" y="134981"/>
                  <a:pt x="286563" y="132654"/>
                  <a:pt x="291222" y="130326"/>
                </a:cubicBezTo>
                <a:cubicBezTo>
                  <a:pt x="291211" y="130306"/>
                  <a:pt x="290477" y="129015"/>
                  <a:pt x="242297" y="44218"/>
                </a:cubicBezTo>
                <a:cubicBezTo>
                  <a:pt x="239967" y="44218"/>
                  <a:pt x="239967" y="44218"/>
                  <a:pt x="237637" y="44218"/>
                </a:cubicBezTo>
                <a:cubicBezTo>
                  <a:pt x="225989" y="44218"/>
                  <a:pt x="216669" y="34909"/>
                  <a:pt x="216669" y="23273"/>
                </a:cubicBezTo>
                <a:cubicBezTo>
                  <a:pt x="216669" y="9309"/>
                  <a:pt x="225989" y="0"/>
                  <a:pt x="23763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1" cstate="email"/>
          <a:srcRect/>
          <a:stretch>
            <a:fillRect/>
          </a:stretch>
        </p:blipFill>
        <p:spPr>
          <a:xfrm>
            <a:off x="-461148" y="0"/>
            <a:ext cx="13058173" cy="7344816"/>
          </a:xfrm>
          <a:prstGeom prst="rect">
            <a:avLst/>
          </a:prstGeom>
        </p:spPr>
      </p:pic>
      <p:grpSp>
        <p:nvGrpSpPr>
          <p:cNvPr id="13" name="10text1"/>
          <p:cNvGrpSpPr/>
          <p:nvPr/>
        </p:nvGrpSpPr>
        <p:grpSpPr>
          <a:xfrm>
            <a:off x="2781640" y="2237578"/>
            <a:ext cx="5112702" cy="4011302"/>
            <a:chOff x="3692561" y="687542"/>
            <a:chExt cx="5112702" cy="4011302"/>
          </a:xfrm>
        </p:grpSpPr>
        <p:sp>
          <p:nvSpPr>
            <p:cNvPr id="14" name="10text1"/>
            <p:cNvSpPr txBox="1"/>
            <p:nvPr/>
          </p:nvSpPr>
          <p:spPr>
            <a:xfrm>
              <a:off x="5208579" y="687542"/>
              <a:ext cx="3596684" cy="116491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defRPr/>
              </a:pPr>
              <a:r>
                <a:rPr kumimoji="0" lang="zh-CN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互动环节</a:t>
              </a:r>
              <a:endPara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3692561" y="1270000"/>
              <a:ext cx="4806878" cy="342884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1" name="图片 30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4793829" y="85032"/>
            <a:ext cx="2604341" cy="21687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1" cstate="email"/>
          <a:srcRect/>
          <a:stretch>
            <a:fillRect/>
          </a:stretch>
        </p:blipFill>
        <p:spPr>
          <a:xfrm>
            <a:off x="-461148" y="0"/>
            <a:ext cx="13058173" cy="7344816"/>
          </a:xfrm>
          <a:prstGeom prst="rect">
            <a:avLst/>
          </a:prstGeom>
        </p:spPr>
      </p:pic>
      <p:grpSp>
        <p:nvGrpSpPr>
          <p:cNvPr id="13" name="10text1"/>
          <p:cNvGrpSpPr/>
          <p:nvPr/>
        </p:nvGrpSpPr>
        <p:grpSpPr>
          <a:xfrm>
            <a:off x="2781640" y="2237578"/>
            <a:ext cx="5112702" cy="4011302"/>
            <a:chOff x="3692561" y="687542"/>
            <a:chExt cx="5112702" cy="4011302"/>
          </a:xfrm>
        </p:grpSpPr>
        <p:sp>
          <p:nvSpPr>
            <p:cNvPr id="14" name="10text1"/>
            <p:cNvSpPr txBox="1"/>
            <p:nvPr/>
          </p:nvSpPr>
          <p:spPr>
            <a:xfrm>
              <a:off x="5208579" y="687542"/>
              <a:ext cx="3596684" cy="116491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defRPr/>
              </a:pPr>
              <a:r>
                <a:rPr lang="zh-CN" altLang="en-US" sz="6000" b="1" noProof="0" dirty="0" smtClean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感谢聆听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3692561" y="1270000"/>
              <a:ext cx="4806878" cy="342884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1" name="图片 30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4793829" y="85032"/>
            <a:ext cx="2604341" cy="21687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图二"/>
          <p:cNvSpPr/>
          <p:nvPr/>
        </p:nvSpPr>
        <p:spPr>
          <a:xfrm>
            <a:off x="0" y="1598805"/>
            <a:ext cx="12192000" cy="2732903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60000" b="-6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5" name="Rectangle 25"/>
          <p:cNvSpPr/>
          <p:nvPr/>
        </p:nvSpPr>
        <p:spPr>
          <a:xfrm>
            <a:off x="0" y="1598805"/>
            <a:ext cx="12192000" cy="2732903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2" name="[动画大师]_椭圆 5"/>
          <p:cNvSpPr/>
          <p:nvPr/>
        </p:nvSpPr>
        <p:spPr>
          <a:xfrm>
            <a:off x="1273553" y="2253084"/>
            <a:ext cx="1440000" cy="144000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[动画大师]_椭圆6"/>
          <p:cNvSpPr/>
          <p:nvPr/>
        </p:nvSpPr>
        <p:spPr>
          <a:xfrm>
            <a:off x="3996160" y="2253084"/>
            <a:ext cx="1440000" cy="144000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[动画大师]_椭圆 7"/>
          <p:cNvSpPr/>
          <p:nvPr/>
        </p:nvSpPr>
        <p:spPr>
          <a:xfrm>
            <a:off x="6711551" y="2253084"/>
            <a:ext cx="1440000" cy="144000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[动画大师]_椭圆 8"/>
          <p:cNvSpPr/>
          <p:nvPr/>
        </p:nvSpPr>
        <p:spPr>
          <a:xfrm>
            <a:off x="9451595" y="2253084"/>
            <a:ext cx="1440000" cy="144000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1764919" y="2043000"/>
            <a:ext cx="455038" cy="45503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>
                <a:solidFill>
                  <a:schemeClr val="accent2"/>
                </a:solidFill>
                <a:cs typeface="+mn-ea"/>
                <a:sym typeface="+mn-lt"/>
              </a:rPr>
              <a:t>1</a:t>
            </a:r>
            <a:endParaRPr lang="zh-CN" altLang="en-US" b="1" dirty="0">
              <a:solidFill>
                <a:schemeClr val="accent2"/>
              </a:solidFill>
              <a:cs typeface="+mn-ea"/>
              <a:sym typeface="+mn-lt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4504312" y="2046806"/>
            <a:ext cx="455038" cy="45503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>
                <a:solidFill>
                  <a:schemeClr val="accent2"/>
                </a:solidFill>
                <a:cs typeface="+mn-ea"/>
                <a:sym typeface="+mn-lt"/>
              </a:rPr>
              <a:t>2</a:t>
            </a:r>
            <a:endParaRPr lang="zh-CN" altLang="en-US" b="1" dirty="0">
              <a:solidFill>
                <a:schemeClr val="accent2"/>
              </a:solidFill>
              <a:cs typeface="+mn-ea"/>
              <a:sym typeface="+mn-lt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7243705" y="2050612"/>
            <a:ext cx="455038" cy="45503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chemeClr val="accent2"/>
                </a:solidFill>
                <a:cs typeface="+mn-ea"/>
                <a:sym typeface="+mn-lt"/>
              </a:rPr>
              <a:t>3</a:t>
            </a:r>
            <a:endParaRPr lang="zh-CN" altLang="en-US" dirty="0">
              <a:solidFill>
                <a:schemeClr val="accent2"/>
              </a:solidFill>
              <a:cs typeface="+mn-ea"/>
              <a:sym typeface="+mn-lt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9983098" y="2054418"/>
            <a:ext cx="455038" cy="45503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>
                <a:solidFill>
                  <a:schemeClr val="accent2"/>
                </a:solidFill>
                <a:cs typeface="+mn-ea"/>
                <a:sym typeface="+mn-lt"/>
              </a:rPr>
              <a:t>4</a:t>
            </a:r>
            <a:endParaRPr lang="zh-CN" altLang="en-US" b="1" dirty="0">
              <a:solidFill>
                <a:schemeClr val="accent2"/>
              </a:solidFill>
              <a:cs typeface="+mn-ea"/>
              <a:sym typeface="+mn-lt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1737462" y="2718667"/>
            <a:ext cx="512183" cy="508835"/>
            <a:chOff x="1778912" y="2758447"/>
            <a:chExt cx="512183" cy="508835"/>
          </a:xfrm>
        </p:grpSpPr>
        <p:sp>
          <p:nvSpPr>
            <p:cNvPr id="11" name="Freeform 354"/>
            <p:cNvSpPr/>
            <p:nvPr/>
          </p:nvSpPr>
          <p:spPr bwMode="auto">
            <a:xfrm>
              <a:off x="2132642" y="3067541"/>
              <a:ext cx="158453" cy="137252"/>
            </a:xfrm>
            <a:custGeom>
              <a:avLst/>
              <a:gdLst>
                <a:gd name="T0" fmla="*/ 57 w 60"/>
                <a:gd name="T1" fmla="*/ 48 h 52"/>
                <a:gd name="T2" fmla="*/ 52 w 60"/>
                <a:gd name="T3" fmla="*/ 51 h 52"/>
                <a:gd name="T4" fmla="*/ 49 w 60"/>
                <a:gd name="T5" fmla="*/ 52 h 52"/>
                <a:gd name="T6" fmla="*/ 43 w 60"/>
                <a:gd name="T7" fmla="*/ 50 h 52"/>
                <a:gd name="T8" fmla="*/ 25 w 60"/>
                <a:gd name="T9" fmla="*/ 35 h 52"/>
                <a:gd name="T10" fmla="*/ 21 w 60"/>
                <a:gd name="T11" fmla="*/ 44 h 52"/>
                <a:gd name="T12" fmla="*/ 16 w 60"/>
                <a:gd name="T13" fmla="*/ 48 h 52"/>
                <a:gd name="T14" fmla="*/ 11 w 60"/>
                <a:gd name="T15" fmla="*/ 43 h 52"/>
                <a:gd name="T16" fmla="*/ 0 w 60"/>
                <a:gd name="T17" fmla="*/ 8 h 52"/>
                <a:gd name="T18" fmla="*/ 1 w 60"/>
                <a:gd name="T19" fmla="*/ 2 h 52"/>
                <a:gd name="T20" fmla="*/ 6 w 60"/>
                <a:gd name="T21" fmla="*/ 0 h 52"/>
                <a:gd name="T22" fmla="*/ 43 w 60"/>
                <a:gd name="T23" fmla="*/ 4 h 52"/>
                <a:gd name="T24" fmla="*/ 48 w 60"/>
                <a:gd name="T25" fmla="*/ 8 h 52"/>
                <a:gd name="T26" fmla="*/ 45 w 60"/>
                <a:gd name="T27" fmla="*/ 15 h 52"/>
                <a:gd name="T28" fmla="*/ 38 w 60"/>
                <a:gd name="T29" fmla="*/ 19 h 52"/>
                <a:gd name="T30" fmla="*/ 55 w 60"/>
                <a:gd name="T31" fmla="*/ 34 h 52"/>
                <a:gd name="T32" fmla="*/ 57 w 60"/>
                <a:gd name="T33" fmla="*/ 48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" h="52">
                  <a:moveTo>
                    <a:pt x="57" y="48"/>
                  </a:moveTo>
                  <a:cubicBezTo>
                    <a:pt x="56" y="50"/>
                    <a:pt x="54" y="51"/>
                    <a:pt x="52" y="51"/>
                  </a:cubicBezTo>
                  <a:cubicBezTo>
                    <a:pt x="51" y="52"/>
                    <a:pt x="50" y="52"/>
                    <a:pt x="49" y="52"/>
                  </a:cubicBezTo>
                  <a:cubicBezTo>
                    <a:pt x="47" y="52"/>
                    <a:pt x="44" y="51"/>
                    <a:pt x="43" y="50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6"/>
                    <a:pt x="18" y="48"/>
                    <a:pt x="16" y="48"/>
                  </a:cubicBezTo>
                  <a:cubicBezTo>
                    <a:pt x="13" y="48"/>
                    <a:pt x="11" y="46"/>
                    <a:pt x="11" y="43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6"/>
                    <a:pt x="0" y="4"/>
                    <a:pt x="1" y="2"/>
                  </a:cubicBezTo>
                  <a:cubicBezTo>
                    <a:pt x="3" y="1"/>
                    <a:pt x="5" y="0"/>
                    <a:pt x="6" y="0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5" y="4"/>
                    <a:pt x="47" y="6"/>
                    <a:pt x="48" y="8"/>
                  </a:cubicBezTo>
                  <a:cubicBezTo>
                    <a:pt x="48" y="11"/>
                    <a:pt x="47" y="13"/>
                    <a:pt x="45" y="15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55" y="34"/>
                    <a:pt x="55" y="34"/>
                    <a:pt x="55" y="34"/>
                  </a:cubicBezTo>
                  <a:cubicBezTo>
                    <a:pt x="60" y="37"/>
                    <a:pt x="60" y="44"/>
                    <a:pt x="57" y="4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" name="Freeform 355"/>
            <p:cNvSpPr>
              <a:spLocks noEditPoints="1"/>
            </p:cNvSpPr>
            <p:nvPr/>
          </p:nvSpPr>
          <p:spPr bwMode="auto">
            <a:xfrm>
              <a:off x="1778912" y="2758447"/>
              <a:ext cx="509952" cy="508835"/>
            </a:xfrm>
            <a:custGeom>
              <a:avLst/>
              <a:gdLst>
                <a:gd name="T0" fmla="*/ 149 w 193"/>
                <a:gd name="T1" fmla="*/ 175 h 193"/>
                <a:gd name="T2" fmla="*/ 119 w 193"/>
                <a:gd name="T3" fmla="*/ 178 h 193"/>
                <a:gd name="T4" fmla="*/ 130 w 193"/>
                <a:gd name="T5" fmla="*/ 145 h 193"/>
                <a:gd name="T6" fmla="*/ 103 w 193"/>
                <a:gd name="T7" fmla="*/ 143 h 193"/>
                <a:gd name="T8" fmla="*/ 126 w 193"/>
                <a:gd name="T9" fmla="*/ 131 h 193"/>
                <a:gd name="T10" fmla="*/ 103 w 193"/>
                <a:gd name="T11" fmla="*/ 102 h 193"/>
                <a:gd name="T12" fmla="*/ 141 w 193"/>
                <a:gd name="T13" fmla="*/ 107 h 193"/>
                <a:gd name="T14" fmla="*/ 153 w 193"/>
                <a:gd name="T15" fmla="*/ 109 h 193"/>
                <a:gd name="T16" fmla="*/ 181 w 193"/>
                <a:gd name="T17" fmla="*/ 102 h 193"/>
                <a:gd name="T18" fmla="*/ 190 w 193"/>
                <a:gd name="T19" fmla="*/ 120 h 193"/>
                <a:gd name="T20" fmla="*/ 98 w 193"/>
                <a:gd name="T21" fmla="*/ 0 h 193"/>
                <a:gd name="T22" fmla="*/ 97 w 193"/>
                <a:gd name="T23" fmla="*/ 0 h 193"/>
                <a:gd name="T24" fmla="*/ 95 w 193"/>
                <a:gd name="T25" fmla="*/ 0 h 193"/>
                <a:gd name="T26" fmla="*/ 0 w 193"/>
                <a:gd name="T27" fmla="*/ 96 h 193"/>
                <a:gd name="T28" fmla="*/ 97 w 193"/>
                <a:gd name="T29" fmla="*/ 193 h 193"/>
                <a:gd name="T30" fmla="*/ 97 w 193"/>
                <a:gd name="T31" fmla="*/ 193 h 193"/>
                <a:gd name="T32" fmla="*/ 97 w 193"/>
                <a:gd name="T33" fmla="*/ 193 h 193"/>
                <a:gd name="T34" fmla="*/ 97 w 193"/>
                <a:gd name="T35" fmla="*/ 193 h 193"/>
                <a:gd name="T36" fmla="*/ 150 w 193"/>
                <a:gd name="T37" fmla="*/ 175 h 193"/>
                <a:gd name="T38" fmla="*/ 154 w 193"/>
                <a:gd name="T39" fmla="*/ 90 h 193"/>
                <a:gd name="T40" fmla="*/ 174 w 193"/>
                <a:gd name="T41" fmla="*/ 62 h 193"/>
                <a:gd name="T42" fmla="*/ 167 w 193"/>
                <a:gd name="T43" fmla="*/ 50 h 193"/>
                <a:gd name="T44" fmla="*/ 120 w 193"/>
                <a:gd name="T45" fmla="*/ 15 h 193"/>
                <a:gd name="T46" fmla="*/ 103 w 193"/>
                <a:gd name="T47" fmla="*/ 16 h 193"/>
                <a:gd name="T48" fmla="*/ 103 w 193"/>
                <a:gd name="T49" fmla="*/ 50 h 193"/>
                <a:gd name="T50" fmla="*/ 103 w 193"/>
                <a:gd name="T51" fmla="*/ 62 h 193"/>
                <a:gd name="T52" fmla="*/ 142 w 193"/>
                <a:gd name="T53" fmla="*/ 90 h 193"/>
                <a:gd name="T54" fmla="*/ 103 w 193"/>
                <a:gd name="T55" fmla="*/ 62 h 193"/>
                <a:gd name="T56" fmla="*/ 49 w 193"/>
                <a:gd name="T57" fmla="*/ 50 h 193"/>
                <a:gd name="T58" fmla="*/ 73 w 193"/>
                <a:gd name="T59" fmla="*/ 15 h 193"/>
                <a:gd name="T60" fmla="*/ 21 w 193"/>
                <a:gd name="T61" fmla="*/ 62 h 193"/>
                <a:gd name="T62" fmla="*/ 40 w 193"/>
                <a:gd name="T63" fmla="*/ 90 h 193"/>
                <a:gd name="T64" fmla="*/ 20 w 193"/>
                <a:gd name="T65" fmla="*/ 62 h 193"/>
                <a:gd name="T66" fmla="*/ 13 w 193"/>
                <a:gd name="T67" fmla="*/ 102 h 193"/>
                <a:gd name="T68" fmla="*/ 45 w 193"/>
                <a:gd name="T69" fmla="*/ 131 h 193"/>
                <a:gd name="T70" fmla="*/ 20 w 193"/>
                <a:gd name="T71" fmla="*/ 131 h 193"/>
                <a:gd name="T72" fmla="*/ 50 w 193"/>
                <a:gd name="T73" fmla="*/ 143 h 193"/>
                <a:gd name="T74" fmla="*/ 26 w 193"/>
                <a:gd name="T75" fmla="*/ 143 h 193"/>
                <a:gd name="T76" fmla="*/ 63 w 193"/>
                <a:gd name="T77" fmla="*/ 143 h 193"/>
                <a:gd name="T78" fmla="*/ 91 w 193"/>
                <a:gd name="T79" fmla="*/ 176 h 193"/>
                <a:gd name="T80" fmla="*/ 58 w 193"/>
                <a:gd name="T81" fmla="*/ 131 h 193"/>
                <a:gd name="T82" fmla="*/ 91 w 193"/>
                <a:gd name="T83" fmla="*/ 102 h 193"/>
                <a:gd name="T84" fmla="*/ 91 w 193"/>
                <a:gd name="T85" fmla="*/ 90 h 193"/>
                <a:gd name="T86" fmla="*/ 57 w 193"/>
                <a:gd name="T87" fmla="*/ 62 h 193"/>
                <a:gd name="T88" fmla="*/ 91 w 193"/>
                <a:gd name="T89" fmla="*/ 90 h 193"/>
                <a:gd name="T90" fmla="*/ 62 w 193"/>
                <a:gd name="T91" fmla="*/ 50 h 193"/>
                <a:gd name="T92" fmla="*/ 91 w 193"/>
                <a:gd name="T93" fmla="*/ 5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93" h="193">
                  <a:moveTo>
                    <a:pt x="150" y="175"/>
                  </a:moveTo>
                  <a:cubicBezTo>
                    <a:pt x="149" y="175"/>
                    <a:pt x="149" y="175"/>
                    <a:pt x="149" y="175"/>
                  </a:cubicBezTo>
                  <a:cubicBezTo>
                    <a:pt x="145" y="174"/>
                    <a:pt x="141" y="173"/>
                    <a:pt x="138" y="170"/>
                  </a:cubicBezTo>
                  <a:cubicBezTo>
                    <a:pt x="132" y="173"/>
                    <a:pt x="126" y="176"/>
                    <a:pt x="119" y="178"/>
                  </a:cubicBezTo>
                  <a:cubicBezTo>
                    <a:pt x="124" y="173"/>
                    <a:pt x="129" y="167"/>
                    <a:pt x="134" y="160"/>
                  </a:cubicBezTo>
                  <a:cubicBezTo>
                    <a:pt x="130" y="145"/>
                    <a:pt x="130" y="145"/>
                    <a:pt x="130" y="145"/>
                  </a:cubicBezTo>
                  <a:cubicBezTo>
                    <a:pt x="121" y="160"/>
                    <a:pt x="110" y="170"/>
                    <a:pt x="103" y="176"/>
                  </a:cubicBezTo>
                  <a:cubicBezTo>
                    <a:pt x="103" y="143"/>
                    <a:pt x="103" y="143"/>
                    <a:pt x="103" y="143"/>
                  </a:cubicBezTo>
                  <a:cubicBezTo>
                    <a:pt x="129" y="143"/>
                    <a:pt x="129" y="143"/>
                    <a:pt x="129" y="143"/>
                  </a:cubicBezTo>
                  <a:cubicBezTo>
                    <a:pt x="126" y="131"/>
                    <a:pt x="126" y="131"/>
                    <a:pt x="126" y="131"/>
                  </a:cubicBezTo>
                  <a:cubicBezTo>
                    <a:pt x="103" y="131"/>
                    <a:pt x="103" y="131"/>
                    <a:pt x="103" y="131"/>
                  </a:cubicBezTo>
                  <a:cubicBezTo>
                    <a:pt x="103" y="102"/>
                    <a:pt x="103" y="102"/>
                    <a:pt x="103" y="102"/>
                  </a:cubicBezTo>
                  <a:cubicBezTo>
                    <a:pt x="142" y="102"/>
                    <a:pt x="142" y="102"/>
                    <a:pt x="142" y="102"/>
                  </a:cubicBezTo>
                  <a:cubicBezTo>
                    <a:pt x="141" y="104"/>
                    <a:pt x="141" y="106"/>
                    <a:pt x="141" y="107"/>
                  </a:cubicBezTo>
                  <a:cubicBezTo>
                    <a:pt x="141" y="107"/>
                    <a:pt x="141" y="107"/>
                    <a:pt x="141" y="107"/>
                  </a:cubicBezTo>
                  <a:cubicBezTo>
                    <a:pt x="153" y="109"/>
                    <a:pt x="153" y="109"/>
                    <a:pt x="153" y="109"/>
                  </a:cubicBezTo>
                  <a:cubicBezTo>
                    <a:pt x="153" y="106"/>
                    <a:pt x="153" y="104"/>
                    <a:pt x="154" y="102"/>
                  </a:cubicBezTo>
                  <a:cubicBezTo>
                    <a:pt x="181" y="102"/>
                    <a:pt x="181" y="102"/>
                    <a:pt x="181" y="102"/>
                  </a:cubicBezTo>
                  <a:cubicBezTo>
                    <a:pt x="181" y="105"/>
                    <a:pt x="180" y="108"/>
                    <a:pt x="180" y="111"/>
                  </a:cubicBezTo>
                  <a:cubicBezTo>
                    <a:pt x="184" y="113"/>
                    <a:pt x="188" y="116"/>
                    <a:pt x="190" y="120"/>
                  </a:cubicBezTo>
                  <a:cubicBezTo>
                    <a:pt x="192" y="112"/>
                    <a:pt x="193" y="105"/>
                    <a:pt x="193" y="96"/>
                  </a:cubicBezTo>
                  <a:cubicBezTo>
                    <a:pt x="193" y="44"/>
                    <a:pt x="151" y="1"/>
                    <a:pt x="98" y="0"/>
                  </a:cubicBezTo>
                  <a:cubicBezTo>
                    <a:pt x="98" y="0"/>
                    <a:pt x="98" y="0"/>
                    <a:pt x="98" y="0"/>
                  </a:cubicBezTo>
                  <a:cubicBezTo>
                    <a:pt x="97" y="0"/>
                    <a:pt x="97" y="0"/>
                    <a:pt x="97" y="0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95" y="0"/>
                    <a:pt x="95" y="0"/>
                    <a:pt x="95" y="0"/>
                  </a:cubicBezTo>
                  <a:cubicBezTo>
                    <a:pt x="43" y="1"/>
                    <a:pt x="2" y="42"/>
                    <a:pt x="0" y="94"/>
                  </a:cubicBezTo>
                  <a:cubicBezTo>
                    <a:pt x="0" y="95"/>
                    <a:pt x="0" y="95"/>
                    <a:pt x="0" y="96"/>
                  </a:cubicBezTo>
                  <a:cubicBezTo>
                    <a:pt x="0" y="97"/>
                    <a:pt x="0" y="97"/>
                    <a:pt x="0" y="98"/>
                  </a:cubicBezTo>
                  <a:cubicBezTo>
                    <a:pt x="1" y="150"/>
                    <a:pt x="44" y="193"/>
                    <a:pt x="97" y="193"/>
                  </a:cubicBezTo>
                  <a:cubicBezTo>
                    <a:pt x="97" y="193"/>
                    <a:pt x="97" y="193"/>
                    <a:pt x="97" y="193"/>
                  </a:cubicBezTo>
                  <a:cubicBezTo>
                    <a:pt x="97" y="193"/>
                    <a:pt x="97" y="193"/>
                    <a:pt x="97" y="193"/>
                  </a:cubicBezTo>
                  <a:cubicBezTo>
                    <a:pt x="97" y="193"/>
                    <a:pt x="97" y="193"/>
                    <a:pt x="97" y="193"/>
                  </a:cubicBezTo>
                  <a:cubicBezTo>
                    <a:pt x="97" y="193"/>
                    <a:pt x="97" y="193"/>
                    <a:pt x="97" y="193"/>
                  </a:cubicBezTo>
                  <a:cubicBezTo>
                    <a:pt x="97" y="193"/>
                    <a:pt x="97" y="193"/>
                    <a:pt x="97" y="193"/>
                  </a:cubicBezTo>
                  <a:cubicBezTo>
                    <a:pt x="97" y="193"/>
                    <a:pt x="97" y="193"/>
                    <a:pt x="97" y="193"/>
                  </a:cubicBezTo>
                  <a:cubicBezTo>
                    <a:pt x="118" y="193"/>
                    <a:pt x="138" y="186"/>
                    <a:pt x="153" y="174"/>
                  </a:cubicBezTo>
                  <a:cubicBezTo>
                    <a:pt x="152" y="174"/>
                    <a:pt x="151" y="175"/>
                    <a:pt x="150" y="175"/>
                  </a:cubicBezTo>
                  <a:close/>
                  <a:moveTo>
                    <a:pt x="181" y="90"/>
                  </a:moveTo>
                  <a:cubicBezTo>
                    <a:pt x="154" y="90"/>
                    <a:pt x="154" y="90"/>
                    <a:pt x="154" y="90"/>
                  </a:cubicBezTo>
                  <a:cubicBezTo>
                    <a:pt x="153" y="80"/>
                    <a:pt x="151" y="70"/>
                    <a:pt x="149" y="62"/>
                  </a:cubicBezTo>
                  <a:cubicBezTo>
                    <a:pt x="174" y="62"/>
                    <a:pt x="174" y="62"/>
                    <a:pt x="174" y="62"/>
                  </a:cubicBezTo>
                  <a:cubicBezTo>
                    <a:pt x="178" y="71"/>
                    <a:pt x="180" y="80"/>
                    <a:pt x="181" y="90"/>
                  </a:cubicBezTo>
                  <a:close/>
                  <a:moveTo>
                    <a:pt x="167" y="50"/>
                  </a:moveTo>
                  <a:cubicBezTo>
                    <a:pt x="144" y="50"/>
                    <a:pt x="144" y="50"/>
                    <a:pt x="144" y="50"/>
                  </a:cubicBezTo>
                  <a:cubicBezTo>
                    <a:pt x="138" y="35"/>
                    <a:pt x="128" y="23"/>
                    <a:pt x="120" y="15"/>
                  </a:cubicBezTo>
                  <a:cubicBezTo>
                    <a:pt x="140" y="21"/>
                    <a:pt x="156" y="33"/>
                    <a:pt x="167" y="50"/>
                  </a:cubicBezTo>
                  <a:close/>
                  <a:moveTo>
                    <a:pt x="103" y="16"/>
                  </a:moveTo>
                  <a:cubicBezTo>
                    <a:pt x="110" y="22"/>
                    <a:pt x="122" y="33"/>
                    <a:pt x="131" y="50"/>
                  </a:cubicBezTo>
                  <a:cubicBezTo>
                    <a:pt x="103" y="50"/>
                    <a:pt x="103" y="50"/>
                    <a:pt x="103" y="50"/>
                  </a:cubicBezTo>
                  <a:lnTo>
                    <a:pt x="103" y="16"/>
                  </a:lnTo>
                  <a:close/>
                  <a:moveTo>
                    <a:pt x="103" y="62"/>
                  </a:moveTo>
                  <a:cubicBezTo>
                    <a:pt x="136" y="62"/>
                    <a:pt x="136" y="62"/>
                    <a:pt x="136" y="62"/>
                  </a:cubicBezTo>
                  <a:cubicBezTo>
                    <a:pt x="139" y="70"/>
                    <a:pt x="141" y="80"/>
                    <a:pt x="142" y="90"/>
                  </a:cubicBezTo>
                  <a:cubicBezTo>
                    <a:pt x="103" y="90"/>
                    <a:pt x="103" y="90"/>
                    <a:pt x="103" y="90"/>
                  </a:cubicBezTo>
                  <a:lnTo>
                    <a:pt x="103" y="62"/>
                  </a:lnTo>
                  <a:close/>
                  <a:moveTo>
                    <a:pt x="73" y="15"/>
                  </a:moveTo>
                  <a:cubicBezTo>
                    <a:pt x="65" y="23"/>
                    <a:pt x="56" y="35"/>
                    <a:pt x="49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37" y="33"/>
                    <a:pt x="54" y="21"/>
                    <a:pt x="73" y="15"/>
                  </a:cubicBezTo>
                  <a:close/>
                  <a:moveTo>
                    <a:pt x="20" y="62"/>
                  </a:moveTo>
                  <a:cubicBezTo>
                    <a:pt x="20" y="62"/>
                    <a:pt x="20" y="62"/>
                    <a:pt x="21" y="62"/>
                  </a:cubicBezTo>
                  <a:cubicBezTo>
                    <a:pt x="45" y="62"/>
                    <a:pt x="45" y="62"/>
                    <a:pt x="45" y="62"/>
                  </a:cubicBezTo>
                  <a:cubicBezTo>
                    <a:pt x="42" y="70"/>
                    <a:pt x="40" y="80"/>
                    <a:pt x="40" y="90"/>
                  </a:cubicBezTo>
                  <a:cubicBezTo>
                    <a:pt x="13" y="90"/>
                    <a:pt x="13" y="90"/>
                    <a:pt x="13" y="90"/>
                  </a:cubicBezTo>
                  <a:cubicBezTo>
                    <a:pt x="13" y="80"/>
                    <a:pt x="16" y="71"/>
                    <a:pt x="20" y="62"/>
                  </a:cubicBezTo>
                  <a:close/>
                  <a:moveTo>
                    <a:pt x="20" y="131"/>
                  </a:moveTo>
                  <a:cubicBezTo>
                    <a:pt x="16" y="122"/>
                    <a:pt x="13" y="112"/>
                    <a:pt x="13" y="102"/>
                  </a:cubicBezTo>
                  <a:cubicBezTo>
                    <a:pt x="40" y="102"/>
                    <a:pt x="40" y="102"/>
                    <a:pt x="40" y="102"/>
                  </a:cubicBezTo>
                  <a:cubicBezTo>
                    <a:pt x="40" y="113"/>
                    <a:pt x="42" y="122"/>
                    <a:pt x="45" y="131"/>
                  </a:cubicBezTo>
                  <a:cubicBezTo>
                    <a:pt x="21" y="131"/>
                    <a:pt x="21" y="131"/>
                    <a:pt x="21" y="131"/>
                  </a:cubicBezTo>
                  <a:cubicBezTo>
                    <a:pt x="20" y="131"/>
                    <a:pt x="20" y="131"/>
                    <a:pt x="20" y="131"/>
                  </a:cubicBezTo>
                  <a:close/>
                  <a:moveTo>
                    <a:pt x="26" y="143"/>
                  </a:moveTo>
                  <a:cubicBezTo>
                    <a:pt x="50" y="143"/>
                    <a:pt x="50" y="143"/>
                    <a:pt x="50" y="143"/>
                  </a:cubicBezTo>
                  <a:cubicBezTo>
                    <a:pt x="57" y="158"/>
                    <a:pt x="66" y="170"/>
                    <a:pt x="75" y="178"/>
                  </a:cubicBezTo>
                  <a:cubicBezTo>
                    <a:pt x="55" y="172"/>
                    <a:pt x="38" y="160"/>
                    <a:pt x="26" y="143"/>
                  </a:cubicBezTo>
                  <a:close/>
                  <a:moveTo>
                    <a:pt x="91" y="176"/>
                  </a:moveTo>
                  <a:cubicBezTo>
                    <a:pt x="83" y="170"/>
                    <a:pt x="72" y="159"/>
                    <a:pt x="63" y="143"/>
                  </a:cubicBezTo>
                  <a:cubicBezTo>
                    <a:pt x="91" y="143"/>
                    <a:pt x="91" y="143"/>
                    <a:pt x="91" y="143"/>
                  </a:cubicBezTo>
                  <a:lnTo>
                    <a:pt x="91" y="176"/>
                  </a:lnTo>
                  <a:close/>
                  <a:moveTo>
                    <a:pt x="91" y="131"/>
                  </a:moveTo>
                  <a:cubicBezTo>
                    <a:pt x="58" y="131"/>
                    <a:pt x="58" y="131"/>
                    <a:pt x="58" y="131"/>
                  </a:cubicBezTo>
                  <a:cubicBezTo>
                    <a:pt x="55" y="122"/>
                    <a:pt x="52" y="113"/>
                    <a:pt x="52" y="102"/>
                  </a:cubicBezTo>
                  <a:cubicBezTo>
                    <a:pt x="91" y="102"/>
                    <a:pt x="91" y="102"/>
                    <a:pt x="91" y="102"/>
                  </a:cubicBezTo>
                  <a:lnTo>
                    <a:pt x="91" y="131"/>
                  </a:lnTo>
                  <a:close/>
                  <a:moveTo>
                    <a:pt x="91" y="90"/>
                  </a:moveTo>
                  <a:cubicBezTo>
                    <a:pt x="52" y="90"/>
                    <a:pt x="52" y="90"/>
                    <a:pt x="52" y="90"/>
                  </a:cubicBezTo>
                  <a:cubicBezTo>
                    <a:pt x="52" y="80"/>
                    <a:pt x="54" y="70"/>
                    <a:pt x="57" y="62"/>
                  </a:cubicBezTo>
                  <a:cubicBezTo>
                    <a:pt x="91" y="62"/>
                    <a:pt x="91" y="62"/>
                    <a:pt x="91" y="62"/>
                  </a:cubicBezTo>
                  <a:lnTo>
                    <a:pt x="91" y="90"/>
                  </a:lnTo>
                  <a:close/>
                  <a:moveTo>
                    <a:pt x="91" y="50"/>
                  </a:moveTo>
                  <a:cubicBezTo>
                    <a:pt x="62" y="50"/>
                    <a:pt x="62" y="50"/>
                    <a:pt x="62" y="50"/>
                  </a:cubicBezTo>
                  <a:cubicBezTo>
                    <a:pt x="71" y="33"/>
                    <a:pt x="83" y="22"/>
                    <a:pt x="91" y="16"/>
                  </a:cubicBezTo>
                  <a:lnTo>
                    <a:pt x="91" y="5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4484059" y="2772786"/>
            <a:ext cx="464201" cy="400596"/>
            <a:chOff x="3327844" y="2826491"/>
            <a:chExt cx="464201" cy="400596"/>
          </a:xfrm>
        </p:grpSpPr>
        <p:sp>
          <p:nvSpPr>
            <p:cNvPr id="14" name="Freeform 383"/>
            <p:cNvSpPr>
              <a:spLocks noEditPoints="1"/>
            </p:cNvSpPr>
            <p:nvPr/>
          </p:nvSpPr>
          <p:spPr bwMode="auto">
            <a:xfrm>
              <a:off x="3528700" y="2826491"/>
              <a:ext cx="263345" cy="340340"/>
            </a:xfrm>
            <a:custGeom>
              <a:avLst/>
              <a:gdLst>
                <a:gd name="T0" fmla="*/ 75 w 100"/>
                <a:gd name="T1" fmla="*/ 81 h 129"/>
                <a:gd name="T2" fmla="*/ 91 w 100"/>
                <a:gd name="T3" fmla="*/ 46 h 129"/>
                <a:gd name="T4" fmla="*/ 46 w 100"/>
                <a:gd name="T5" fmla="*/ 0 h 129"/>
                <a:gd name="T6" fmla="*/ 0 w 100"/>
                <a:gd name="T7" fmla="*/ 46 h 129"/>
                <a:gd name="T8" fmla="*/ 46 w 100"/>
                <a:gd name="T9" fmla="*/ 92 h 129"/>
                <a:gd name="T10" fmla="*/ 61 w 100"/>
                <a:gd name="T11" fmla="*/ 89 h 129"/>
                <a:gd name="T12" fmla="*/ 84 w 100"/>
                <a:gd name="T13" fmla="*/ 124 h 129"/>
                <a:gd name="T14" fmla="*/ 95 w 100"/>
                <a:gd name="T15" fmla="*/ 127 h 129"/>
                <a:gd name="T16" fmla="*/ 98 w 100"/>
                <a:gd name="T17" fmla="*/ 116 h 129"/>
                <a:gd name="T18" fmla="*/ 75 w 100"/>
                <a:gd name="T19" fmla="*/ 81 h 129"/>
                <a:gd name="T20" fmla="*/ 57 w 100"/>
                <a:gd name="T21" fmla="*/ 82 h 129"/>
                <a:gd name="T22" fmla="*/ 46 w 100"/>
                <a:gd name="T23" fmla="*/ 84 h 129"/>
                <a:gd name="T24" fmla="*/ 8 w 100"/>
                <a:gd name="T25" fmla="*/ 46 h 129"/>
                <a:gd name="T26" fmla="*/ 46 w 100"/>
                <a:gd name="T27" fmla="*/ 8 h 129"/>
                <a:gd name="T28" fmla="*/ 84 w 100"/>
                <a:gd name="T29" fmla="*/ 46 h 129"/>
                <a:gd name="T30" fmla="*/ 71 w 100"/>
                <a:gd name="T31" fmla="*/ 74 h 129"/>
                <a:gd name="T32" fmla="*/ 57 w 100"/>
                <a:gd name="T33" fmla="*/ 82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29">
                  <a:moveTo>
                    <a:pt x="75" y="81"/>
                  </a:moveTo>
                  <a:cubicBezTo>
                    <a:pt x="85" y="73"/>
                    <a:pt x="91" y="60"/>
                    <a:pt x="91" y="46"/>
                  </a:cubicBezTo>
                  <a:cubicBezTo>
                    <a:pt x="91" y="21"/>
                    <a:pt x="71" y="0"/>
                    <a:pt x="46" y="0"/>
                  </a:cubicBezTo>
                  <a:cubicBezTo>
                    <a:pt x="20" y="0"/>
                    <a:pt x="0" y="21"/>
                    <a:pt x="0" y="46"/>
                  </a:cubicBezTo>
                  <a:cubicBezTo>
                    <a:pt x="0" y="71"/>
                    <a:pt x="20" y="92"/>
                    <a:pt x="46" y="92"/>
                  </a:cubicBezTo>
                  <a:cubicBezTo>
                    <a:pt x="51" y="92"/>
                    <a:pt x="56" y="91"/>
                    <a:pt x="61" y="89"/>
                  </a:cubicBezTo>
                  <a:cubicBezTo>
                    <a:pt x="84" y="124"/>
                    <a:pt x="84" y="124"/>
                    <a:pt x="84" y="124"/>
                  </a:cubicBezTo>
                  <a:cubicBezTo>
                    <a:pt x="86" y="128"/>
                    <a:pt x="91" y="129"/>
                    <a:pt x="95" y="127"/>
                  </a:cubicBezTo>
                  <a:cubicBezTo>
                    <a:pt x="99" y="125"/>
                    <a:pt x="100" y="120"/>
                    <a:pt x="98" y="116"/>
                  </a:cubicBezTo>
                  <a:lnTo>
                    <a:pt x="75" y="81"/>
                  </a:lnTo>
                  <a:close/>
                  <a:moveTo>
                    <a:pt x="57" y="82"/>
                  </a:moveTo>
                  <a:cubicBezTo>
                    <a:pt x="53" y="83"/>
                    <a:pt x="50" y="84"/>
                    <a:pt x="46" y="84"/>
                  </a:cubicBezTo>
                  <a:cubicBezTo>
                    <a:pt x="25" y="84"/>
                    <a:pt x="8" y="67"/>
                    <a:pt x="8" y="46"/>
                  </a:cubicBezTo>
                  <a:cubicBezTo>
                    <a:pt x="8" y="25"/>
                    <a:pt x="25" y="8"/>
                    <a:pt x="46" y="8"/>
                  </a:cubicBezTo>
                  <a:cubicBezTo>
                    <a:pt x="67" y="8"/>
                    <a:pt x="84" y="25"/>
                    <a:pt x="84" y="46"/>
                  </a:cubicBezTo>
                  <a:cubicBezTo>
                    <a:pt x="84" y="57"/>
                    <a:pt x="79" y="67"/>
                    <a:pt x="71" y="74"/>
                  </a:cubicBezTo>
                  <a:cubicBezTo>
                    <a:pt x="67" y="78"/>
                    <a:pt x="62" y="81"/>
                    <a:pt x="57" y="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="1">
                <a:cs typeface="+mn-ea"/>
                <a:sym typeface="+mn-lt"/>
              </a:endParaRPr>
            </a:p>
          </p:txBody>
        </p:sp>
        <p:sp>
          <p:nvSpPr>
            <p:cNvPr id="15" name="Freeform 384"/>
            <p:cNvSpPr/>
            <p:nvPr/>
          </p:nvSpPr>
          <p:spPr bwMode="auto">
            <a:xfrm>
              <a:off x="3327844" y="2881168"/>
              <a:ext cx="76995" cy="32361"/>
            </a:xfrm>
            <a:custGeom>
              <a:avLst/>
              <a:gdLst>
                <a:gd name="T0" fmla="*/ 23 w 29"/>
                <a:gd name="T1" fmla="*/ 12 h 12"/>
                <a:gd name="T2" fmla="*/ 6 w 29"/>
                <a:gd name="T3" fmla="*/ 12 h 12"/>
                <a:gd name="T4" fmla="*/ 0 w 29"/>
                <a:gd name="T5" fmla="*/ 6 h 12"/>
                <a:gd name="T6" fmla="*/ 6 w 29"/>
                <a:gd name="T7" fmla="*/ 0 h 12"/>
                <a:gd name="T8" fmla="*/ 23 w 29"/>
                <a:gd name="T9" fmla="*/ 0 h 12"/>
                <a:gd name="T10" fmla="*/ 29 w 29"/>
                <a:gd name="T11" fmla="*/ 6 h 12"/>
                <a:gd name="T12" fmla="*/ 23 w 29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12">
                  <a:moveTo>
                    <a:pt x="23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2" y="12"/>
                    <a:pt x="0" y="9"/>
                    <a:pt x="0" y="6"/>
                  </a:cubicBezTo>
                  <a:cubicBezTo>
                    <a:pt x="0" y="2"/>
                    <a:pt x="2" y="0"/>
                    <a:pt x="6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6" y="0"/>
                    <a:pt x="29" y="2"/>
                    <a:pt x="29" y="6"/>
                  </a:cubicBezTo>
                  <a:cubicBezTo>
                    <a:pt x="29" y="9"/>
                    <a:pt x="26" y="12"/>
                    <a:pt x="23" y="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="1">
                <a:cs typeface="+mn-ea"/>
                <a:sym typeface="+mn-lt"/>
              </a:endParaRPr>
            </a:p>
          </p:txBody>
        </p:sp>
        <p:sp>
          <p:nvSpPr>
            <p:cNvPr id="16" name="Freeform 385"/>
            <p:cNvSpPr/>
            <p:nvPr/>
          </p:nvSpPr>
          <p:spPr bwMode="auto">
            <a:xfrm>
              <a:off x="3327844" y="2987176"/>
              <a:ext cx="76995" cy="31244"/>
            </a:xfrm>
            <a:custGeom>
              <a:avLst/>
              <a:gdLst>
                <a:gd name="T0" fmla="*/ 23 w 29"/>
                <a:gd name="T1" fmla="*/ 12 h 12"/>
                <a:gd name="T2" fmla="*/ 6 w 29"/>
                <a:gd name="T3" fmla="*/ 12 h 12"/>
                <a:gd name="T4" fmla="*/ 0 w 29"/>
                <a:gd name="T5" fmla="*/ 6 h 12"/>
                <a:gd name="T6" fmla="*/ 6 w 29"/>
                <a:gd name="T7" fmla="*/ 0 h 12"/>
                <a:gd name="T8" fmla="*/ 23 w 29"/>
                <a:gd name="T9" fmla="*/ 0 h 12"/>
                <a:gd name="T10" fmla="*/ 29 w 29"/>
                <a:gd name="T11" fmla="*/ 6 h 12"/>
                <a:gd name="T12" fmla="*/ 23 w 29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12">
                  <a:moveTo>
                    <a:pt x="23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2" y="12"/>
                    <a:pt x="0" y="10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6" y="0"/>
                    <a:pt x="29" y="3"/>
                    <a:pt x="29" y="6"/>
                  </a:cubicBezTo>
                  <a:cubicBezTo>
                    <a:pt x="29" y="10"/>
                    <a:pt x="26" y="12"/>
                    <a:pt x="23" y="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="1">
                <a:cs typeface="+mn-ea"/>
                <a:sym typeface="+mn-lt"/>
              </a:endParaRPr>
            </a:p>
          </p:txBody>
        </p:sp>
        <p:sp>
          <p:nvSpPr>
            <p:cNvPr id="17" name="Freeform 386"/>
            <p:cNvSpPr/>
            <p:nvPr/>
          </p:nvSpPr>
          <p:spPr bwMode="auto">
            <a:xfrm>
              <a:off x="3327844" y="3095415"/>
              <a:ext cx="76995" cy="31244"/>
            </a:xfrm>
            <a:custGeom>
              <a:avLst/>
              <a:gdLst>
                <a:gd name="T0" fmla="*/ 23 w 29"/>
                <a:gd name="T1" fmla="*/ 12 h 12"/>
                <a:gd name="T2" fmla="*/ 6 w 29"/>
                <a:gd name="T3" fmla="*/ 12 h 12"/>
                <a:gd name="T4" fmla="*/ 0 w 29"/>
                <a:gd name="T5" fmla="*/ 6 h 12"/>
                <a:gd name="T6" fmla="*/ 6 w 29"/>
                <a:gd name="T7" fmla="*/ 0 h 12"/>
                <a:gd name="T8" fmla="*/ 23 w 29"/>
                <a:gd name="T9" fmla="*/ 0 h 12"/>
                <a:gd name="T10" fmla="*/ 29 w 29"/>
                <a:gd name="T11" fmla="*/ 6 h 12"/>
                <a:gd name="T12" fmla="*/ 23 w 29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12">
                  <a:moveTo>
                    <a:pt x="23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2" y="12"/>
                    <a:pt x="0" y="9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6" y="0"/>
                    <a:pt x="29" y="3"/>
                    <a:pt x="29" y="6"/>
                  </a:cubicBezTo>
                  <a:cubicBezTo>
                    <a:pt x="29" y="9"/>
                    <a:pt x="26" y="12"/>
                    <a:pt x="23" y="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="1">
                <a:cs typeface="+mn-ea"/>
                <a:sym typeface="+mn-lt"/>
              </a:endParaRPr>
            </a:p>
          </p:txBody>
        </p:sp>
        <p:sp>
          <p:nvSpPr>
            <p:cNvPr id="18" name="Freeform 387"/>
            <p:cNvSpPr/>
            <p:nvPr/>
          </p:nvSpPr>
          <p:spPr bwMode="auto">
            <a:xfrm>
              <a:off x="3433851" y="3195843"/>
              <a:ext cx="295705" cy="31244"/>
            </a:xfrm>
            <a:custGeom>
              <a:avLst/>
              <a:gdLst>
                <a:gd name="T0" fmla="*/ 106 w 112"/>
                <a:gd name="T1" fmla="*/ 12 h 12"/>
                <a:gd name="T2" fmla="*/ 6 w 112"/>
                <a:gd name="T3" fmla="*/ 12 h 12"/>
                <a:gd name="T4" fmla="*/ 0 w 112"/>
                <a:gd name="T5" fmla="*/ 6 h 12"/>
                <a:gd name="T6" fmla="*/ 6 w 112"/>
                <a:gd name="T7" fmla="*/ 0 h 12"/>
                <a:gd name="T8" fmla="*/ 106 w 112"/>
                <a:gd name="T9" fmla="*/ 0 h 12"/>
                <a:gd name="T10" fmla="*/ 112 w 112"/>
                <a:gd name="T11" fmla="*/ 6 h 12"/>
                <a:gd name="T12" fmla="*/ 106 w 112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2" h="12">
                  <a:moveTo>
                    <a:pt x="106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2" y="12"/>
                    <a:pt x="0" y="10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06" y="0"/>
                    <a:pt x="106" y="0"/>
                    <a:pt x="106" y="0"/>
                  </a:cubicBezTo>
                  <a:cubicBezTo>
                    <a:pt x="109" y="0"/>
                    <a:pt x="112" y="3"/>
                    <a:pt x="112" y="6"/>
                  </a:cubicBezTo>
                  <a:cubicBezTo>
                    <a:pt x="112" y="10"/>
                    <a:pt x="109" y="12"/>
                    <a:pt x="106" y="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="1">
                <a:cs typeface="+mn-ea"/>
                <a:sym typeface="+mn-lt"/>
              </a:endParaRPr>
            </a:p>
          </p:txBody>
        </p:sp>
        <p:sp>
          <p:nvSpPr>
            <p:cNvPr id="19" name="Freeform 388"/>
            <p:cNvSpPr/>
            <p:nvPr/>
          </p:nvSpPr>
          <p:spPr bwMode="auto">
            <a:xfrm>
              <a:off x="3327844" y="3195843"/>
              <a:ext cx="76995" cy="31244"/>
            </a:xfrm>
            <a:custGeom>
              <a:avLst/>
              <a:gdLst>
                <a:gd name="T0" fmla="*/ 23 w 29"/>
                <a:gd name="T1" fmla="*/ 12 h 12"/>
                <a:gd name="T2" fmla="*/ 6 w 29"/>
                <a:gd name="T3" fmla="*/ 12 h 12"/>
                <a:gd name="T4" fmla="*/ 0 w 29"/>
                <a:gd name="T5" fmla="*/ 6 h 12"/>
                <a:gd name="T6" fmla="*/ 6 w 29"/>
                <a:gd name="T7" fmla="*/ 0 h 12"/>
                <a:gd name="T8" fmla="*/ 23 w 29"/>
                <a:gd name="T9" fmla="*/ 0 h 12"/>
                <a:gd name="T10" fmla="*/ 29 w 29"/>
                <a:gd name="T11" fmla="*/ 6 h 12"/>
                <a:gd name="T12" fmla="*/ 23 w 29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12">
                  <a:moveTo>
                    <a:pt x="23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2" y="12"/>
                    <a:pt x="0" y="10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6" y="0"/>
                    <a:pt x="29" y="3"/>
                    <a:pt x="29" y="6"/>
                  </a:cubicBezTo>
                  <a:cubicBezTo>
                    <a:pt x="29" y="10"/>
                    <a:pt x="26" y="12"/>
                    <a:pt x="23" y="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="1">
                <a:cs typeface="+mn-ea"/>
                <a:sym typeface="+mn-lt"/>
              </a:endParaRPr>
            </a:p>
          </p:txBody>
        </p:sp>
        <p:sp>
          <p:nvSpPr>
            <p:cNvPr id="20" name="Freeform 389"/>
            <p:cNvSpPr/>
            <p:nvPr/>
          </p:nvSpPr>
          <p:spPr bwMode="auto">
            <a:xfrm>
              <a:off x="3634707" y="3018420"/>
              <a:ext cx="29013" cy="3348"/>
            </a:xfrm>
            <a:custGeom>
              <a:avLst/>
              <a:gdLst>
                <a:gd name="T0" fmla="*/ 6 w 11"/>
                <a:gd name="T1" fmla="*/ 1 h 1"/>
                <a:gd name="T2" fmla="*/ 11 w 11"/>
                <a:gd name="T3" fmla="*/ 0 h 1"/>
                <a:gd name="T4" fmla="*/ 0 w 11"/>
                <a:gd name="T5" fmla="*/ 0 h 1"/>
                <a:gd name="T6" fmla="*/ 6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6" y="1"/>
                  </a:moveTo>
                  <a:cubicBezTo>
                    <a:pt x="7" y="1"/>
                    <a:pt x="9" y="1"/>
                    <a:pt x="1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4" y="1"/>
                    <a:pt x="6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="1">
                <a:cs typeface="+mn-ea"/>
                <a:sym typeface="+mn-lt"/>
              </a:endParaRPr>
            </a:p>
          </p:txBody>
        </p:sp>
        <p:sp>
          <p:nvSpPr>
            <p:cNvPr id="21" name="Freeform 390"/>
            <p:cNvSpPr/>
            <p:nvPr/>
          </p:nvSpPr>
          <p:spPr bwMode="auto">
            <a:xfrm>
              <a:off x="3617969" y="2873358"/>
              <a:ext cx="63605" cy="7811"/>
            </a:xfrm>
            <a:custGeom>
              <a:avLst/>
              <a:gdLst>
                <a:gd name="T0" fmla="*/ 12 w 24"/>
                <a:gd name="T1" fmla="*/ 0 h 3"/>
                <a:gd name="T2" fmla="*/ 0 w 24"/>
                <a:gd name="T3" fmla="*/ 3 h 3"/>
                <a:gd name="T4" fmla="*/ 24 w 24"/>
                <a:gd name="T5" fmla="*/ 3 h 3"/>
                <a:gd name="T6" fmla="*/ 12 w 2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3">
                  <a:moveTo>
                    <a:pt x="12" y="0"/>
                  </a:moveTo>
                  <a:cubicBezTo>
                    <a:pt x="7" y="0"/>
                    <a:pt x="3" y="1"/>
                    <a:pt x="0" y="3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0" y="1"/>
                    <a:pt x="16" y="0"/>
                    <a:pt x="1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="1">
                <a:cs typeface="+mn-ea"/>
                <a:sym typeface="+mn-lt"/>
              </a:endParaRPr>
            </a:p>
          </p:txBody>
        </p:sp>
        <p:sp>
          <p:nvSpPr>
            <p:cNvPr id="22" name="Freeform 391"/>
            <p:cNvSpPr/>
            <p:nvPr/>
          </p:nvSpPr>
          <p:spPr bwMode="auto">
            <a:xfrm>
              <a:off x="3576682" y="2913529"/>
              <a:ext cx="147294" cy="73647"/>
            </a:xfrm>
            <a:custGeom>
              <a:avLst/>
              <a:gdLst>
                <a:gd name="T0" fmla="*/ 3 w 56"/>
                <a:gd name="T1" fmla="*/ 0 h 28"/>
                <a:gd name="T2" fmla="*/ 0 w 56"/>
                <a:gd name="T3" fmla="*/ 13 h 28"/>
                <a:gd name="T4" fmla="*/ 4 w 56"/>
                <a:gd name="T5" fmla="*/ 28 h 28"/>
                <a:gd name="T6" fmla="*/ 51 w 56"/>
                <a:gd name="T7" fmla="*/ 28 h 28"/>
                <a:gd name="T8" fmla="*/ 56 w 56"/>
                <a:gd name="T9" fmla="*/ 13 h 28"/>
                <a:gd name="T10" fmla="*/ 52 w 56"/>
                <a:gd name="T11" fmla="*/ 0 h 28"/>
                <a:gd name="T12" fmla="*/ 52 w 56"/>
                <a:gd name="T13" fmla="*/ 0 h 28"/>
                <a:gd name="T14" fmla="*/ 3 w 56"/>
                <a:gd name="T1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28">
                  <a:moveTo>
                    <a:pt x="3" y="0"/>
                  </a:moveTo>
                  <a:cubicBezTo>
                    <a:pt x="1" y="4"/>
                    <a:pt x="0" y="8"/>
                    <a:pt x="0" y="13"/>
                  </a:cubicBezTo>
                  <a:cubicBezTo>
                    <a:pt x="0" y="19"/>
                    <a:pt x="1" y="24"/>
                    <a:pt x="4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4" y="24"/>
                    <a:pt x="56" y="18"/>
                    <a:pt x="56" y="13"/>
                  </a:cubicBezTo>
                  <a:cubicBezTo>
                    <a:pt x="56" y="8"/>
                    <a:pt x="54" y="4"/>
                    <a:pt x="52" y="0"/>
                  </a:cubicBezTo>
                  <a:cubicBezTo>
                    <a:pt x="52" y="0"/>
                    <a:pt x="52" y="0"/>
                    <a:pt x="52" y="0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="1">
                <a:cs typeface="+mn-ea"/>
                <a:sym typeface="+mn-lt"/>
              </a:endParaRPr>
            </a:p>
          </p:txBody>
        </p:sp>
        <p:sp>
          <p:nvSpPr>
            <p:cNvPr id="23" name="Freeform 392"/>
            <p:cNvSpPr/>
            <p:nvPr/>
          </p:nvSpPr>
          <p:spPr bwMode="auto">
            <a:xfrm>
              <a:off x="3433851" y="2881168"/>
              <a:ext cx="84806" cy="32361"/>
            </a:xfrm>
            <a:custGeom>
              <a:avLst/>
              <a:gdLst>
                <a:gd name="T0" fmla="*/ 6 w 32"/>
                <a:gd name="T1" fmla="*/ 0 h 12"/>
                <a:gd name="T2" fmla="*/ 0 w 32"/>
                <a:gd name="T3" fmla="*/ 6 h 12"/>
                <a:gd name="T4" fmla="*/ 6 w 32"/>
                <a:gd name="T5" fmla="*/ 12 h 12"/>
                <a:gd name="T6" fmla="*/ 28 w 32"/>
                <a:gd name="T7" fmla="*/ 12 h 12"/>
                <a:gd name="T8" fmla="*/ 32 w 32"/>
                <a:gd name="T9" fmla="*/ 0 h 12"/>
                <a:gd name="T10" fmla="*/ 6 w 32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" h="12">
                  <a:moveTo>
                    <a:pt x="6" y="0"/>
                  </a:moveTo>
                  <a:cubicBezTo>
                    <a:pt x="2" y="0"/>
                    <a:pt x="0" y="2"/>
                    <a:pt x="0" y="6"/>
                  </a:cubicBezTo>
                  <a:cubicBezTo>
                    <a:pt x="0" y="9"/>
                    <a:pt x="2" y="12"/>
                    <a:pt x="6" y="12"/>
                  </a:cubicBezTo>
                  <a:cubicBezTo>
                    <a:pt x="28" y="12"/>
                    <a:pt x="28" y="12"/>
                    <a:pt x="28" y="12"/>
                  </a:cubicBezTo>
                  <a:cubicBezTo>
                    <a:pt x="29" y="7"/>
                    <a:pt x="30" y="3"/>
                    <a:pt x="32" y="0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="1">
                <a:cs typeface="+mn-ea"/>
                <a:sym typeface="+mn-lt"/>
              </a:endParaRPr>
            </a:p>
          </p:txBody>
        </p:sp>
        <p:sp>
          <p:nvSpPr>
            <p:cNvPr id="24" name="Freeform 393"/>
            <p:cNvSpPr/>
            <p:nvPr/>
          </p:nvSpPr>
          <p:spPr bwMode="auto">
            <a:xfrm>
              <a:off x="3433851" y="2987176"/>
              <a:ext cx="87038" cy="31244"/>
            </a:xfrm>
            <a:custGeom>
              <a:avLst/>
              <a:gdLst>
                <a:gd name="T0" fmla="*/ 6 w 33"/>
                <a:gd name="T1" fmla="*/ 0 h 12"/>
                <a:gd name="T2" fmla="*/ 0 w 33"/>
                <a:gd name="T3" fmla="*/ 6 h 12"/>
                <a:gd name="T4" fmla="*/ 6 w 33"/>
                <a:gd name="T5" fmla="*/ 12 h 12"/>
                <a:gd name="T6" fmla="*/ 33 w 33"/>
                <a:gd name="T7" fmla="*/ 12 h 12"/>
                <a:gd name="T8" fmla="*/ 28 w 33"/>
                <a:gd name="T9" fmla="*/ 0 h 12"/>
                <a:gd name="T10" fmla="*/ 6 w 33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12">
                  <a:moveTo>
                    <a:pt x="6" y="0"/>
                  </a:moveTo>
                  <a:cubicBezTo>
                    <a:pt x="2" y="0"/>
                    <a:pt x="0" y="3"/>
                    <a:pt x="0" y="6"/>
                  </a:cubicBezTo>
                  <a:cubicBezTo>
                    <a:pt x="0" y="10"/>
                    <a:pt x="2" y="12"/>
                    <a:pt x="6" y="12"/>
                  </a:cubicBezTo>
                  <a:cubicBezTo>
                    <a:pt x="33" y="12"/>
                    <a:pt x="33" y="12"/>
                    <a:pt x="33" y="12"/>
                  </a:cubicBezTo>
                  <a:cubicBezTo>
                    <a:pt x="31" y="9"/>
                    <a:pt x="29" y="5"/>
                    <a:pt x="28" y="0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="1">
                <a:cs typeface="+mn-ea"/>
                <a:sym typeface="+mn-lt"/>
              </a:endParaRPr>
            </a:p>
          </p:txBody>
        </p:sp>
        <p:sp>
          <p:nvSpPr>
            <p:cNvPr id="25" name="Freeform 394"/>
            <p:cNvSpPr/>
            <p:nvPr/>
          </p:nvSpPr>
          <p:spPr bwMode="auto">
            <a:xfrm>
              <a:off x="3576682" y="2873358"/>
              <a:ext cx="147294" cy="148411"/>
            </a:xfrm>
            <a:custGeom>
              <a:avLst/>
              <a:gdLst>
                <a:gd name="T0" fmla="*/ 28 w 56"/>
                <a:gd name="T1" fmla="*/ 0 h 56"/>
                <a:gd name="T2" fmla="*/ 0 w 56"/>
                <a:gd name="T3" fmla="*/ 28 h 56"/>
                <a:gd name="T4" fmla="*/ 28 w 56"/>
                <a:gd name="T5" fmla="*/ 56 h 56"/>
                <a:gd name="T6" fmla="*/ 36 w 56"/>
                <a:gd name="T7" fmla="*/ 55 h 56"/>
                <a:gd name="T8" fmla="*/ 46 w 56"/>
                <a:gd name="T9" fmla="*/ 49 h 56"/>
                <a:gd name="T10" fmla="*/ 56 w 56"/>
                <a:gd name="T11" fmla="*/ 28 h 56"/>
                <a:gd name="T12" fmla="*/ 28 w 56"/>
                <a:gd name="T1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" h="56">
                  <a:moveTo>
                    <a:pt x="28" y="0"/>
                  </a:moveTo>
                  <a:cubicBezTo>
                    <a:pt x="12" y="0"/>
                    <a:pt x="0" y="13"/>
                    <a:pt x="0" y="28"/>
                  </a:cubicBezTo>
                  <a:cubicBezTo>
                    <a:pt x="0" y="43"/>
                    <a:pt x="12" y="56"/>
                    <a:pt x="28" y="56"/>
                  </a:cubicBezTo>
                  <a:cubicBezTo>
                    <a:pt x="31" y="56"/>
                    <a:pt x="33" y="56"/>
                    <a:pt x="36" y="55"/>
                  </a:cubicBezTo>
                  <a:cubicBezTo>
                    <a:pt x="40" y="54"/>
                    <a:pt x="43" y="52"/>
                    <a:pt x="46" y="49"/>
                  </a:cubicBezTo>
                  <a:cubicBezTo>
                    <a:pt x="52" y="44"/>
                    <a:pt x="56" y="36"/>
                    <a:pt x="56" y="28"/>
                  </a:cubicBezTo>
                  <a:cubicBezTo>
                    <a:pt x="56" y="13"/>
                    <a:pt x="43" y="0"/>
                    <a:pt x="2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="1">
                <a:cs typeface="+mn-ea"/>
                <a:sym typeface="+mn-lt"/>
              </a:endParaRPr>
            </a:p>
          </p:txBody>
        </p:sp>
        <p:sp>
          <p:nvSpPr>
            <p:cNvPr id="26" name="Freeform 395"/>
            <p:cNvSpPr/>
            <p:nvPr/>
          </p:nvSpPr>
          <p:spPr bwMode="auto">
            <a:xfrm>
              <a:off x="3433851" y="3095415"/>
              <a:ext cx="268924" cy="31244"/>
            </a:xfrm>
            <a:custGeom>
              <a:avLst/>
              <a:gdLst>
                <a:gd name="T0" fmla="*/ 6 w 102"/>
                <a:gd name="T1" fmla="*/ 0 h 12"/>
                <a:gd name="T2" fmla="*/ 0 w 102"/>
                <a:gd name="T3" fmla="*/ 6 h 12"/>
                <a:gd name="T4" fmla="*/ 6 w 102"/>
                <a:gd name="T5" fmla="*/ 12 h 12"/>
                <a:gd name="T6" fmla="*/ 102 w 102"/>
                <a:gd name="T7" fmla="*/ 12 h 12"/>
                <a:gd name="T8" fmla="*/ 94 w 102"/>
                <a:gd name="T9" fmla="*/ 0 h 12"/>
                <a:gd name="T10" fmla="*/ 6 w 102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2" h="12">
                  <a:moveTo>
                    <a:pt x="6" y="0"/>
                  </a:moveTo>
                  <a:cubicBezTo>
                    <a:pt x="2" y="0"/>
                    <a:pt x="0" y="3"/>
                    <a:pt x="0" y="6"/>
                  </a:cubicBezTo>
                  <a:cubicBezTo>
                    <a:pt x="0" y="9"/>
                    <a:pt x="2" y="12"/>
                    <a:pt x="6" y="12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94" y="0"/>
                    <a:pt x="94" y="0"/>
                    <a:pt x="94" y="0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="1">
                <a:cs typeface="+mn-ea"/>
                <a:sym typeface="+mn-lt"/>
              </a:endParaRPr>
            </a:p>
          </p:txBody>
        </p:sp>
      </p:grpSp>
      <p:sp>
        <p:nvSpPr>
          <p:cNvPr id="27" name="Freeform 139"/>
          <p:cNvSpPr/>
          <p:nvPr/>
        </p:nvSpPr>
        <p:spPr bwMode="auto">
          <a:xfrm>
            <a:off x="7244196" y="2764519"/>
            <a:ext cx="374711" cy="417131"/>
          </a:xfrm>
          <a:custGeom>
            <a:avLst/>
            <a:gdLst/>
            <a:ahLst/>
            <a:cxnLst/>
            <a:rect l="l" t="t" r="r" b="b"/>
            <a:pathLst>
              <a:path w="374711" h="417131">
                <a:moveTo>
                  <a:pt x="157163" y="234568"/>
                </a:moveTo>
                <a:lnTo>
                  <a:pt x="184150" y="259968"/>
                </a:lnTo>
                <a:lnTo>
                  <a:pt x="33337" y="417131"/>
                </a:lnTo>
                <a:lnTo>
                  <a:pt x="0" y="383794"/>
                </a:lnTo>
                <a:close/>
                <a:moveTo>
                  <a:pt x="349039" y="80580"/>
                </a:moveTo>
                <a:cubicBezTo>
                  <a:pt x="349039" y="80580"/>
                  <a:pt x="401638" y="158969"/>
                  <a:pt x="307711" y="218693"/>
                </a:cubicBezTo>
                <a:cubicBezTo>
                  <a:pt x="307711" y="218693"/>
                  <a:pt x="307711" y="218693"/>
                  <a:pt x="305363" y="217760"/>
                </a:cubicBezTo>
                <a:lnTo>
                  <a:pt x="288925" y="211228"/>
                </a:lnTo>
                <a:cubicBezTo>
                  <a:pt x="288925" y="211228"/>
                  <a:pt x="364067" y="181365"/>
                  <a:pt x="349039" y="80580"/>
                </a:cubicBezTo>
                <a:close/>
                <a:moveTo>
                  <a:pt x="279871" y="32848"/>
                </a:moveTo>
                <a:cubicBezTo>
                  <a:pt x="253973" y="32848"/>
                  <a:pt x="228546" y="42265"/>
                  <a:pt x="209712" y="61100"/>
                </a:cubicBezTo>
                <a:cubicBezTo>
                  <a:pt x="168275" y="102536"/>
                  <a:pt x="168275" y="166574"/>
                  <a:pt x="209712" y="204244"/>
                </a:cubicBezTo>
                <a:cubicBezTo>
                  <a:pt x="247381" y="245680"/>
                  <a:pt x="311419" y="245680"/>
                  <a:pt x="352856" y="208011"/>
                </a:cubicBezTo>
                <a:cubicBezTo>
                  <a:pt x="390525" y="166574"/>
                  <a:pt x="390525" y="102536"/>
                  <a:pt x="352856" y="61100"/>
                </a:cubicBezTo>
                <a:cubicBezTo>
                  <a:pt x="332137" y="42265"/>
                  <a:pt x="305769" y="32848"/>
                  <a:pt x="279871" y="32848"/>
                </a:cubicBezTo>
                <a:close/>
                <a:moveTo>
                  <a:pt x="281270" y="0"/>
                </a:moveTo>
                <a:cubicBezTo>
                  <a:pt x="314908" y="0"/>
                  <a:pt x="348547" y="13082"/>
                  <a:pt x="374711" y="39245"/>
                </a:cubicBezTo>
                <a:cubicBezTo>
                  <a:pt x="427038" y="91573"/>
                  <a:pt x="427038" y="177539"/>
                  <a:pt x="374711" y="229866"/>
                </a:cubicBezTo>
                <a:cubicBezTo>
                  <a:pt x="326121" y="278455"/>
                  <a:pt x="251368" y="282193"/>
                  <a:pt x="199041" y="241079"/>
                </a:cubicBezTo>
                <a:cubicBezTo>
                  <a:pt x="191566" y="233604"/>
                  <a:pt x="187828" y="229866"/>
                  <a:pt x="176615" y="218653"/>
                </a:cubicBezTo>
                <a:cubicBezTo>
                  <a:pt x="131763" y="166326"/>
                  <a:pt x="135501" y="87835"/>
                  <a:pt x="187828" y="39245"/>
                </a:cubicBezTo>
                <a:cubicBezTo>
                  <a:pt x="213992" y="13082"/>
                  <a:pt x="247631" y="0"/>
                  <a:pt x="28127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8" name="Freeform 244"/>
          <p:cNvSpPr/>
          <p:nvPr/>
        </p:nvSpPr>
        <p:spPr bwMode="auto">
          <a:xfrm>
            <a:off x="9910452" y="2780203"/>
            <a:ext cx="522287" cy="385763"/>
          </a:xfrm>
          <a:custGeom>
            <a:avLst/>
            <a:gdLst/>
            <a:ahLst/>
            <a:cxnLst/>
            <a:rect l="l" t="t" r="r" b="b"/>
            <a:pathLst>
              <a:path w="522287" h="385763">
                <a:moveTo>
                  <a:pt x="323056" y="325438"/>
                </a:moveTo>
                <a:cubicBezTo>
                  <a:pt x="307975" y="325438"/>
                  <a:pt x="292893" y="332846"/>
                  <a:pt x="277812" y="336550"/>
                </a:cubicBezTo>
                <a:lnTo>
                  <a:pt x="368300" y="336550"/>
                </a:lnTo>
                <a:cubicBezTo>
                  <a:pt x="356989" y="332846"/>
                  <a:pt x="341908" y="325438"/>
                  <a:pt x="323056" y="325438"/>
                </a:cubicBezTo>
                <a:close/>
                <a:moveTo>
                  <a:pt x="127794" y="325438"/>
                </a:moveTo>
                <a:cubicBezTo>
                  <a:pt x="108942" y="325438"/>
                  <a:pt x="93861" y="332846"/>
                  <a:pt x="82550" y="336550"/>
                </a:cubicBezTo>
                <a:lnTo>
                  <a:pt x="173038" y="336550"/>
                </a:lnTo>
                <a:cubicBezTo>
                  <a:pt x="161727" y="332846"/>
                  <a:pt x="146646" y="325438"/>
                  <a:pt x="127794" y="325438"/>
                </a:cubicBezTo>
                <a:close/>
                <a:moveTo>
                  <a:pt x="285750" y="212725"/>
                </a:moveTo>
                <a:lnTo>
                  <a:pt x="304800" y="236538"/>
                </a:lnTo>
                <a:lnTo>
                  <a:pt x="269875" y="250825"/>
                </a:lnTo>
                <a:close/>
                <a:moveTo>
                  <a:pt x="311150" y="157163"/>
                </a:moveTo>
                <a:lnTo>
                  <a:pt x="363538" y="209550"/>
                </a:lnTo>
                <a:lnTo>
                  <a:pt x="311150" y="231775"/>
                </a:lnTo>
                <a:lnTo>
                  <a:pt x="288925" y="209550"/>
                </a:lnTo>
                <a:close/>
                <a:moveTo>
                  <a:pt x="127794" y="85725"/>
                </a:moveTo>
                <a:cubicBezTo>
                  <a:pt x="101780" y="85725"/>
                  <a:pt x="83199" y="97009"/>
                  <a:pt x="68334" y="108292"/>
                </a:cubicBezTo>
                <a:cubicBezTo>
                  <a:pt x="57186" y="119576"/>
                  <a:pt x="49753" y="127098"/>
                  <a:pt x="46037" y="134620"/>
                </a:cubicBezTo>
                <a:cubicBezTo>
                  <a:pt x="46037" y="134643"/>
                  <a:pt x="46037" y="136695"/>
                  <a:pt x="46037" y="326439"/>
                </a:cubicBezTo>
                <a:cubicBezTo>
                  <a:pt x="64618" y="311394"/>
                  <a:pt x="90631" y="296350"/>
                  <a:pt x="127794" y="296350"/>
                </a:cubicBezTo>
                <a:cubicBezTo>
                  <a:pt x="164956" y="296350"/>
                  <a:pt x="190969" y="311394"/>
                  <a:pt x="209550" y="330200"/>
                </a:cubicBezTo>
                <a:lnTo>
                  <a:pt x="209550" y="134620"/>
                </a:lnTo>
                <a:cubicBezTo>
                  <a:pt x="209550" y="130859"/>
                  <a:pt x="209550" y="130859"/>
                  <a:pt x="209550" y="127098"/>
                </a:cubicBezTo>
                <a:lnTo>
                  <a:pt x="190969" y="112053"/>
                </a:lnTo>
                <a:cubicBezTo>
                  <a:pt x="176104" y="97009"/>
                  <a:pt x="157523" y="85725"/>
                  <a:pt x="127794" y="85725"/>
                </a:cubicBezTo>
                <a:close/>
                <a:moveTo>
                  <a:pt x="484188" y="74613"/>
                </a:moveTo>
                <a:lnTo>
                  <a:pt x="492125" y="82551"/>
                </a:lnTo>
                <a:lnTo>
                  <a:pt x="368300" y="201613"/>
                </a:lnTo>
                <a:lnTo>
                  <a:pt x="360362" y="195263"/>
                </a:lnTo>
                <a:close/>
                <a:moveTo>
                  <a:pt x="127416" y="55563"/>
                </a:moveTo>
                <a:cubicBezTo>
                  <a:pt x="164892" y="55563"/>
                  <a:pt x="194872" y="70572"/>
                  <a:pt x="213610" y="85581"/>
                </a:cubicBezTo>
                <a:cubicBezTo>
                  <a:pt x="217357" y="93086"/>
                  <a:pt x="221105" y="96838"/>
                  <a:pt x="224853" y="100590"/>
                </a:cubicBezTo>
                <a:cubicBezTo>
                  <a:pt x="228600" y="96838"/>
                  <a:pt x="236095" y="93086"/>
                  <a:pt x="239843" y="89334"/>
                </a:cubicBezTo>
                <a:cubicBezTo>
                  <a:pt x="258580" y="70572"/>
                  <a:pt x="284813" y="55563"/>
                  <a:pt x="322289" y="55563"/>
                </a:cubicBezTo>
                <a:cubicBezTo>
                  <a:pt x="348521" y="55563"/>
                  <a:pt x="367259" y="59315"/>
                  <a:pt x="382249" y="70572"/>
                </a:cubicBezTo>
                <a:cubicBezTo>
                  <a:pt x="382236" y="70585"/>
                  <a:pt x="381709" y="71114"/>
                  <a:pt x="359764" y="93086"/>
                </a:cubicBezTo>
                <a:cubicBezTo>
                  <a:pt x="348521" y="89334"/>
                  <a:pt x="337279" y="85581"/>
                  <a:pt x="322289" y="85581"/>
                </a:cubicBezTo>
                <a:cubicBezTo>
                  <a:pt x="296056" y="85581"/>
                  <a:pt x="277318" y="96838"/>
                  <a:pt x="262328" y="108095"/>
                </a:cubicBezTo>
                <a:cubicBezTo>
                  <a:pt x="251085" y="119352"/>
                  <a:pt x="243590" y="126856"/>
                  <a:pt x="243590" y="134361"/>
                </a:cubicBezTo>
                <a:cubicBezTo>
                  <a:pt x="243590" y="134386"/>
                  <a:pt x="243590" y="136581"/>
                  <a:pt x="243590" y="325727"/>
                </a:cubicBezTo>
                <a:cubicBezTo>
                  <a:pt x="258580" y="310718"/>
                  <a:pt x="288561" y="295709"/>
                  <a:pt x="322289" y="295709"/>
                </a:cubicBezTo>
                <a:cubicBezTo>
                  <a:pt x="359764" y="295709"/>
                  <a:pt x="389744" y="310718"/>
                  <a:pt x="408482" y="329479"/>
                </a:cubicBezTo>
                <a:cubicBezTo>
                  <a:pt x="408482" y="329455"/>
                  <a:pt x="408482" y="327547"/>
                  <a:pt x="408482" y="171884"/>
                </a:cubicBezTo>
                <a:cubicBezTo>
                  <a:pt x="408492" y="171875"/>
                  <a:pt x="409020" y="171345"/>
                  <a:pt x="438462" y="141865"/>
                </a:cubicBezTo>
                <a:lnTo>
                  <a:pt x="438462" y="156874"/>
                </a:lnTo>
                <a:cubicBezTo>
                  <a:pt x="438471" y="156874"/>
                  <a:pt x="438607" y="156874"/>
                  <a:pt x="440805" y="156874"/>
                </a:cubicBezTo>
                <a:lnTo>
                  <a:pt x="457200" y="156874"/>
                </a:lnTo>
                <a:cubicBezTo>
                  <a:pt x="457200" y="156894"/>
                  <a:pt x="457200" y="158954"/>
                  <a:pt x="457200" y="385763"/>
                </a:cubicBezTo>
                <a:cubicBezTo>
                  <a:pt x="457168" y="385763"/>
                  <a:pt x="453352" y="385763"/>
                  <a:pt x="0" y="385763"/>
                </a:cubicBezTo>
                <a:cubicBezTo>
                  <a:pt x="0" y="385744"/>
                  <a:pt x="0" y="383690"/>
                  <a:pt x="0" y="156874"/>
                </a:cubicBezTo>
                <a:cubicBezTo>
                  <a:pt x="7" y="156874"/>
                  <a:pt x="114" y="156874"/>
                  <a:pt x="1874" y="156874"/>
                </a:cubicBezTo>
                <a:lnTo>
                  <a:pt x="14990" y="156874"/>
                </a:lnTo>
                <a:cubicBezTo>
                  <a:pt x="14990" y="156857"/>
                  <a:pt x="14990" y="156146"/>
                  <a:pt x="14990" y="126856"/>
                </a:cubicBezTo>
                <a:cubicBezTo>
                  <a:pt x="14993" y="126850"/>
                  <a:pt x="15029" y="126779"/>
                  <a:pt x="15459" y="125918"/>
                </a:cubicBezTo>
                <a:lnTo>
                  <a:pt x="18738" y="119352"/>
                </a:lnTo>
                <a:cubicBezTo>
                  <a:pt x="18755" y="119319"/>
                  <a:pt x="26254" y="104327"/>
                  <a:pt x="44971" y="89334"/>
                </a:cubicBezTo>
                <a:cubicBezTo>
                  <a:pt x="63708" y="70572"/>
                  <a:pt x="89941" y="55563"/>
                  <a:pt x="127416" y="55563"/>
                </a:cubicBezTo>
                <a:close/>
                <a:moveTo>
                  <a:pt x="454025" y="49213"/>
                </a:moveTo>
                <a:lnTo>
                  <a:pt x="473075" y="66676"/>
                </a:lnTo>
                <a:lnTo>
                  <a:pt x="352425" y="187325"/>
                </a:lnTo>
                <a:lnTo>
                  <a:pt x="333375" y="168275"/>
                </a:lnTo>
                <a:close/>
                <a:moveTo>
                  <a:pt x="439737" y="30163"/>
                </a:moveTo>
                <a:lnTo>
                  <a:pt x="446087" y="36513"/>
                </a:lnTo>
                <a:lnTo>
                  <a:pt x="327025" y="160338"/>
                </a:lnTo>
                <a:lnTo>
                  <a:pt x="315912" y="149226"/>
                </a:lnTo>
                <a:close/>
                <a:moveTo>
                  <a:pt x="468312" y="0"/>
                </a:moveTo>
                <a:lnTo>
                  <a:pt x="522287" y="52387"/>
                </a:lnTo>
                <a:lnTo>
                  <a:pt x="495300" y="74612"/>
                </a:lnTo>
                <a:lnTo>
                  <a:pt x="442912" y="2222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7" name="2text2"/>
          <p:cNvSpPr txBox="1"/>
          <p:nvPr/>
        </p:nvSpPr>
        <p:spPr>
          <a:xfrm>
            <a:off x="1385045" y="3798270"/>
            <a:ext cx="1217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2000" b="1" kern="100" dirty="0">
                <a:solidFill>
                  <a:schemeClr val="bg1"/>
                </a:solidFill>
                <a:ea typeface="黑体" panose="02010609060101010101" pitchFamily="49" charset="-122"/>
                <a:cs typeface="黑体" panose="02010609060101010101" pitchFamily="49" charset="-122"/>
              </a:rPr>
              <a:t>我们是谁</a:t>
            </a:r>
            <a:endParaRPr lang="zh-CN" altLang="en-US" sz="2000" b="1" kern="100" dirty="0">
              <a:solidFill>
                <a:schemeClr val="bg1"/>
              </a:solidFill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38" name="2text3"/>
          <p:cNvSpPr txBox="1"/>
          <p:nvPr/>
        </p:nvSpPr>
        <p:spPr>
          <a:xfrm>
            <a:off x="3937330" y="3819381"/>
            <a:ext cx="14750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2000" b="1" kern="100" dirty="0">
                <a:solidFill>
                  <a:schemeClr val="bg1"/>
                </a:solidFill>
                <a:ea typeface="黑体" panose="02010609060101010101" pitchFamily="49" charset="-122"/>
                <a:cs typeface="黑体" panose="02010609060101010101" pitchFamily="49" charset="-122"/>
              </a:rPr>
              <a:t>我们做什么</a:t>
            </a:r>
            <a:endParaRPr lang="en-US" altLang="zh-CN" sz="2000" b="1" kern="100" dirty="0">
              <a:solidFill>
                <a:schemeClr val="bg1"/>
              </a:solidFill>
              <a:ea typeface="黑体" panose="02010609060101010101" pitchFamily="49" charset="-122"/>
              <a:cs typeface="黑体" panose="02010609060101010101" pitchFamily="49" charset="-122"/>
              <a:sym typeface="+mn-lt"/>
            </a:endParaRPr>
          </a:p>
        </p:txBody>
      </p:sp>
      <p:sp>
        <p:nvSpPr>
          <p:cNvPr id="39" name="2text4"/>
          <p:cNvSpPr txBox="1"/>
          <p:nvPr/>
        </p:nvSpPr>
        <p:spPr>
          <a:xfrm>
            <a:off x="6435925" y="3798270"/>
            <a:ext cx="19912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2000" b="1" kern="100" dirty="0">
                <a:solidFill>
                  <a:schemeClr val="bg1"/>
                </a:solidFill>
                <a:ea typeface="黑体" panose="02010609060101010101" pitchFamily="49" charset="-122"/>
                <a:cs typeface="黑体" panose="02010609060101010101" pitchFamily="49" charset="-122"/>
              </a:rPr>
              <a:t>我们能提供什么</a:t>
            </a:r>
            <a:endParaRPr lang="en-US" altLang="zh-CN" sz="2000" b="1" kern="100" dirty="0">
              <a:solidFill>
                <a:schemeClr val="bg1"/>
              </a:solidFill>
              <a:ea typeface="黑体" panose="02010609060101010101" pitchFamily="49" charset="-122"/>
              <a:cs typeface="黑体" panose="02010609060101010101" pitchFamily="49" charset="-122"/>
              <a:sym typeface="+mn-lt"/>
            </a:endParaRPr>
          </a:p>
        </p:txBody>
      </p:sp>
      <p:sp>
        <p:nvSpPr>
          <p:cNvPr id="40" name="2text5"/>
          <p:cNvSpPr txBox="1"/>
          <p:nvPr/>
        </p:nvSpPr>
        <p:spPr>
          <a:xfrm>
            <a:off x="9322127" y="3812341"/>
            <a:ext cx="196977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2000" b="1" kern="100" dirty="0">
                <a:solidFill>
                  <a:schemeClr val="bg1"/>
                </a:solidFill>
                <a:ea typeface="黑体" panose="02010609060101010101" pitchFamily="49" charset="-122"/>
                <a:cs typeface="黑体" panose="02010609060101010101" pitchFamily="49" charset="-122"/>
                <a:sym typeface="+mn-lt"/>
              </a:rPr>
              <a:t>我们的岗位需求</a:t>
            </a:r>
            <a:endParaRPr lang="zh-CN" altLang="zh-CN" sz="2000" b="1" kern="100" dirty="0">
              <a:solidFill>
                <a:schemeClr val="bg1"/>
              </a:solidFill>
              <a:ea typeface="黑体" panose="02010609060101010101" pitchFamily="49" charset="-122"/>
              <a:cs typeface="黑体" panose="02010609060101010101" pitchFamily="49" charset="-122"/>
              <a:sym typeface="+mn-lt"/>
            </a:endParaRPr>
          </a:p>
        </p:txBody>
      </p:sp>
      <p:sp>
        <p:nvSpPr>
          <p:cNvPr id="42" name="圆角矩形 41"/>
          <p:cNvSpPr/>
          <p:nvPr/>
        </p:nvSpPr>
        <p:spPr>
          <a:xfrm>
            <a:off x="417396" y="1040826"/>
            <a:ext cx="182880" cy="68580"/>
          </a:xfrm>
          <a:prstGeom prst="roundRect">
            <a:avLst/>
          </a:prstGeom>
          <a:solidFill>
            <a:schemeClr val="accent1">
              <a:alpha val="7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3" name="圆角矩形 42"/>
          <p:cNvSpPr/>
          <p:nvPr/>
        </p:nvSpPr>
        <p:spPr>
          <a:xfrm>
            <a:off x="682361" y="1040826"/>
            <a:ext cx="182880" cy="68580"/>
          </a:xfrm>
          <a:prstGeom prst="roundRect">
            <a:avLst/>
          </a:prstGeom>
          <a:solidFill>
            <a:schemeClr val="accent2">
              <a:alpha val="7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4" name="圆角矩形 43"/>
          <p:cNvSpPr/>
          <p:nvPr/>
        </p:nvSpPr>
        <p:spPr>
          <a:xfrm>
            <a:off x="947326" y="1040826"/>
            <a:ext cx="182880" cy="68580"/>
          </a:xfrm>
          <a:prstGeom prst="roundRect">
            <a:avLst/>
          </a:prstGeom>
          <a:solidFill>
            <a:schemeClr val="accent4">
              <a:alpha val="7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5" name="圆角矩形 44"/>
          <p:cNvSpPr/>
          <p:nvPr/>
        </p:nvSpPr>
        <p:spPr>
          <a:xfrm>
            <a:off x="1212291" y="1040826"/>
            <a:ext cx="182880" cy="68580"/>
          </a:xfrm>
          <a:prstGeom prst="roundRect">
            <a:avLst/>
          </a:prstGeom>
          <a:solidFill>
            <a:schemeClr val="tx2">
              <a:alpha val="7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6" name="2text1"/>
          <p:cNvSpPr txBox="1"/>
          <p:nvPr/>
        </p:nvSpPr>
        <p:spPr>
          <a:xfrm>
            <a:off x="360864" y="226923"/>
            <a:ext cx="1210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40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目录</a:t>
            </a:r>
            <a:endParaRPr lang="en-US" sz="40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cxnSp>
        <p:nvCxnSpPr>
          <p:cNvPr id="53" name="直接连接符 52"/>
          <p:cNvCxnSpPr/>
          <p:nvPr/>
        </p:nvCxnSpPr>
        <p:spPr>
          <a:xfrm>
            <a:off x="-3822589" y="3429000"/>
            <a:ext cx="288000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连接符 53"/>
          <p:cNvCxnSpPr/>
          <p:nvPr/>
        </p:nvCxnSpPr>
        <p:spPr>
          <a:xfrm rot="720000">
            <a:off x="-3637312" y="1666202"/>
            <a:ext cx="288000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连接符 54"/>
          <p:cNvCxnSpPr/>
          <p:nvPr/>
        </p:nvCxnSpPr>
        <p:spPr>
          <a:xfrm rot="1440000">
            <a:off x="-3089576" y="-19553"/>
            <a:ext cx="288000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连接符 55"/>
          <p:cNvCxnSpPr/>
          <p:nvPr/>
        </p:nvCxnSpPr>
        <p:spPr>
          <a:xfrm rot="2160000">
            <a:off x="-2203323" y="-1554590"/>
            <a:ext cx="288000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接连接符 56"/>
          <p:cNvCxnSpPr/>
          <p:nvPr/>
        </p:nvCxnSpPr>
        <p:spPr>
          <a:xfrm rot="2880000">
            <a:off x="-1017284" y="-2871820"/>
            <a:ext cx="288000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接连接符 57"/>
          <p:cNvCxnSpPr/>
          <p:nvPr/>
        </p:nvCxnSpPr>
        <p:spPr>
          <a:xfrm rot="3600000">
            <a:off x="416705" y="-3913673"/>
            <a:ext cx="288000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接连接符 58"/>
          <p:cNvCxnSpPr/>
          <p:nvPr/>
        </p:nvCxnSpPr>
        <p:spPr>
          <a:xfrm rot="4320000">
            <a:off x="2035972" y="-4634617"/>
            <a:ext cx="288000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接连接符 59"/>
          <p:cNvCxnSpPr/>
          <p:nvPr/>
        </p:nvCxnSpPr>
        <p:spPr>
          <a:xfrm rot="5040000">
            <a:off x="3769746" y="-5003142"/>
            <a:ext cx="288000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接连接符 60"/>
          <p:cNvCxnSpPr/>
          <p:nvPr/>
        </p:nvCxnSpPr>
        <p:spPr>
          <a:xfrm rot="5760000">
            <a:off x="5542254" y="-5003142"/>
            <a:ext cx="288000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接连接符 61"/>
          <p:cNvCxnSpPr/>
          <p:nvPr/>
        </p:nvCxnSpPr>
        <p:spPr>
          <a:xfrm rot="6480000">
            <a:off x="7276028" y="-4634617"/>
            <a:ext cx="288000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接连接符 62"/>
          <p:cNvCxnSpPr/>
          <p:nvPr/>
        </p:nvCxnSpPr>
        <p:spPr>
          <a:xfrm rot="7200000">
            <a:off x="8895294" y="-3913673"/>
            <a:ext cx="288000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接连接符 63"/>
          <p:cNvCxnSpPr/>
          <p:nvPr/>
        </p:nvCxnSpPr>
        <p:spPr>
          <a:xfrm rot="7920000">
            <a:off x="10329284" y="-2871820"/>
            <a:ext cx="288000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接连接符 64"/>
          <p:cNvCxnSpPr/>
          <p:nvPr/>
        </p:nvCxnSpPr>
        <p:spPr>
          <a:xfrm rot="8640000">
            <a:off x="11515323" y="-1554590"/>
            <a:ext cx="288000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接连接符 65"/>
          <p:cNvCxnSpPr/>
          <p:nvPr/>
        </p:nvCxnSpPr>
        <p:spPr>
          <a:xfrm rot="9360000">
            <a:off x="12401576" y="-19553"/>
            <a:ext cx="288000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接连接符 66"/>
          <p:cNvCxnSpPr/>
          <p:nvPr/>
        </p:nvCxnSpPr>
        <p:spPr>
          <a:xfrm rot="10080000">
            <a:off x="12949312" y="1666202"/>
            <a:ext cx="288000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接连接符 67"/>
          <p:cNvCxnSpPr/>
          <p:nvPr/>
        </p:nvCxnSpPr>
        <p:spPr>
          <a:xfrm rot="10800000">
            <a:off x="13134589" y="3429000"/>
            <a:ext cx="288000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接连接符 68"/>
          <p:cNvCxnSpPr/>
          <p:nvPr/>
        </p:nvCxnSpPr>
        <p:spPr>
          <a:xfrm rot="11520000">
            <a:off x="12949312" y="5191798"/>
            <a:ext cx="288000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接连接符 69"/>
          <p:cNvCxnSpPr/>
          <p:nvPr/>
        </p:nvCxnSpPr>
        <p:spPr>
          <a:xfrm rot="12240000">
            <a:off x="12401576" y="6877553"/>
            <a:ext cx="288000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接连接符 70"/>
          <p:cNvCxnSpPr/>
          <p:nvPr/>
        </p:nvCxnSpPr>
        <p:spPr>
          <a:xfrm rot="12960000">
            <a:off x="11515323" y="8412590"/>
            <a:ext cx="288000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接连接符 71"/>
          <p:cNvCxnSpPr/>
          <p:nvPr/>
        </p:nvCxnSpPr>
        <p:spPr>
          <a:xfrm rot="13680000">
            <a:off x="10329284" y="9729820"/>
            <a:ext cx="288000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接连接符 72"/>
          <p:cNvCxnSpPr/>
          <p:nvPr/>
        </p:nvCxnSpPr>
        <p:spPr>
          <a:xfrm rot="14400000">
            <a:off x="8895295" y="10771674"/>
            <a:ext cx="288000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接连接符 73"/>
          <p:cNvCxnSpPr/>
          <p:nvPr/>
        </p:nvCxnSpPr>
        <p:spPr>
          <a:xfrm rot="15120000">
            <a:off x="7276028" y="11492617"/>
            <a:ext cx="288000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接连接符 74"/>
          <p:cNvCxnSpPr/>
          <p:nvPr/>
        </p:nvCxnSpPr>
        <p:spPr>
          <a:xfrm rot="15840000">
            <a:off x="5542254" y="11861142"/>
            <a:ext cx="288000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直接连接符 75"/>
          <p:cNvCxnSpPr/>
          <p:nvPr/>
        </p:nvCxnSpPr>
        <p:spPr>
          <a:xfrm rot="16560000">
            <a:off x="3769746" y="11861142"/>
            <a:ext cx="288000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接连接符 76"/>
          <p:cNvCxnSpPr/>
          <p:nvPr/>
        </p:nvCxnSpPr>
        <p:spPr>
          <a:xfrm rot="17280000">
            <a:off x="2035972" y="11492617"/>
            <a:ext cx="288000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接连接符 77"/>
          <p:cNvCxnSpPr/>
          <p:nvPr/>
        </p:nvCxnSpPr>
        <p:spPr>
          <a:xfrm rot="18000000">
            <a:off x="416705" y="10771674"/>
            <a:ext cx="288000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接连接符 78"/>
          <p:cNvCxnSpPr/>
          <p:nvPr/>
        </p:nvCxnSpPr>
        <p:spPr>
          <a:xfrm rot="18720000">
            <a:off x="-1017284" y="9729820"/>
            <a:ext cx="288000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直接连接符 79"/>
          <p:cNvCxnSpPr/>
          <p:nvPr/>
        </p:nvCxnSpPr>
        <p:spPr>
          <a:xfrm rot="19440000">
            <a:off x="-2203323" y="8412590"/>
            <a:ext cx="288000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接连接符 80"/>
          <p:cNvCxnSpPr/>
          <p:nvPr/>
        </p:nvCxnSpPr>
        <p:spPr>
          <a:xfrm rot="20160000">
            <a:off x="-3089576" y="6877553"/>
            <a:ext cx="288000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接连接符 81"/>
          <p:cNvCxnSpPr/>
          <p:nvPr/>
        </p:nvCxnSpPr>
        <p:spPr>
          <a:xfrm rot="20880000">
            <a:off x="-3637312" y="5191798"/>
            <a:ext cx="288000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Oval 12"/>
          <p:cNvSpPr/>
          <p:nvPr/>
        </p:nvSpPr>
        <p:spPr>
          <a:xfrm>
            <a:off x="1118033" y="1862589"/>
            <a:ext cx="720000" cy="72000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  <a:cs typeface="+mn-ea"/>
              <a:sym typeface="+mn-lt"/>
            </a:endParaRPr>
          </a:p>
        </p:txBody>
      </p:sp>
      <p:sp>
        <p:nvSpPr>
          <p:cNvPr id="49" name="Oval 12"/>
          <p:cNvSpPr/>
          <p:nvPr/>
        </p:nvSpPr>
        <p:spPr>
          <a:xfrm>
            <a:off x="1118033" y="2955019"/>
            <a:ext cx="720000" cy="72000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  <a:cs typeface="+mn-ea"/>
              <a:sym typeface="+mn-lt"/>
            </a:endParaRPr>
          </a:p>
        </p:txBody>
      </p:sp>
      <p:sp>
        <p:nvSpPr>
          <p:cNvPr id="50" name="Oval 12"/>
          <p:cNvSpPr/>
          <p:nvPr/>
        </p:nvSpPr>
        <p:spPr>
          <a:xfrm>
            <a:off x="1118033" y="4047449"/>
            <a:ext cx="720000" cy="72000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  <a:cs typeface="+mn-ea"/>
              <a:sym typeface="+mn-lt"/>
            </a:endParaRPr>
          </a:p>
        </p:txBody>
      </p:sp>
      <p:sp>
        <p:nvSpPr>
          <p:cNvPr id="51" name="Oval 12"/>
          <p:cNvSpPr/>
          <p:nvPr/>
        </p:nvSpPr>
        <p:spPr>
          <a:xfrm>
            <a:off x="1118033" y="5139879"/>
            <a:ext cx="720000" cy="72000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  <a:cs typeface="+mn-ea"/>
              <a:sym typeface="+mn-lt"/>
            </a:endParaRPr>
          </a:p>
        </p:txBody>
      </p:sp>
      <p:sp>
        <p:nvSpPr>
          <p:cNvPr id="87" name="Rectangle 133"/>
          <p:cNvSpPr>
            <a:spLocks noChangeArrowheads="1"/>
          </p:cNvSpPr>
          <p:nvPr/>
        </p:nvSpPr>
        <p:spPr bwMode="auto">
          <a:xfrm>
            <a:off x="1355648" y="3143232"/>
            <a:ext cx="265392" cy="289173"/>
          </a:xfrm>
          <a:custGeom>
            <a:avLst/>
            <a:gdLst/>
            <a:ahLst/>
            <a:cxnLst/>
            <a:rect l="l" t="t" r="r" b="b"/>
            <a:pathLst>
              <a:path w="442912" h="482601">
                <a:moveTo>
                  <a:pt x="363537" y="347663"/>
                </a:moveTo>
                <a:lnTo>
                  <a:pt x="442912" y="347663"/>
                </a:lnTo>
                <a:lnTo>
                  <a:pt x="442912" y="482601"/>
                </a:lnTo>
                <a:lnTo>
                  <a:pt x="363537" y="482601"/>
                </a:lnTo>
                <a:close/>
                <a:moveTo>
                  <a:pt x="0" y="347663"/>
                </a:moveTo>
                <a:lnTo>
                  <a:pt x="77788" y="347663"/>
                </a:lnTo>
                <a:lnTo>
                  <a:pt x="77788" y="482601"/>
                </a:lnTo>
                <a:lnTo>
                  <a:pt x="0" y="482601"/>
                </a:lnTo>
                <a:close/>
                <a:moveTo>
                  <a:pt x="239712" y="317500"/>
                </a:moveTo>
                <a:lnTo>
                  <a:pt x="322262" y="317500"/>
                </a:lnTo>
                <a:lnTo>
                  <a:pt x="322262" y="482600"/>
                </a:lnTo>
                <a:lnTo>
                  <a:pt x="239712" y="482600"/>
                </a:lnTo>
                <a:close/>
                <a:moveTo>
                  <a:pt x="363537" y="276225"/>
                </a:moveTo>
                <a:lnTo>
                  <a:pt x="442912" y="276225"/>
                </a:lnTo>
                <a:lnTo>
                  <a:pt x="442912" y="325438"/>
                </a:lnTo>
                <a:lnTo>
                  <a:pt x="363537" y="325438"/>
                </a:lnTo>
                <a:close/>
                <a:moveTo>
                  <a:pt x="0" y="276225"/>
                </a:moveTo>
                <a:lnTo>
                  <a:pt x="77788" y="276225"/>
                </a:lnTo>
                <a:lnTo>
                  <a:pt x="77788" y="325438"/>
                </a:lnTo>
                <a:lnTo>
                  <a:pt x="0" y="325438"/>
                </a:lnTo>
                <a:close/>
                <a:moveTo>
                  <a:pt x="239712" y="246063"/>
                </a:moveTo>
                <a:lnTo>
                  <a:pt x="322262" y="246063"/>
                </a:lnTo>
                <a:lnTo>
                  <a:pt x="322262" y="295276"/>
                </a:lnTo>
                <a:lnTo>
                  <a:pt x="239712" y="295276"/>
                </a:lnTo>
                <a:close/>
                <a:moveTo>
                  <a:pt x="123825" y="212725"/>
                </a:moveTo>
                <a:lnTo>
                  <a:pt x="201613" y="212725"/>
                </a:lnTo>
                <a:lnTo>
                  <a:pt x="201613" y="482600"/>
                </a:lnTo>
                <a:lnTo>
                  <a:pt x="123825" y="482600"/>
                </a:lnTo>
                <a:close/>
                <a:moveTo>
                  <a:pt x="363537" y="209550"/>
                </a:moveTo>
                <a:lnTo>
                  <a:pt x="442912" y="209550"/>
                </a:lnTo>
                <a:lnTo>
                  <a:pt x="442912" y="254000"/>
                </a:lnTo>
                <a:lnTo>
                  <a:pt x="363537" y="254000"/>
                </a:lnTo>
                <a:close/>
                <a:moveTo>
                  <a:pt x="0" y="209550"/>
                </a:moveTo>
                <a:lnTo>
                  <a:pt x="77788" y="209550"/>
                </a:lnTo>
                <a:lnTo>
                  <a:pt x="77788" y="254000"/>
                </a:lnTo>
                <a:lnTo>
                  <a:pt x="0" y="254000"/>
                </a:lnTo>
                <a:close/>
                <a:moveTo>
                  <a:pt x="239712" y="176213"/>
                </a:moveTo>
                <a:lnTo>
                  <a:pt x="322262" y="176213"/>
                </a:lnTo>
                <a:lnTo>
                  <a:pt x="322262" y="223838"/>
                </a:lnTo>
                <a:lnTo>
                  <a:pt x="239712" y="223838"/>
                </a:lnTo>
                <a:close/>
                <a:moveTo>
                  <a:pt x="363537" y="138113"/>
                </a:moveTo>
                <a:lnTo>
                  <a:pt x="442912" y="138113"/>
                </a:lnTo>
                <a:lnTo>
                  <a:pt x="442912" y="187326"/>
                </a:lnTo>
                <a:lnTo>
                  <a:pt x="363537" y="187326"/>
                </a:lnTo>
                <a:close/>
                <a:moveTo>
                  <a:pt x="123825" y="138113"/>
                </a:moveTo>
                <a:lnTo>
                  <a:pt x="201613" y="138113"/>
                </a:lnTo>
                <a:lnTo>
                  <a:pt x="201613" y="187326"/>
                </a:lnTo>
                <a:lnTo>
                  <a:pt x="123825" y="187326"/>
                </a:lnTo>
                <a:close/>
                <a:moveTo>
                  <a:pt x="0" y="138113"/>
                </a:moveTo>
                <a:lnTo>
                  <a:pt x="77788" y="138113"/>
                </a:lnTo>
                <a:lnTo>
                  <a:pt x="77788" y="187326"/>
                </a:lnTo>
                <a:lnTo>
                  <a:pt x="0" y="187326"/>
                </a:lnTo>
                <a:close/>
                <a:moveTo>
                  <a:pt x="239712" y="107950"/>
                </a:moveTo>
                <a:lnTo>
                  <a:pt x="322262" y="107950"/>
                </a:lnTo>
                <a:lnTo>
                  <a:pt x="322262" y="157163"/>
                </a:lnTo>
                <a:lnTo>
                  <a:pt x="239712" y="157163"/>
                </a:lnTo>
                <a:close/>
                <a:moveTo>
                  <a:pt x="123825" y="69850"/>
                </a:moveTo>
                <a:lnTo>
                  <a:pt x="201613" y="69850"/>
                </a:lnTo>
                <a:lnTo>
                  <a:pt x="201613" y="119063"/>
                </a:lnTo>
                <a:lnTo>
                  <a:pt x="123825" y="119063"/>
                </a:lnTo>
                <a:close/>
                <a:moveTo>
                  <a:pt x="123825" y="0"/>
                </a:moveTo>
                <a:lnTo>
                  <a:pt x="201613" y="0"/>
                </a:lnTo>
                <a:lnTo>
                  <a:pt x="201613" y="47625"/>
                </a:lnTo>
                <a:lnTo>
                  <a:pt x="123825" y="4762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88" name="Freeform 170"/>
          <p:cNvSpPr/>
          <p:nvPr/>
        </p:nvSpPr>
        <p:spPr bwMode="auto">
          <a:xfrm>
            <a:off x="1335510" y="4260070"/>
            <a:ext cx="305667" cy="335422"/>
          </a:xfrm>
          <a:custGeom>
            <a:avLst/>
            <a:gdLst/>
            <a:ahLst/>
            <a:cxnLst/>
            <a:rect l="l" t="t" r="r" b="b"/>
            <a:pathLst>
              <a:path w="358775" h="393700">
                <a:moveTo>
                  <a:pt x="170830" y="131337"/>
                </a:moveTo>
                <a:cubicBezTo>
                  <a:pt x="188267" y="131337"/>
                  <a:pt x="206176" y="138848"/>
                  <a:pt x="221258" y="153871"/>
                </a:cubicBezTo>
                <a:cubicBezTo>
                  <a:pt x="247650" y="180162"/>
                  <a:pt x="247650" y="221475"/>
                  <a:pt x="221258" y="247766"/>
                </a:cubicBezTo>
                <a:cubicBezTo>
                  <a:pt x="194866" y="277812"/>
                  <a:pt x="149622" y="277812"/>
                  <a:pt x="123230" y="247766"/>
                </a:cubicBezTo>
                <a:cubicBezTo>
                  <a:pt x="96837" y="221475"/>
                  <a:pt x="96837" y="180162"/>
                  <a:pt x="123230" y="153871"/>
                </a:cubicBezTo>
                <a:cubicBezTo>
                  <a:pt x="136426" y="138848"/>
                  <a:pt x="153392" y="131337"/>
                  <a:pt x="170830" y="131337"/>
                </a:cubicBezTo>
                <a:close/>
                <a:moveTo>
                  <a:pt x="170656" y="110024"/>
                </a:moveTo>
                <a:cubicBezTo>
                  <a:pt x="147255" y="110024"/>
                  <a:pt x="123855" y="118449"/>
                  <a:pt x="105134" y="135297"/>
                </a:cubicBezTo>
                <a:cubicBezTo>
                  <a:pt x="71437" y="172738"/>
                  <a:pt x="71437" y="228899"/>
                  <a:pt x="108878" y="266340"/>
                </a:cubicBezTo>
                <a:cubicBezTo>
                  <a:pt x="138831" y="300037"/>
                  <a:pt x="191249" y="300037"/>
                  <a:pt x="228690" y="273828"/>
                </a:cubicBezTo>
                <a:lnTo>
                  <a:pt x="239922" y="258852"/>
                </a:lnTo>
                <a:cubicBezTo>
                  <a:pt x="269875" y="221411"/>
                  <a:pt x="269875" y="168994"/>
                  <a:pt x="236178" y="135297"/>
                </a:cubicBezTo>
                <a:cubicBezTo>
                  <a:pt x="217458" y="118449"/>
                  <a:pt x="194057" y="110024"/>
                  <a:pt x="170656" y="110024"/>
                </a:cubicBezTo>
                <a:close/>
                <a:moveTo>
                  <a:pt x="30162" y="60325"/>
                </a:moveTo>
                <a:lnTo>
                  <a:pt x="30162" y="371475"/>
                </a:lnTo>
                <a:lnTo>
                  <a:pt x="55562" y="371475"/>
                </a:lnTo>
                <a:lnTo>
                  <a:pt x="55562" y="60325"/>
                </a:lnTo>
                <a:close/>
                <a:moveTo>
                  <a:pt x="41220" y="26247"/>
                </a:moveTo>
                <a:cubicBezTo>
                  <a:pt x="41181" y="26257"/>
                  <a:pt x="26231" y="30010"/>
                  <a:pt x="26231" y="41245"/>
                </a:cubicBezTo>
                <a:cubicBezTo>
                  <a:pt x="26256" y="41245"/>
                  <a:pt x="28704" y="41245"/>
                  <a:pt x="266055" y="41245"/>
                </a:cubicBezTo>
                <a:cubicBezTo>
                  <a:pt x="273549" y="41245"/>
                  <a:pt x="281044" y="48744"/>
                  <a:pt x="281044" y="56243"/>
                </a:cubicBezTo>
                <a:cubicBezTo>
                  <a:pt x="281044" y="56264"/>
                  <a:pt x="281044" y="58346"/>
                  <a:pt x="281044" y="258717"/>
                </a:cubicBezTo>
                <a:cubicBezTo>
                  <a:pt x="281044" y="258731"/>
                  <a:pt x="281044" y="259395"/>
                  <a:pt x="281044" y="292463"/>
                </a:cubicBezTo>
                <a:cubicBezTo>
                  <a:pt x="281033" y="292454"/>
                  <a:pt x="280514" y="292008"/>
                  <a:pt x="254813" y="269966"/>
                </a:cubicBezTo>
                <a:cubicBezTo>
                  <a:pt x="254808" y="269971"/>
                  <a:pt x="254715" y="270065"/>
                  <a:pt x="252939" y="271841"/>
                </a:cubicBezTo>
                <a:lnTo>
                  <a:pt x="239824" y="284964"/>
                </a:lnTo>
                <a:cubicBezTo>
                  <a:pt x="239832" y="284973"/>
                  <a:pt x="240406" y="285653"/>
                  <a:pt x="281044" y="333708"/>
                </a:cubicBezTo>
                <a:cubicBezTo>
                  <a:pt x="281044" y="333722"/>
                  <a:pt x="281044" y="334403"/>
                  <a:pt x="281044" y="367453"/>
                </a:cubicBezTo>
                <a:cubicBezTo>
                  <a:pt x="292271" y="367453"/>
                  <a:pt x="296024" y="356233"/>
                  <a:pt x="296033" y="356205"/>
                </a:cubicBezTo>
                <a:lnTo>
                  <a:pt x="296033" y="348706"/>
                </a:lnTo>
                <a:cubicBezTo>
                  <a:pt x="296042" y="348717"/>
                  <a:pt x="296487" y="349236"/>
                  <a:pt x="317590" y="373872"/>
                </a:cubicBezTo>
                <a:lnTo>
                  <a:pt x="322228" y="333673"/>
                </a:lnTo>
                <a:cubicBezTo>
                  <a:pt x="321946" y="333389"/>
                  <a:pt x="319374" y="330817"/>
                  <a:pt x="296033" y="307461"/>
                </a:cubicBezTo>
                <a:cubicBezTo>
                  <a:pt x="296033" y="307445"/>
                  <a:pt x="296033" y="305385"/>
                  <a:pt x="296033" y="41245"/>
                </a:cubicBezTo>
                <a:cubicBezTo>
                  <a:pt x="296033" y="41196"/>
                  <a:pt x="296009" y="26247"/>
                  <a:pt x="281044" y="26247"/>
                </a:cubicBezTo>
                <a:cubicBezTo>
                  <a:pt x="281019" y="26247"/>
                  <a:pt x="278564" y="26247"/>
                  <a:pt x="41220" y="26247"/>
                </a:cubicBezTo>
                <a:close/>
                <a:moveTo>
                  <a:pt x="37473" y="0"/>
                </a:moveTo>
                <a:cubicBezTo>
                  <a:pt x="37489" y="0"/>
                  <a:pt x="39571" y="0"/>
                  <a:pt x="311021" y="0"/>
                </a:cubicBezTo>
                <a:cubicBezTo>
                  <a:pt x="311057" y="0"/>
                  <a:pt x="322263" y="18"/>
                  <a:pt x="322263" y="11249"/>
                </a:cubicBezTo>
                <a:cubicBezTo>
                  <a:pt x="322263" y="11268"/>
                  <a:pt x="322263" y="13731"/>
                  <a:pt x="322263" y="333376"/>
                </a:cubicBezTo>
                <a:lnTo>
                  <a:pt x="358775" y="366713"/>
                </a:lnTo>
                <a:lnTo>
                  <a:pt x="336550" y="393700"/>
                </a:lnTo>
                <a:lnTo>
                  <a:pt x="317982" y="375131"/>
                </a:lnTo>
                <a:cubicBezTo>
                  <a:pt x="318381" y="378702"/>
                  <a:pt x="314635" y="378702"/>
                  <a:pt x="307274" y="378702"/>
                </a:cubicBezTo>
                <a:cubicBezTo>
                  <a:pt x="307264" y="378702"/>
                  <a:pt x="306731" y="378702"/>
                  <a:pt x="281044" y="378702"/>
                </a:cubicBezTo>
                <a:cubicBezTo>
                  <a:pt x="281044" y="386201"/>
                  <a:pt x="273549" y="393700"/>
                  <a:pt x="266055" y="393700"/>
                </a:cubicBezTo>
                <a:cubicBezTo>
                  <a:pt x="266041" y="393700"/>
                  <a:pt x="264120" y="393700"/>
                  <a:pt x="11242" y="393700"/>
                </a:cubicBezTo>
                <a:cubicBezTo>
                  <a:pt x="3747" y="393700"/>
                  <a:pt x="0" y="386201"/>
                  <a:pt x="0" y="378702"/>
                </a:cubicBezTo>
                <a:cubicBezTo>
                  <a:pt x="0" y="378686"/>
                  <a:pt x="0" y="376335"/>
                  <a:pt x="0" y="41245"/>
                </a:cubicBezTo>
                <a:cubicBezTo>
                  <a:pt x="0" y="41191"/>
                  <a:pt x="24" y="0"/>
                  <a:pt x="3747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89" name="Freeform 84"/>
          <p:cNvSpPr/>
          <p:nvPr/>
        </p:nvSpPr>
        <p:spPr bwMode="auto">
          <a:xfrm>
            <a:off x="1385045" y="5292683"/>
            <a:ext cx="234430" cy="429390"/>
          </a:xfrm>
          <a:custGeom>
            <a:avLst/>
            <a:gdLst/>
            <a:ahLst/>
            <a:cxnLst/>
            <a:rect l="l" t="t" r="r" b="b"/>
            <a:pathLst>
              <a:path w="311150" h="569912">
                <a:moveTo>
                  <a:pt x="119063" y="550862"/>
                </a:moveTo>
                <a:cubicBezTo>
                  <a:pt x="119076" y="550862"/>
                  <a:pt x="120056" y="550862"/>
                  <a:pt x="198438" y="550862"/>
                </a:cubicBezTo>
                <a:cubicBezTo>
                  <a:pt x="187099" y="562292"/>
                  <a:pt x="175760" y="569912"/>
                  <a:pt x="156861" y="569912"/>
                </a:cubicBezTo>
                <a:cubicBezTo>
                  <a:pt x="141742" y="569912"/>
                  <a:pt x="130402" y="562292"/>
                  <a:pt x="119063" y="550862"/>
                </a:cubicBezTo>
                <a:close/>
                <a:moveTo>
                  <a:pt x="104775" y="533400"/>
                </a:moveTo>
                <a:cubicBezTo>
                  <a:pt x="104786" y="533400"/>
                  <a:pt x="105878" y="533400"/>
                  <a:pt x="212725" y="533400"/>
                </a:cubicBezTo>
                <a:cubicBezTo>
                  <a:pt x="209003" y="536575"/>
                  <a:pt x="209003" y="539750"/>
                  <a:pt x="205280" y="539750"/>
                </a:cubicBezTo>
                <a:cubicBezTo>
                  <a:pt x="205271" y="539750"/>
                  <a:pt x="204334" y="539750"/>
                  <a:pt x="112220" y="539750"/>
                </a:cubicBezTo>
                <a:close/>
                <a:moveTo>
                  <a:pt x="100013" y="442912"/>
                </a:moveTo>
                <a:cubicBezTo>
                  <a:pt x="100020" y="442912"/>
                  <a:pt x="100938" y="442912"/>
                  <a:pt x="217488" y="442912"/>
                </a:cubicBezTo>
                <a:cubicBezTo>
                  <a:pt x="217488" y="442920"/>
                  <a:pt x="217488" y="443625"/>
                  <a:pt x="217488" y="510948"/>
                </a:cubicBezTo>
                <a:cubicBezTo>
                  <a:pt x="217488" y="514728"/>
                  <a:pt x="217488" y="518507"/>
                  <a:pt x="213699" y="522287"/>
                </a:cubicBezTo>
                <a:cubicBezTo>
                  <a:pt x="213691" y="522287"/>
                  <a:pt x="212795" y="522287"/>
                  <a:pt x="100013" y="522287"/>
                </a:cubicBezTo>
                <a:cubicBezTo>
                  <a:pt x="100013" y="518507"/>
                  <a:pt x="100013" y="514728"/>
                  <a:pt x="100013" y="510948"/>
                </a:cubicBezTo>
                <a:close/>
                <a:moveTo>
                  <a:pt x="115888" y="203200"/>
                </a:moveTo>
                <a:lnTo>
                  <a:pt x="152401" y="217488"/>
                </a:lnTo>
                <a:lnTo>
                  <a:pt x="201613" y="203200"/>
                </a:lnTo>
                <a:lnTo>
                  <a:pt x="157163" y="398462"/>
                </a:lnTo>
                <a:close/>
                <a:moveTo>
                  <a:pt x="116213" y="191753"/>
                </a:moveTo>
                <a:cubicBezTo>
                  <a:pt x="116207" y="191755"/>
                  <a:pt x="116107" y="191780"/>
                  <a:pt x="114338" y="192223"/>
                </a:cubicBezTo>
                <a:lnTo>
                  <a:pt x="101217" y="195513"/>
                </a:lnTo>
                <a:cubicBezTo>
                  <a:pt x="101217" y="199273"/>
                  <a:pt x="101217" y="199273"/>
                  <a:pt x="153701" y="428625"/>
                </a:cubicBezTo>
                <a:lnTo>
                  <a:pt x="164947" y="428625"/>
                </a:lnTo>
                <a:cubicBezTo>
                  <a:pt x="164950" y="428610"/>
                  <a:pt x="165370" y="426777"/>
                  <a:pt x="217430" y="199273"/>
                </a:cubicBezTo>
                <a:cubicBezTo>
                  <a:pt x="217424" y="199270"/>
                  <a:pt x="217325" y="199220"/>
                  <a:pt x="215556" y="198333"/>
                </a:cubicBezTo>
                <a:lnTo>
                  <a:pt x="202435" y="191753"/>
                </a:lnTo>
                <a:cubicBezTo>
                  <a:pt x="202425" y="191757"/>
                  <a:pt x="201722" y="192028"/>
                  <a:pt x="153701" y="210553"/>
                </a:cubicBezTo>
                <a:cubicBezTo>
                  <a:pt x="153691" y="210548"/>
                  <a:pt x="153100" y="210251"/>
                  <a:pt x="116213" y="191753"/>
                </a:cubicBezTo>
                <a:close/>
                <a:moveTo>
                  <a:pt x="153701" y="0"/>
                </a:moveTo>
                <a:cubicBezTo>
                  <a:pt x="239923" y="0"/>
                  <a:pt x="311150" y="67678"/>
                  <a:pt x="311150" y="154154"/>
                </a:cubicBezTo>
                <a:cubicBezTo>
                  <a:pt x="311150" y="233100"/>
                  <a:pt x="213710" y="428568"/>
                  <a:pt x="213681" y="428625"/>
                </a:cubicBezTo>
                <a:cubicBezTo>
                  <a:pt x="213671" y="428625"/>
                  <a:pt x="212974" y="428625"/>
                  <a:pt x="165100" y="428625"/>
                </a:cubicBezTo>
                <a:lnTo>
                  <a:pt x="165100" y="430212"/>
                </a:lnTo>
                <a:lnTo>
                  <a:pt x="152400" y="430212"/>
                </a:lnTo>
                <a:lnTo>
                  <a:pt x="152400" y="428625"/>
                </a:lnTo>
                <a:lnTo>
                  <a:pt x="104966" y="428625"/>
                </a:lnTo>
                <a:cubicBezTo>
                  <a:pt x="104914" y="428528"/>
                  <a:pt x="0" y="233092"/>
                  <a:pt x="0" y="154154"/>
                </a:cubicBezTo>
                <a:cubicBezTo>
                  <a:pt x="0" y="67678"/>
                  <a:pt x="67478" y="0"/>
                  <a:pt x="1537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0" name="Rectangle 116"/>
          <p:cNvSpPr>
            <a:spLocks noChangeArrowheads="1"/>
          </p:cNvSpPr>
          <p:nvPr/>
        </p:nvSpPr>
        <p:spPr bwMode="auto">
          <a:xfrm>
            <a:off x="1339243" y="1997604"/>
            <a:ext cx="251799" cy="400042"/>
          </a:xfrm>
          <a:custGeom>
            <a:avLst/>
            <a:gdLst/>
            <a:ahLst/>
            <a:cxnLst/>
            <a:rect l="l" t="t" r="r" b="b"/>
            <a:pathLst>
              <a:path w="316753" h="503237">
                <a:moveTo>
                  <a:pt x="138896" y="71437"/>
                </a:moveTo>
                <a:lnTo>
                  <a:pt x="183346" y="71437"/>
                </a:lnTo>
                <a:lnTo>
                  <a:pt x="183346" y="76199"/>
                </a:lnTo>
                <a:lnTo>
                  <a:pt x="138896" y="76199"/>
                </a:lnTo>
                <a:close/>
                <a:moveTo>
                  <a:pt x="40471" y="71437"/>
                </a:moveTo>
                <a:lnTo>
                  <a:pt x="81746" y="71437"/>
                </a:lnTo>
                <a:lnTo>
                  <a:pt x="81746" y="76199"/>
                </a:lnTo>
                <a:lnTo>
                  <a:pt x="40471" y="76199"/>
                </a:lnTo>
                <a:close/>
                <a:moveTo>
                  <a:pt x="115355" y="62013"/>
                </a:moveTo>
                <a:cubicBezTo>
                  <a:pt x="124278" y="64358"/>
                  <a:pt x="132731" y="75611"/>
                  <a:pt x="134610" y="83113"/>
                </a:cubicBezTo>
                <a:cubicBezTo>
                  <a:pt x="138367" y="86864"/>
                  <a:pt x="145882" y="233158"/>
                  <a:pt x="153396" y="236909"/>
                </a:cubicBezTo>
                <a:cubicBezTo>
                  <a:pt x="153396" y="236909"/>
                  <a:pt x="190966" y="206900"/>
                  <a:pt x="209752" y="248162"/>
                </a:cubicBezTo>
                <a:cubicBezTo>
                  <a:pt x="209752" y="248162"/>
                  <a:pt x="251080" y="225655"/>
                  <a:pt x="266108" y="270669"/>
                </a:cubicBezTo>
                <a:cubicBezTo>
                  <a:pt x="266108" y="270669"/>
                  <a:pt x="318707" y="274420"/>
                  <a:pt x="314950" y="323184"/>
                </a:cubicBezTo>
                <a:cubicBezTo>
                  <a:pt x="314950" y="323184"/>
                  <a:pt x="326221" y="413211"/>
                  <a:pt x="292408" y="476979"/>
                </a:cubicBezTo>
                <a:cubicBezTo>
                  <a:pt x="292408" y="476979"/>
                  <a:pt x="292408" y="476979"/>
                  <a:pt x="284893" y="503237"/>
                </a:cubicBezTo>
                <a:cubicBezTo>
                  <a:pt x="284893" y="503237"/>
                  <a:pt x="284893" y="503237"/>
                  <a:pt x="130853" y="503237"/>
                </a:cubicBezTo>
                <a:cubicBezTo>
                  <a:pt x="130853" y="503237"/>
                  <a:pt x="142124" y="491984"/>
                  <a:pt x="119581" y="473228"/>
                </a:cubicBezTo>
                <a:cubicBezTo>
                  <a:pt x="119581" y="473228"/>
                  <a:pt x="78254" y="454473"/>
                  <a:pt x="44440" y="401957"/>
                </a:cubicBezTo>
                <a:cubicBezTo>
                  <a:pt x="44440" y="401957"/>
                  <a:pt x="18140" y="371948"/>
                  <a:pt x="18140" y="364446"/>
                </a:cubicBezTo>
                <a:cubicBezTo>
                  <a:pt x="10626" y="319433"/>
                  <a:pt x="3112" y="319433"/>
                  <a:pt x="6869" y="315682"/>
                </a:cubicBezTo>
                <a:cubicBezTo>
                  <a:pt x="-11916" y="293175"/>
                  <a:pt x="10626" y="240660"/>
                  <a:pt x="40683" y="285673"/>
                </a:cubicBezTo>
                <a:cubicBezTo>
                  <a:pt x="40683" y="285673"/>
                  <a:pt x="59468" y="323184"/>
                  <a:pt x="59468" y="319433"/>
                </a:cubicBezTo>
                <a:cubicBezTo>
                  <a:pt x="59468" y="319433"/>
                  <a:pt x="70739" y="353193"/>
                  <a:pt x="82011" y="360695"/>
                </a:cubicBezTo>
                <a:cubicBezTo>
                  <a:pt x="104553" y="356944"/>
                  <a:pt x="93282" y="266918"/>
                  <a:pt x="97039" y="259415"/>
                </a:cubicBezTo>
                <a:cubicBezTo>
                  <a:pt x="97039" y="259415"/>
                  <a:pt x="93282" y="203149"/>
                  <a:pt x="93282" y="94367"/>
                </a:cubicBezTo>
                <a:cubicBezTo>
                  <a:pt x="97039" y="66233"/>
                  <a:pt x="106432" y="59669"/>
                  <a:pt x="115355" y="62013"/>
                </a:cubicBezTo>
                <a:close/>
                <a:moveTo>
                  <a:pt x="164297" y="22225"/>
                </a:moveTo>
                <a:lnTo>
                  <a:pt x="169059" y="26987"/>
                </a:lnTo>
                <a:lnTo>
                  <a:pt x="138897" y="57150"/>
                </a:lnTo>
                <a:lnTo>
                  <a:pt x="134134" y="52387"/>
                </a:lnTo>
                <a:close/>
                <a:moveTo>
                  <a:pt x="56346" y="22225"/>
                </a:moveTo>
                <a:lnTo>
                  <a:pt x="86509" y="52387"/>
                </a:lnTo>
                <a:lnTo>
                  <a:pt x="81746" y="57150"/>
                </a:lnTo>
                <a:lnTo>
                  <a:pt x="51584" y="26987"/>
                </a:lnTo>
                <a:close/>
                <a:moveTo>
                  <a:pt x="108734" y="0"/>
                </a:moveTo>
                <a:lnTo>
                  <a:pt x="111909" y="0"/>
                </a:lnTo>
                <a:lnTo>
                  <a:pt x="111909" y="46037"/>
                </a:lnTo>
                <a:lnTo>
                  <a:pt x="108734" y="4603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6" name="3text6"/>
          <p:cNvSpPr txBox="1"/>
          <p:nvPr/>
        </p:nvSpPr>
        <p:spPr>
          <a:xfrm>
            <a:off x="2894746" y="2933673"/>
            <a:ext cx="7395722" cy="2377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pitchFamily="49" charset="-122"/>
              </a:rPr>
              <a:t>      </a:t>
            </a:r>
            <a:r>
              <a:rPr lang="zh-CN" altLang="zh-CN" sz="28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pitchFamily="49" charset="-122"/>
              </a:rPr>
              <a:t>宁波韵升股份有限公司</a:t>
            </a:r>
            <a:r>
              <a:rPr lang="zh-CN" altLang="zh-CN" sz="2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pitchFamily="49" charset="-122"/>
              </a:rPr>
              <a:t>自</a:t>
            </a:r>
            <a:r>
              <a:rPr lang="en-US" altLang="zh-CN" sz="2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pitchFamily="49" charset="-122"/>
              </a:rPr>
              <a:t>1995</a:t>
            </a:r>
            <a:r>
              <a:rPr lang="zh-CN" altLang="zh-CN" sz="2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pitchFamily="49" charset="-122"/>
              </a:rPr>
              <a:t>年以来专业从事稀土永磁材料的研发、制造和销售，是国家高新技术企业。公司在宁波、包头、北京及青岛拥有达到国际一流水平的磁钢坯料生产、机械加工及表面处理生产线，具有年产坯料</a:t>
            </a:r>
            <a:r>
              <a:rPr lang="en-US" altLang="zh-CN" sz="2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pitchFamily="49" charset="-122"/>
              </a:rPr>
              <a:t>8000</a:t>
            </a:r>
            <a:r>
              <a:rPr lang="zh-CN" altLang="zh-CN" sz="2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pitchFamily="49" charset="-122"/>
              </a:rPr>
              <a:t>吨的生产能力，是中国主要的稀土永磁材料制造商之一。</a:t>
            </a:r>
            <a:endParaRPr lang="en-US" altLang="zh-CN" sz="2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7" name="3text2"/>
          <p:cNvSpPr/>
          <p:nvPr/>
        </p:nvSpPr>
        <p:spPr>
          <a:xfrm>
            <a:off x="1996959" y="2025477"/>
            <a:ext cx="33309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公司简介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8" name="3text3"/>
          <p:cNvSpPr/>
          <p:nvPr/>
        </p:nvSpPr>
        <p:spPr>
          <a:xfrm>
            <a:off x="1996959" y="3095340"/>
            <a:ext cx="33452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公司概况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9" name="3text4"/>
          <p:cNvSpPr/>
          <p:nvPr/>
        </p:nvSpPr>
        <p:spPr>
          <a:xfrm>
            <a:off x="1996959" y="4243115"/>
            <a:ext cx="33452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公司发展史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00" name="3text5"/>
          <p:cNvSpPr/>
          <p:nvPr/>
        </p:nvSpPr>
        <p:spPr>
          <a:xfrm>
            <a:off x="1996959" y="5303305"/>
            <a:ext cx="33452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企业文化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4" name="2text6"/>
          <p:cNvSpPr txBox="1"/>
          <p:nvPr/>
        </p:nvSpPr>
        <p:spPr>
          <a:xfrm>
            <a:off x="3695343" y="4906087"/>
            <a:ext cx="4801314" cy="19762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36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宁波韵升股份有限公司</a:t>
            </a:r>
            <a:endParaRPr lang="en-US" altLang="zh-CN" sz="36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algn="ctr"/>
            <a:r>
              <a:rPr lang="en-US" altLang="zh-CN" sz="2000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NINGBO YUNSHENG CO.LTD</a:t>
            </a:r>
            <a:endParaRPr lang="zh-CN" altLang="en-US" sz="2000" dirty="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endParaRPr lang="zh-CN" altLang="en-US" sz="3600" b="1" dirty="0">
              <a:solidFill>
                <a:schemeClr val="bg1">
                  <a:lumMod val="7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308919" y="312494"/>
            <a:ext cx="2682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我们是谁</a:t>
            </a:r>
            <a:endParaRPr lang="zh-CN" altLang="en-US" sz="36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grpSp>
        <p:nvGrpSpPr>
          <p:cNvPr id="85" name="组合 84"/>
          <p:cNvGrpSpPr/>
          <p:nvPr/>
        </p:nvGrpSpPr>
        <p:grpSpPr>
          <a:xfrm>
            <a:off x="3402999" y="675042"/>
            <a:ext cx="3331051" cy="2101308"/>
            <a:chOff x="-235122" y="807540"/>
            <a:chExt cx="3775195" cy="2381485"/>
          </a:xfrm>
        </p:grpSpPr>
        <p:pic>
          <p:nvPicPr>
            <p:cNvPr id="86" name="图片 8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5122" y="807540"/>
              <a:ext cx="3775195" cy="2381485"/>
            </a:xfrm>
            <a:prstGeom prst="rect">
              <a:avLst/>
            </a:prstGeom>
          </p:spPr>
        </p:pic>
        <p:sp>
          <p:nvSpPr>
            <p:cNvPr id="91" name="矩形 90"/>
            <p:cNvSpPr/>
            <p:nvPr/>
          </p:nvSpPr>
          <p:spPr>
            <a:xfrm>
              <a:off x="1389537" y="1772815"/>
              <a:ext cx="1837086" cy="59298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800" b="1" dirty="0" smtClean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公司简介</a:t>
              </a:r>
              <a:endParaRPr lang="en-US" altLang="zh-CN" sz="28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92" name="直接连接符 91"/>
            <p:cNvCxnSpPr/>
            <p:nvPr/>
          </p:nvCxnSpPr>
          <p:spPr>
            <a:xfrm flipH="1">
              <a:off x="543985" y="1728629"/>
              <a:ext cx="1036236" cy="769441"/>
            </a:xfrm>
            <a:prstGeom prst="line">
              <a:avLst/>
            </a:prstGeom>
            <a:ln w="666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矩形 92"/>
            <p:cNvSpPr/>
            <p:nvPr/>
          </p:nvSpPr>
          <p:spPr>
            <a:xfrm>
              <a:off x="952961" y="2207987"/>
              <a:ext cx="2277246" cy="523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400" dirty="0">
                  <a:solidFill>
                    <a:srgbClr val="00B0F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Introduction</a:t>
              </a:r>
              <a:endParaRPr lang="zh-CN" altLang="en-US" sz="24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3" name="组合 82"/>
          <p:cNvGrpSpPr/>
          <p:nvPr/>
        </p:nvGrpSpPr>
        <p:grpSpPr>
          <a:xfrm>
            <a:off x="3935760" y="2707330"/>
            <a:ext cx="179278" cy="2953918"/>
            <a:chOff x="-5484808" y="3038170"/>
            <a:chExt cx="179278" cy="2953918"/>
          </a:xfrm>
        </p:grpSpPr>
        <p:cxnSp>
          <p:nvCxnSpPr>
            <p:cNvPr id="32" name="直接连接符 31"/>
            <p:cNvCxnSpPr/>
            <p:nvPr/>
          </p:nvCxnSpPr>
          <p:spPr>
            <a:xfrm>
              <a:off x="-5484808" y="3038170"/>
              <a:ext cx="24497" cy="2953918"/>
            </a:xfrm>
            <a:prstGeom prst="line">
              <a:avLst/>
            </a:prstGeom>
            <a:ln w="920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直接连接符 94"/>
            <p:cNvCxnSpPr/>
            <p:nvPr/>
          </p:nvCxnSpPr>
          <p:spPr>
            <a:xfrm>
              <a:off x="-5326663" y="3050357"/>
              <a:ext cx="21133" cy="2929544"/>
            </a:xfrm>
            <a:prstGeom prst="line">
              <a:avLst/>
            </a:prstGeom>
            <a:ln w="508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1" name="图片 10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2833" y="156727"/>
            <a:ext cx="2124921" cy="4965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2000" accel="26600" decel="266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" fill="hold"/>
                                        <p:tgtEl>
                                          <p:spTgt spid="42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2000" accel="26600" decel="26600" autoRev="1" fill="hold" grpId="0" nodeType="withEffect">
                                  <p:stCondLst>
                                    <p:cond delay="80"/>
                                  </p:stCondLst>
                                  <p:childTnLst>
                                    <p:animScale>
                                      <p:cBhvr>
                                        <p:cTn id="8" dur="300" fill="hold"/>
                                        <p:tgtEl>
                                          <p:spTgt spid="43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2000" accel="26600" decel="26600" autoRev="1" fill="hold" grpId="0" nodeType="withEffect">
                                  <p:stCondLst>
                                    <p:cond delay="160"/>
                                  </p:stCondLst>
                                  <p:childTnLst>
                                    <p:animScale>
                                      <p:cBhvr>
                                        <p:cTn id="10" dur="300" fill="hold"/>
                                        <p:tgtEl>
                                          <p:spTgt spid="44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2000" accel="26600" decel="26600" autoRev="1" fill="hold" grpId="0" nodeType="withEffect">
                                  <p:stCondLst>
                                    <p:cond delay="240"/>
                                  </p:stCondLst>
                                  <p:childTnLst>
                                    <p:animScale>
                                      <p:cBhvr>
                                        <p:cTn id="12" dur="300" fill="hold"/>
                                        <p:tgtEl>
                                          <p:spTgt spid="45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(0-#ppt_h)*$^8+#ppt_h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0" presetClass="entr" presetSubtype="0" fill="hold" grpId="0" nodeType="withEffect">
                                  <p:stCondLst>
                                    <p:cond delay="237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6" dur="146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0.5*(0-#ppt_w)*$^8+#ppt_w">
                                          <p:val>
                                            <p:fltVal val="0"/>
                                          </p:val>
                                        </p:tav>
                                        <p:tav tm="50000" fmla="0-0.5*(0-#ppt_w)*(2-$)^8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7" dur="146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0.5*(0-#ppt_h)*$^8+#ppt_h">
                                          <p:val>
                                            <p:fltVal val="0"/>
                                          </p:val>
                                        </p:tav>
                                        <p:tav tm="50000" fmla="0-0.5*(0-#ppt_h)*(2-$)^8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8" dur="146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0.5*(0.5-#ppt_x)*$^8+#ppt_x">
                                          <p:val>
                                            <p:fltVal val="0"/>
                                          </p:val>
                                        </p:tav>
                                        <p:tav tm="50000" fmla="0.5-0.5*(0.5-#ppt_x)*(2-$)^8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9" dur="146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0.5*(0.5-#ppt_y)*$^8+#ppt_y">
                                          <p:val>
                                            <p:fltVal val="0"/>
                                          </p:val>
                                        </p:tav>
                                        <p:tav tm="50000" fmla="0.5-0.5*(0.5-#ppt_y)*(2-$)^8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2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0" presetClass="entr" presetSubtype="0" fill="hold" nodeType="withEffect">
                                  <p:stCondLst>
                                    <p:cond delay="112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21" dur="149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0.5*(0-#ppt_w)*$^8+#ppt_w">
                                          <p:val>
                                            <p:fltVal val="0"/>
                                          </p:val>
                                        </p:tav>
                                        <p:tav tm="50000" fmla="0-0.5*(0-#ppt_w)*(2-$)^8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2" dur="149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0.5*(0-#ppt_h)*$^8+#ppt_h">
                                          <p:val>
                                            <p:fltVal val="0"/>
                                          </p:val>
                                        </p:tav>
                                        <p:tav tm="50000" fmla="0-0.5*(0-#ppt_h)*(2-$)^8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3" dur="149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0.5*(0.5-#ppt_x)*$^8+#ppt_x">
                                          <p:val>
                                            <p:fltVal val="0"/>
                                          </p:val>
                                        </p:tav>
                                        <p:tav tm="50000" fmla="0.5-0.5*(0.5-#ppt_x)*(2-$)^8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4" dur="149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0.5*(0.5-#ppt_y)*$^8+#ppt_y">
                                          <p:val>
                                            <p:fltVal val="0"/>
                                          </p:val>
                                        </p:tav>
                                        <p:tav tm="50000" fmla="0.5-0.5*(0.5-#ppt_y)*(2-$)^8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2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0" presetClass="entr" presetSubtype="0" fill="hold" nodeType="withEffect">
                                  <p:stCondLst>
                                    <p:cond delay="289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26" dur="134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0.5*(0-#ppt_w)*$^8+#ppt_w">
                                          <p:val>
                                            <p:fltVal val="0"/>
                                          </p:val>
                                        </p:tav>
                                        <p:tav tm="50000" fmla="0-0.5*(0-#ppt_w)*(2-$)^8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7" dur="134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0.5*(0-#ppt_h)*$^8+#ppt_h">
                                          <p:val>
                                            <p:fltVal val="0"/>
                                          </p:val>
                                        </p:tav>
                                        <p:tav tm="50000" fmla="0-0.5*(0-#ppt_h)*(2-$)^8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8" dur="134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0.5*(0.5-#ppt_x)*$^8+#ppt_x">
                                          <p:val>
                                            <p:fltVal val="0"/>
                                          </p:val>
                                        </p:tav>
                                        <p:tav tm="50000" fmla="0.5-0.5*(0.5-#ppt_x)*(2-$)^8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9" dur="134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0.5*(0.5-#ppt_y)*$^8+#ppt_y">
                                          <p:val>
                                            <p:fltVal val="0"/>
                                          </p:val>
                                        </p:tav>
                                        <p:tav tm="50000" fmla="0.5-0.5*(0.5-#ppt_y)*(2-$)^8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2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entr" presetSubtype="0" fill="hold" grpId="0" nodeType="withEffect">
                                  <p:stCondLst>
                                    <p:cond delay="261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31" dur="135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0.5*(0-#ppt_w)*$^8+#ppt_w">
                                          <p:val>
                                            <p:fltVal val="0"/>
                                          </p:val>
                                        </p:tav>
                                        <p:tav tm="50000" fmla="0-0.5*(0-#ppt_w)*(2-$)^8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2" dur="135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0.5*(0-#ppt_h)*$^8+#ppt_h">
                                          <p:val>
                                            <p:fltVal val="0"/>
                                          </p:val>
                                        </p:tav>
                                        <p:tav tm="50000" fmla="0-0.5*(0-#ppt_h)*(2-$)^8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3" dur="135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0.5*(0.5-#ppt_x)*$^8+#ppt_x">
                                          <p:val>
                                            <p:fltVal val="0"/>
                                          </p:val>
                                        </p:tav>
                                        <p:tav tm="50000" fmla="0.5-0.5*(0.5-#ppt_x)*(2-$)^8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4" dur="135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0.5*(0.5-#ppt_y)*$^8+#ppt_y">
                                          <p:val>
                                            <p:fltVal val="0"/>
                                          </p:val>
                                        </p:tav>
                                        <p:tav tm="50000" fmla="0.5-0.5*(0.5-#ppt_y)*(2-$)^8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2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0" presetClass="entr" presetSubtype="0" fill="hold" grpId="0" nodeType="withEffect">
                                  <p:stCondLst>
                                    <p:cond delay="17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36" dur="158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0.5*(0-#ppt_w)*$^8+#ppt_w">
                                          <p:val>
                                            <p:fltVal val="0"/>
                                          </p:val>
                                        </p:tav>
                                        <p:tav tm="50000" fmla="0-0.5*(0-#ppt_w)*(2-$)^8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7" dur="158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0.5*(0-#ppt_h)*$^8+#ppt_h">
                                          <p:val>
                                            <p:fltVal val="0"/>
                                          </p:val>
                                        </p:tav>
                                        <p:tav tm="50000" fmla="0-0.5*(0-#ppt_h)*(2-$)^8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8" dur="158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0.5*(0.5-#ppt_x)*$^8+#ppt_x">
                                          <p:val>
                                            <p:fltVal val="0"/>
                                          </p:val>
                                        </p:tav>
                                        <p:tav tm="50000" fmla="0.5-0.5*(0.5-#ppt_x)*(2-$)^8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9" dur="158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0.5*(0.5-#ppt_y)*$^8+#ppt_y">
                                          <p:val>
                                            <p:fltVal val="0"/>
                                          </p:val>
                                        </p:tav>
                                        <p:tav tm="50000" fmla="0.5-0.5*(0.5-#ppt_y)*(2-$)^8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2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0" presetClass="entr" presetSubtype="0" fill="hold" grpId="0" nodeType="withEffect">
                                  <p:stCondLst>
                                    <p:cond delay="285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41" dur="120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0.5*(0-#ppt_w)*$^8+#ppt_w">
                                          <p:val>
                                            <p:fltVal val="0"/>
                                          </p:val>
                                        </p:tav>
                                        <p:tav tm="50000" fmla="0-0.5*(0-#ppt_w)*(2-$)^8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2" dur="120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0.5*(0-#ppt_h)*$^8+#ppt_h">
                                          <p:val>
                                            <p:fltVal val="0"/>
                                          </p:val>
                                        </p:tav>
                                        <p:tav tm="50000" fmla="0-0.5*(0-#ppt_h)*(2-$)^8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3" dur="120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0.5*(0.5-#ppt_x)*$^8+#ppt_x">
                                          <p:val>
                                            <p:fltVal val="0"/>
                                          </p:val>
                                        </p:tav>
                                        <p:tav tm="50000" fmla="0.5-0.5*(0.5-#ppt_x)*(2-$)^8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4" dur="120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0.5*(0.5-#ppt_y)*$^8+#ppt_y">
                                          <p:val>
                                            <p:fltVal val="0"/>
                                          </p:val>
                                        </p:tav>
                                        <p:tav tm="50000" fmla="0.5-0.5*(0.5-#ppt_y)*(2-$)^8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2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0" presetClass="entr" presetSubtype="0" fill="hold" grpId="0" nodeType="withEffect">
                                  <p:stCondLst>
                                    <p:cond delay="109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46" dur="15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0.5*(0-#ppt_w)*$^8+#ppt_w">
                                          <p:val>
                                            <p:fltVal val="0"/>
                                          </p:val>
                                        </p:tav>
                                        <p:tav tm="50000" fmla="0-0.5*(0-#ppt_w)*(2-$)^8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7" dur="15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0.5*(0-#ppt_h)*$^8+#ppt_h">
                                          <p:val>
                                            <p:fltVal val="0"/>
                                          </p:val>
                                        </p:tav>
                                        <p:tav tm="50000" fmla="0-0.5*(0-#ppt_h)*(2-$)^8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8" dur="15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0.5*(0.5-#ppt_x)*$^8+#ppt_x">
                                          <p:val>
                                            <p:fltVal val="0"/>
                                          </p:val>
                                        </p:tav>
                                        <p:tav tm="50000" fmla="0.5-0.5*(0.5-#ppt_x)*(2-$)^8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9" dur="15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0.5*(0.5-#ppt_y)*$^8+#ppt_y">
                                          <p:val>
                                            <p:fltVal val="0"/>
                                          </p:val>
                                        </p:tav>
                                        <p:tav tm="50000" fmla="0.5-0.5*(0.5-#ppt_y)*(2-$)^8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2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0" presetClass="entr" presetSubtype="0" fill="hold" grpId="0" nodeType="withEffect">
                                  <p:stCondLst>
                                    <p:cond delay="157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51" dur="160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0.5*(0-#ppt_w)*$^8+#ppt_w">
                                          <p:val>
                                            <p:fltVal val="0"/>
                                          </p:val>
                                        </p:tav>
                                        <p:tav tm="50000" fmla="0-0.5*(0-#ppt_w)*(2-$)^8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52" dur="160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0.5*(0-#ppt_h)*$^8+#ppt_h">
                                          <p:val>
                                            <p:fltVal val="0"/>
                                          </p:val>
                                        </p:tav>
                                        <p:tav tm="50000" fmla="0-0.5*(0-#ppt_h)*(2-$)^8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53" dur="160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0.5*(0.5-#ppt_x)*$^8+#ppt_x">
                                          <p:val>
                                            <p:fltVal val="0"/>
                                          </p:val>
                                        </p:tav>
                                        <p:tav tm="50000" fmla="0.5-0.5*(0.5-#ppt_x)*(2-$)^8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54" dur="160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0.5*(0.5-#ppt_y)*$^8+#ppt_y">
                                          <p:val>
                                            <p:fltVal val="0"/>
                                          </p:val>
                                        </p:tav>
                                        <p:tav tm="50000" fmla="0.5-0.5*(0.5-#ppt_y)*(2-$)^8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2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0" presetClass="entr" presetSubtype="0" fill="hold" grpId="0" nodeType="withEffect">
                                  <p:stCondLst>
                                    <p:cond delay="23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anim to="" calcmode="lin" valueType="num">
                                      <p:cBhvr>
                                        <p:cTn id="56" dur="15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0.5*(0-#ppt_w)*$^8+#ppt_w">
                                          <p:val>
                                            <p:fltVal val="0"/>
                                          </p:val>
                                        </p:tav>
                                        <p:tav tm="50000" fmla="0-0.5*(0-#ppt_w)*(2-$)^8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57" dur="15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0.5*(0-#ppt_h)*$^8+#ppt_h">
                                          <p:val>
                                            <p:fltVal val="0"/>
                                          </p:val>
                                        </p:tav>
                                        <p:tav tm="50000" fmla="0-0.5*(0-#ppt_h)*(2-$)^8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58" dur="15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0.5*(0.5-#ppt_x)*$^8+#ppt_x">
                                          <p:val>
                                            <p:fltVal val="0"/>
                                          </p:val>
                                        </p:tav>
                                        <p:tav tm="50000" fmla="0.5-0.5*(0.5-#ppt_x)*(2-$)^8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59" dur="15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0.5*(0.5-#ppt_y)*$^8+#ppt_y">
                                          <p:val>
                                            <p:fltVal val="0"/>
                                          </p:val>
                                        </p:tav>
                                        <p:tav tm="50000" fmla="0.5-0.5*(0.5-#ppt_y)*(2-$)^8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2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0" presetClass="entr" presetSubtype="0" fill="hold" grpId="0" nodeType="withEffect">
                                  <p:stCondLst>
                                    <p:cond delay="16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anim to="" calcmode="lin" valueType="num">
                                      <p:cBhvr>
                                        <p:cTn id="61" dur="122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0.5*(0-#ppt_w)*$^8+#ppt_w">
                                          <p:val>
                                            <p:fltVal val="0"/>
                                          </p:val>
                                        </p:tav>
                                        <p:tav tm="50000" fmla="0-0.5*(0-#ppt_w)*(2-$)^8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62" dur="122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0.5*(0-#ppt_h)*$^8+#ppt_h">
                                          <p:val>
                                            <p:fltVal val="0"/>
                                          </p:val>
                                        </p:tav>
                                        <p:tav tm="50000" fmla="0-0.5*(0-#ppt_h)*(2-$)^8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63" dur="122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0.5*(0.5-#ppt_x)*$^8+#ppt_x">
                                          <p:val>
                                            <p:fltVal val="0"/>
                                          </p:val>
                                        </p:tav>
                                        <p:tav tm="50000" fmla="0.5-0.5*(0.5-#ppt_x)*(2-$)^8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64" dur="122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0.5*(0.5-#ppt_y)*$^8+#ppt_y">
                                          <p:val>
                                            <p:fltVal val="0"/>
                                          </p:val>
                                        </p:tav>
                                        <p:tav tm="50000" fmla="0.5-0.5*(0.5-#ppt_y)*(2-$)^8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2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0" presetClass="entr" presetSubtype="0" fill="hold" grpId="0" nodeType="withEffect">
                                  <p:stCondLst>
                                    <p:cond delay="178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anim to="" calcmode="lin" valueType="num">
                                      <p:cBhvr>
                                        <p:cTn id="66" dur="140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0.5*(0-#ppt_w)*$^8+#ppt_w">
                                          <p:val>
                                            <p:fltVal val="0"/>
                                          </p:val>
                                        </p:tav>
                                        <p:tav tm="50000" fmla="0-0.5*(0-#ppt_w)*(2-$)^8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67" dur="140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0.5*(0-#ppt_h)*$^8+#ppt_h">
                                          <p:val>
                                            <p:fltVal val="0"/>
                                          </p:val>
                                        </p:tav>
                                        <p:tav tm="50000" fmla="0-0.5*(0-#ppt_h)*(2-$)^8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68" dur="140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0.5*(0.5-#ppt_x)*$^8+#ppt_x">
                                          <p:val>
                                            <p:fltVal val="0"/>
                                          </p:val>
                                        </p:tav>
                                        <p:tav tm="50000" fmla="0.5-0.5*(0.5-#ppt_x)*(2-$)^8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69" dur="140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0.5*(0.5-#ppt_y)*$^8+#ppt_y">
                                          <p:val>
                                            <p:fltVal val="0"/>
                                          </p:val>
                                        </p:tav>
                                        <p:tav tm="50000" fmla="0.5-0.5*(0.5-#ppt_y)*(2-$)^8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2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0" presetClass="entr" presetSubtype="0" fill="hold" grpId="0" nodeType="withEffect">
                                  <p:stCondLst>
                                    <p:cond delay="141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anim to="" calcmode="lin" valueType="num">
                                      <p:cBhvr>
                                        <p:cTn id="71" dur="163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0.5*(0-#ppt_w)*$^8+#ppt_w">
                                          <p:val>
                                            <p:fltVal val="0"/>
                                          </p:val>
                                        </p:tav>
                                        <p:tav tm="50000" fmla="0-0.5*(0-#ppt_w)*(2-$)^8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72" dur="163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0.5*(0-#ppt_h)*$^8+#ppt_h">
                                          <p:val>
                                            <p:fltVal val="0"/>
                                          </p:val>
                                        </p:tav>
                                        <p:tav tm="50000" fmla="0-0.5*(0-#ppt_h)*(2-$)^8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73" dur="163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0.5*(0.5-#ppt_x)*$^8+#ppt_x">
                                          <p:val>
                                            <p:fltVal val="0"/>
                                          </p:val>
                                        </p:tav>
                                        <p:tav tm="50000" fmla="0.5-0.5*(0.5-#ppt_x)*(2-$)^8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74" dur="163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0.5*(0.5-#ppt_y)*$^8+#ppt_y">
                                          <p:val>
                                            <p:fltVal val="0"/>
                                          </p:val>
                                        </p:tav>
                                        <p:tav tm="50000" fmla="0.5-0.5*(0.5-#ppt_y)*(2-$)^8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2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3" presetClass="exit" presetSubtype="54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647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47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47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47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3" presetClass="exit" presetSubtype="544" repeatCount="2000" fill="hold" nodeType="withEffect">
                                  <p:stCondLst>
                                    <p:cond delay="362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77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77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77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77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57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3" presetClass="exit" presetSubtype="544" fill="hold" nodeType="withEffect">
                                  <p:stCondLst>
                                    <p:cond delay="523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696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96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96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96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695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3" presetClass="exit" presetSubtype="544" fill="hold" nodeType="withEffect">
                                  <p:stCondLst>
                                    <p:cond delay="559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673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73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73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73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67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3" presetClass="exit" presetSubtype="544" repeatCount="2000" fill="hold" nodeType="withEffect">
                                  <p:stCondLst>
                                    <p:cond delay="525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468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468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468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468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67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3" presetClass="exit" presetSubtype="544" fill="hold" nodeType="withEffect">
                                  <p:stCondLst>
                                    <p:cond delay="61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609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09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09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609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60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23" presetClass="exit" presetSubtype="544" fill="hold" nodeType="withEffect">
                                  <p:stCondLst>
                                    <p:cond delay="387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694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94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694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94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693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23" presetClass="exit" presetSubtype="544" repeatCount="2000" fill="hold" nodeType="withEffect">
                                  <p:stCondLst>
                                    <p:cond delay="42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473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473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473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473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72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23" presetClass="exit" presetSubtype="544" repeatCount="2000" fill="hold" nodeType="withEffect">
                                  <p:stCondLst>
                                    <p:cond delay="566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6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6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6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6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55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23" presetClass="exit" presetSubtype="544" repeatCount="2000" fill="hold" nodeType="withEffect">
                                  <p:stCondLst>
                                    <p:cond delay="498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432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432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432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432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31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23" presetClass="exit" presetSubtype="544" fill="hold" nodeType="withEffect">
                                  <p:stCondLst>
                                    <p:cond delay="469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7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7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7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7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23" presetClass="exit" presetSubtype="544" fill="hold" nodeType="withEffect">
                                  <p:stCondLst>
                                    <p:cond delay="407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603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603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603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603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602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23" presetClass="exit" presetSubtype="544" repeatCount="2000" fill="hold" nodeType="withEffect">
                                  <p:stCondLst>
                                    <p:cond delay="573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405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405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405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405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04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23" presetClass="exit" presetSubtype="544" fill="hold" nodeType="withEffect">
                                  <p:stCondLst>
                                    <p:cond delay="641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573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73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73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73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572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23" presetClass="exit" presetSubtype="544" repeatCount="2000" fill="hold" nodeType="withEffect">
                                  <p:stCondLst>
                                    <p:cond delay="521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43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43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43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43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2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23" presetClass="exit" presetSubtype="544" repeatCount="2000" fill="hold" nodeType="withEffect">
                                  <p:stCondLst>
                                    <p:cond delay="389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431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431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431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431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3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23" presetClass="exit" presetSubtype="544" fill="hold" nodeType="withEffect">
                                  <p:stCondLst>
                                    <p:cond delay="589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64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64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64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64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63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23" presetClass="exit" presetSubtype="544" repeatCount="2000" fill="hold" nodeType="withEffect">
                                  <p:stCondLst>
                                    <p:cond delay="483"/>
                                  </p:stCondLst>
                                  <p:childTnLst>
                                    <p:anim calcmode="lin" valueType="num">
                                      <p:cBhvr>
                                        <p:cTn id="178" dur="485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485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485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485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84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23" presetClass="exit" presetSubtype="544" repeatCount="2000" fill="hold" nodeType="withEffect">
                                  <p:stCondLst>
                                    <p:cond delay="501"/>
                                  </p:stCondLst>
                                  <p:childTnLst>
                                    <p:anim calcmode="lin" valueType="num">
                                      <p:cBhvr>
                                        <p:cTn id="184" dur="414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414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414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414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13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23" presetClass="exit" presetSubtype="544" repeatCount="2000" fill="hold" nodeType="withEffect">
                                  <p:stCondLst>
                                    <p:cond delay="51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0" dur="489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489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489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489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88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23" presetClass="exit" presetSubtype="544" repeatCount="2000" fill="hold" nodeType="withEffect">
                                  <p:stCondLst>
                                    <p:cond delay="424"/>
                                  </p:stCondLst>
                                  <p:childTnLst>
                                    <p:anim calcmode="lin" valueType="num">
                                      <p:cBhvr>
                                        <p:cTn id="196" dur="515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15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15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15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514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23" presetClass="exit" presetSubtype="544" repeatCount="2000" fill="hold" nodeType="withEffect">
                                  <p:stCondLst>
                                    <p:cond delay="461"/>
                                  </p:stCondLst>
                                  <p:childTnLst>
                                    <p:anim calcmode="lin" valueType="num">
                                      <p:cBhvr>
                                        <p:cTn id="202" dur="49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49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49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49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8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23" presetClass="exit" presetSubtype="544" fill="hold" nodeType="withEffect">
                                  <p:stCondLst>
                                    <p:cond delay="391"/>
                                  </p:stCondLst>
                                  <p:childTnLst>
                                    <p:anim calcmode="lin" valueType="num">
                                      <p:cBhvr>
                                        <p:cTn id="208" dur="685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685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685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685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684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23" presetClass="exit" presetSubtype="544" fill="hold" nodeType="withEffect">
                                  <p:stCondLst>
                                    <p:cond delay="539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694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694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694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694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693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23" presetClass="exit" presetSubtype="544" repeatCount="2000" fill="hold" nodeType="withEffect">
                                  <p:stCondLst>
                                    <p:cond delay="413"/>
                                  </p:stCondLst>
                                  <p:childTnLst>
                                    <p:anim calcmode="lin" valueType="num">
                                      <p:cBhvr>
                                        <p:cTn id="220" dur="52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2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2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2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51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23" presetClass="exit" presetSubtype="544" repeatCount="2000" fill="hold" nodeType="withEffect">
                                  <p:stCondLst>
                                    <p:cond delay="64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6" dur="483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483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483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483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82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23" presetClass="exit" presetSubtype="544" repeatCount="2000" fill="hold" nodeType="withEffect">
                                  <p:stCondLst>
                                    <p:cond delay="391"/>
                                  </p:stCondLst>
                                  <p:childTnLst>
                                    <p:anim calcmode="lin" valueType="num">
                                      <p:cBhvr>
                                        <p:cTn id="232" dur="448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448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448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448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47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23" presetClass="exit" presetSubtype="544" repeatCount="2000" fill="hold" nodeType="withEffect">
                                  <p:stCondLst>
                                    <p:cond delay="495"/>
                                  </p:stCondLst>
                                  <p:childTnLst>
                                    <p:anim calcmode="lin" valueType="num">
                                      <p:cBhvr>
                                        <p:cTn id="238" dur="449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449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449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449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48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23" presetClass="exit" presetSubtype="544" fill="hold" nodeType="withEffect">
                                  <p:stCondLst>
                                    <p:cond delay="444"/>
                                  </p:stCondLst>
                                  <p:childTnLst>
                                    <p:anim calcmode="lin" valueType="num">
                                      <p:cBhvr>
                                        <p:cTn id="244" dur="594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594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594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94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593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23" presetClass="exit" presetSubtype="544" repeatCount="2000" fill="hold" nodeType="withEffect">
                                  <p:stCondLst>
                                    <p:cond delay="624"/>
                                  </p:stCondLst>
                                  <p:childTnLst>
                                    <p:anim calcmode="lin" valueType="num">
                                      <p:cBhvr>
                                        <p:cTn id="250" dur="523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523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523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523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522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49"/>
                                  </p:iterate>
                                  <p:childTnLst>
                                    <p:anim to="" calcmode="lin" valueType="num">
                                      <p:cBhvr>
                                        <p:cTn id="25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0.5*(0-#ppt_w)*$^8+#ppt_w">
                                          <p:val>
                                            <p:fltVal val="0"/>
                                          </p:val>
                                        </p:tav>
                                        <p:tav tm="50000" fmla="0-0.5*(0-#ppt_w)*(2-$)^8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57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0.5*(0-#ppt_h)*$^8+#ppt_h">
                                          <p:val>
                                            <p:fltVal val="0"/>
                                          </p:val>
                                        </p:tav>
                                        <p:tav tm="50000" fmla="0-0.5*(0-#ppt_h)*(2-$)^8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5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0.5*(0.5-#ppt_x)*$^8+#ppt_x">
                                          <p:val>
                                            <p:fltVal val="0"/>
                                          </p:val>
                                        </p:tav>
                                        <p:tav tm="50000" fmla="0.5-0.5*(0.5-#ppt_x)*(2-$)^8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5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0.5*(0.5-#ppt_y)*$^8+#ppt_y">
                                          <p:val>
                                            <p:fltVal val="0"/>
                                          </p:val>
                                        </p:tav>
                                        <p:tav tm="50000" fmla="0.5-0.5*(0.5-#ppt_y)*(2-$)^8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2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0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49"/>
                                  </p:iterate>
                                  <p:childTnLst>
                                    <p:anim to="" calcmode="lin" valueType="num">
                                      <p:cBhvr>
                                        <p:cTn id="26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0.5*(0-#ppt_w)*$^8+#ppt_w">
                                          <p:val>
                                            <p:fltVal val="0"/>
                                          </p:val>
                                        </p:tav>
                                        <p:tav tm="50000" fmla="0-0.5*(0-#ppt_w)*(2-$)^8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6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0.5*(0-#ppt_h)*$^8+#ppt_h">
                                          <p:val>
                                            <p:fltVal val="0"/>
                                          </p:val>
                                        </p:tav>
                                        <p:tav tm="50000" fmla="0-0.5*(0-#ppt_h)*(2-$)^8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63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0.5*(0.5-#ppt_x)*$^8+#ppt_x">
                                          <p:val>
                                            <p:fltVal val="0"/>
                                          </p:val>
                                        </p:tav>
                                        <p:tav tm="50000" fmla="0.5-0.5*(0.5-#ppt_x)*(2-$)^8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6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0.5*(0.5-#ppt_y)*$^8+#ppt_y">
                                          <p:val>
                                            <p:fltVal val="0"/>
                                          </p:val>
                                        </p:tav>
                                        <p:tav tm="50000" fmla="0.5-0.5*(0.5-#ppt_y)*(2-$)^8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2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5" presetID="10" presetClass="exit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63" presetClass="path" presetSubtype="0" accel="50000" decel="50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0 0 L -0.042283 -0.109434 E" pathEditMode="relative" ptsTypes="">
                                      <p:cBhvr>
                                        <p:cTn id="27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3" presetID="6" presetClass="emph" presetSubtype="0" accel="50000" decel="50000" fill="hold" grpId="2" nodeType="withEffect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id="274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  <p:to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75" presetID="63" presetClass="path" presetSubtype="0" accel="50000" decel="50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0.04232 0.10949 L -3.95833E-6 -4.07407E-6 " pathEditMode="relative" rAng="0" ptsTypes="AA">
                                      <p:cBhvr>
                                        <p:cTn id="27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-5486"/>
                                    </p:animMotion>
                                  </p:childTnLst>
                                </p:cTn>
                              </p:par>
                              <p:par>
                                <p:cTn id="277" presetID="6" presetClass="emph" presetSubtype="0" accel="50000" decel="50000" fill="hold" grpId="2" nodeType="withEffect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id="27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  <p:from x="200000" y="20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5" presetID="63" presetClass="path" presetSubtype="0" accel="50000" decel="50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0 0 L -0.265594 0.049859 E" pathEditMode="relative" ptsTypes="">
                                      <p:cBhvr>
                                        <p:cTn id="28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7" presetID="6" presetClass="emph" presetSubtype="0" accel="50000" decel="50000" fill="hold" grpId="2" nodeType="withEffect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id="288" dur="1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  <p:to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89" presetID="63" presetClass="path" presetSubtype="0" accel="50000" decel="50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0.265594 -0.049859 L 0 0 E" pathEditMode="relative" ptsTypes="">
                                      <p:cBhvr>
                                        <p:cTn id="29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1" presetID="6" presetClass="emph" presetSubtype="0" accel="50000" decel="50000" fill="hold" grpId="2" nodeType="withEffect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id="292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  <p:from x="200000" y="20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3" presetID="10" presetClass="exit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63" presetClass="path" presetSubtype="0" accel="50000" decel="50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0 0 L -0.488314 0.209152 E" pathEditMode="relative" ptsTypes="">
                                      <p:cBhvr>
                                        <p:cTn id="30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1" presetID="6" presetClass="emph" presetSubtype="0" accel="50000" decel="50000" fill="hold" grpId="2" nodeType="withEffect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id="302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  <p:to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03" presetID="63" presetClass="path" presetSubtype="0" accel="50000" decel="50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0.488314 -0.209152 L 0 0 E" pathEditMode="relative" ptsTypes="">
                                      <p:cBhvr>
                                        <p:cTn id="30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5" presetID="6" presetClass="emph" presetSubtype="0" accel="50000" decel="50000" fill="hold" grpId="2" nodeType="withEffect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id="306" dur="1000" fill="hold"/>
                                        <p:tgtEl>
                                          <p:spTgt spid="50"/>
                                        </p:tgtEl>
                                      </p:cBhvr>
                                      <p:by x="150000" y="150000"/>
                                      <p:from x="200000" y="20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3" presetID="63" presetClass="path" presetSubtype="0" accel="50000" decel="50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0 0 L -0.713055 0.368445 E" pathEditMode="relative" ptsTypes="">
                                      <p:cBhvr>
                                        <p:cTn id="3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5" presetID="6" presetClass="emph" presetSubtype="0" accel="50000" decel="50000" fill="hold" grpId="2" nodeType="withEffect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id="316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  <p:to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17" presetID="63" presetClass="path" presetSubtype="0" accel="50000" decel="50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0.713055 -0.368445 L 0 0 E" pathEditMode="relative" ptsTypes="">
                                      <p:cBhvr>
                                        <p:cTn id="31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9" presetID="6" presetClass="emph" presetSubtype="0" accel="50000" decel="50000" fill="hold" grpId="2" nodeType="withEffect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id="320" dur="1000" fill="hold"/>
                                        <p:tgtEl>
                                          <p:spTgt spid="51"/>
                                        </p:tgtEl>
                                      </p:cBhvr>
                                      <p:by x="150000" y="150000"/>
                                      <p:from x="200000" y="20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1" presetID="1" presetClass="entr" presetSubtype="0" fill="hold" grpId="1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32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(#ppt_w-0)*(10*0.5^(10*($+0.215))*sin(2*pi/0.3*($+0.215)-asin(0.1))+2.14)/2.14+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25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(#ppt_h-0)*(10*0.5^(10*($+0.215))*sin(2*pi/0.3*($+0.215)-asin(0.1))+2.14)/2.14+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6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32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(#ppt_w-0)*(10*0.5^(10*($+0.215))*sin(2*pi/0.3*($+0.215)-asin(0.1))+2.14)/2.14+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3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(#ppt_h-0)*(10*0.5^(10*($+0.215))*sin(2*pi/0.3*($+0.215)-asin(0.1))+2.14)/2.14+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1" presetID="1" presetClass="entr" presetSubtype="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3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(#ppt_w-0)*(10*0.5^(10*($+0.215))*sin(2*pi/0.3*($+0.215)-asin(0.1))+2.14)/2.14+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35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(#ppt_h-0)*(10*0.5^(10*($+0.215))*sin(2*pi/0.3*($+0.215)-asin(0.1))+2.14)/2.14+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6" presetID="1" presetClass="entr" presetSubtype="0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0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33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(#ppt_w-0)*(10*0.5^(10*($+0.215))*sin(2*pi/0.3*($+0.215)-asin(0.1))+2.14)/2.14+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4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(#ppt_h-0)*(10*0.5^(10*($+0.215))*sin(2*pi/0.3*($+0.215)-asin(0.1))+2.14)/2.14+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1" presetID="10" presetClass="entr" presetSubtype="0" fill="hold" grpId="1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10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10" presetClass="entr" presetSubtype="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10" presetClass="entr" presetSubtype="0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354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0.5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5" presetID="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356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0.5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7" presetID="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358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0.5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9" presetID="0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360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0.5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1" presetID="19" presetClass="emph" presetSubtype="0" fill="hold" grpId="3" nodeType="withEffect">
                                  <p:stCondLst>
                                    <p:cond delay="23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animClr clrSpc="rgb" dir="cw">
                                      <p:cBhvr>
                                        <p:cTn id="36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36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49"/>
                                  </p:iterate>
                                  <p:childTnLst>
                                    <p:anim to="" calcmode="lin" valueType="num">
                                      <p:cBhvr>
                                        <p:cTn id="367" dur="15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0.5*(0-#ppt_w)*$^8+#ppt_w">
                                          <p:val>
                                            <p:fltVal val="0"/>
                                          </p:val>
                                        </p:tav>
                                        <p:tav tm="50000" fmla="0-0.5*(0-#ppt_w)*(2-$)^8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68" dur="15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0.5*(0-#ppt_h)*$^8+#ppt_h">
                                          <p:val>
                                            <p:fltVal val="0"/>
                                          </p:val>
                                        </p:tav>
                                        <p:tav tm="50000" fmla="0-0.5*(0-#ppt_h)*(2-$)^8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69" dur="15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0.5*(0.5-#ppt_x)*$^8+#ppt_x">
                                          <p:val>
                                            <p:fltVal val="0"/>
                                          </p:val>
                                        </p:tav>
                                        <p:tav tm="50000" fmla="0.5-0.5*(0.5-#ppt_x)*(2-$)^8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70" dur="15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0.5*(0.5-#ppt_y)*$^8+#ppt_y">
                                          <p:val>
                                            <p:fltVal val="0"/>
                                          </p:val>
                                        </p:tav>
                                        <p:tav tm="50000" fmla="0.5-0.5*(0.5-#ppt_y)*(2-$)^8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2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1" presetID="53" presetClass="entr" presetSubtype="16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6" presetID="22" presetClass="entr" presetSubtype="1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9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2" presetID="22" presetClass="entr" presetSubtype="4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2" grpId="0" animBg="1"/>
      <p:bldP spid="2" grpId="1" animBg="1"/>
      <p:bldP spid="2" grpId="2" animBg="1"/>
      <p:bldP spid="3" grpId="0" animBg="1"/>
      <p:bldP spid="3" grpId="1" animBg="1"/>
      <p:bldP spid="3" grpId="2" animBg="1"/>
      <p:bldP spid="4" grpId="0" animBg="1"/>
      <p:bldP spid="4" grpId="1" animBg="1"/>
      <p:bldP spid="4" grpId="2" animBg="1"/>
      <p:bldP spid="5" grpId="0" animBg="1"/>
      <p:bldP spid="5" grpId="1" animBg="1"/>
      <p:bldP spid="5" grpId="2" animBg="1"/>
      <p:bldP spid="6" grpId="0" animBg="1"/>
      <p:bldP spid="7" grpId="0" animBg="1"/>
      <p:bldP spid="8" grpId="0" animBg="1"/>
      <p:bldP spid="9" grpId="0" animBg="1"/>
      <p:bldP spid="27" grpId="0" animBg="1"/>
      <p:bldP spid="28" grpId="0" animBg="1"/>
      <p:bldP spid="37" grpId="0"/>
      <p:bldP spid="38" grpId="0"/>
      <p:bldP spid="39" grpId="0"/>
      <p:bldP spid="40" grpId="0"/>
      <p:bldP spid="42" grpId="0" animBg="1"/>
      <p:bldP spid="43" grpId="0" animBg="1"/>
      <p:bldP spid="44" grpId="0" animBg="1"/>
      <p:bldP spid="45" grpId="0" animBg="1"/>
      <p:bldP spid="46" grpId="0"/>
      <p:bldP spid="48" grpId="0" animBg="1"/>
      <p:bldP spid="48" grpId="1" animBg="1"/>
      <p:bldP spid="48" grpId="2" animBg="1"/>
      <p:bldP spid="48" grpId="3" animBg="1"/>
      <p:bldP spid="49" grpId="0" animBg="1"/>
      <p:bldP spid="49" grpId="1" animBg="1"/>
      <p:bldP spid="49" grpId="2" animBg="1"/>
      <p:bldP spid="50" grpId="0" animBg="1"/>
      <p:bldP spid="50" grpId="1" animBg="1"/>
      <p:bldP spid="50" grpId="2" animBg="1"/>
      <p:bldP spid="51" grpId="0" animBg="1"/>
      <p:bldP spid="51" grpId="1" animBg="1"/>
      <p:bldP spid="51" grpId="2" animBg="1"/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  <p:bldP spid="90" grpId="0" animBg="1"/>
      <p:bldP spid="90" grpId="1" animBg="1"/>
      <p:bldP spid="96" grpId="0"/>
      <p:bldP spid="97" grpId="0"/>
      <p:bldP spid="97" grpId="1"/>
      <p:bldP spid="98" grpId="0"/>
      <p:bldP spid="98" grpId="1"/>
      <p:bldP spid="99" grpId="0"/>
      <p:bldP spid="99" grpId="1"/>
      <p:bldP spid="100" grpId="0"/>
      <p:bldP spid="100" grpId="1"/>
      <p:bldP spid="94" grpId="0"/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圆角矩形 41"/>
          <p:cNvSpPr/>
          <p:nvPr/>
        </p:nvSpPr>
        <p:spPr>
          <a:xfrm>
            <a:off x="417396" y="1040826"/>
            <a:ext cx="182880" cy="68580"/>
          </a:xfrm>
          <a:prstGeom prst="roundRect">
            <a:avLst/>
          </a:prstGeom>
          <a:solidFill>
            <a:schemeClr val="accent1">
              <a:alpha val="7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3" name="圆角矩形 42"/>
          <p:cNvSpPr/>
          <p:nvPr/>
        </p:nvSpPr>
        <p:spPr>
          <a:xfrm>
            <a:off x="682361" y="1040826"/>
            <a:ext cx="182880" cy="68580"/>
          </a:xfrm>
          <a:prstGeom prst="roundRect">
            <a:avLst/>
          </a:prstGeom>
          <a:solidFill>
            <a:schemeClr val="accent2">
              <a:alpha val="7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4" name="圆角矩形 43"/>
          <p:cNvSpPr/>
          <p:nvPr/>
        </p:nvSpPr>
        <p:spPr>
          <a:xfrm>
            <a:off x="947326" y="1040826"/>
            <a:ext cx="182880" cy="68580"/>
          </a:xfrm>
          <a:prstGeom prst="roundRect">
            <a:avLst/>
          </a:prstGeom>
          <a:solidFill>
            <a:schemeClr val="accent4">
              <a:alpha val="7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5" name="圆角矩形 44"/>
          <p:cNvSpPr/>
          <p:nvPr/>
        </p:nvSpPr>
        <p:spPr>
          <a:xfrm>
            <a:off x="1212291" y="1040826"/>
            <a:ext cx="182880" cy="68580"/>
          </a:xfrm>
          <a:prstGeom prst="roundRect">
            <a:avLst/>
          </a:prstGeom>
          <a:solidFill>
            <a:schemeClr val="tx2">
              <a:alpha val="7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8" name="Oval 12"/>
          <p:cNvSpPr/>
          <p:nvPr/>
        </p:nvSpPr>
        <p:spPr>
          <a:xfrm>
            <a:off x="1118033" y="1862589"/>
            <a:ext cx="720000" cy="72000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  <a:cs typeface="+mn-ea"/>
              <a:sym typeface="+mn-lt"/>
            </a:endParaRPr>
          </a:p>
        </p:txBody>
      </p:sp>
      <p:sp>
        <p:nvSpPr>
          <p:cNvPr id="49" name="Oval 12"/>
          <p:cNvSpPr/>
          <p:nvPr/>
        </p:nvSpPr>
        <p:spPr>
          <a:xfrm>
            <a:off x="1118033" y="2955019"/>
            <a:ext cx="720000" cy="72000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  <a:cs typeface="+mn-ea"/>
              <a:sym typeface="+mn-lt"/>
            </a:endParaRPr>
          </a:p>
        </p:txBody>
      </p:sp>
      <p:sp>
        <p:nvSpPr>
          <p:cNvPr id="50" name="Oval 12"/>
          <p:cNvSpPr/>
          <p:nvPr/>
        </p:nvSpPr>
        <p:spPr>
          <a:xfrm>
            <a:off x="1118033" y="4047449"/>
            <a:ext cx="720000" cy="72000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  <a:cs typeface="+mn-ea"/>
              <a:sym typeface="+mn-lt"/>
            </a:endParaRPr>
          </a:p>
        </p:txBody>
      </p:sp>
      <p:sp>
        <p:nvSpPr>
          <p:cNvPr id="51" name="Oval 12"/>
          <p:cNvSpPr/>
          <p:nvPr/>
        </p:nvSpPr>
        <p:spPr>
          <a:xfrm>
            <a:off x="1118033" y="5139879"/>
            <a:ext cx="720000" cy="72000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  <a:cs typeface="+mn-ea"/>
              <a:sym typeface="+mn-lt"/>
            </a:endParaRPr>
          </a:p>
        </p:txBody>
      </p:sp>
      <p:sp>
        <p:nvSpPr>
          <p:cNvPr id="87" name="Rectangle 133"/>
          <p:cNvSpPr>
            <a:spLocks noChangeArrowheads="1"/>
          </p:cNvSpPr>
          <p:nvPr/>
        </p:nvSpPr>
        <p:spPr bwMode="auto">
          <a:xfrm>
            <a:off x="1355648" y="3143232"/>
            <a:ext cx="265392" cy="289173"/>
          </a:xfrm>
          <a:custGeom>
            <a:avLst/>
            <a:gdLst/>
            <a:ahLst/>
            <a:cxnLst/>
            <a:rect l="l" t="t" r="r" b="b"/>
            <a:pathLst>
              <a:path w="442912" h="482601">
                <a:moveTo>
                  <a:pt x="363537" y="347663"/>
                </a:moveTo>
                <a:lnTo>
                  <a:pt x="442912" y="347663"/>
                </a:lnTo>
                <a:lnTo>
                  <a:pt x="442912" y="482601"/>
                </a:lnTo>
                <a:lnTo>
                  <a:pt x="363537" y="482601"/>
                </a:lnTo>
                <a:close/>
                <a:moveTo>
                  <a:pt x="0" y="347663"/>
                </a:moveTo>
                <a:lnTo>
                  <a:pt x="77788" y="347663"/>
                </a:lnTo>
                <a:lnTo>
                  <a:pt x="77788" y="482601"/>
                </a:lnTo>
                <a:lnTo>
                  <a:pt x="0" y="482601"/>
                </a:lnTo>
                <a:close/>
                <a:moveTo>
                  <a:pt x="239712" y="317500"/>
                </a:moveTo>
                <a:lnTo>
                  <a:pt x="322262" y="317500"/>
                </a:lnTo>
                <a:lnTo>
                  <a:pt x="322262" y="482600"/>
                </a:lnTo>
                <a:lnTo>
                  <a:pt x="239712" y="482600"/>
                </a:lnTo>
                <a:close/>
                <a:moveTo>
                  <a:pt x="363537" y="276225"/>
                </a:moveTo>
                <a:lnTo>
                  <a:pt x="442912" y="276225"/>
                </a:lnTo>
                <a:lnTo>
                  <a:pt x="442912" y="325438"/>
                </a:lnTo>
                <a:lnTo>
                  <a:pt x="363537" y="325438"/>
                </a:lnTo>
                <a:close/>
                <a:moveTo>
                  <a:pt x="0" y="276225"/>
                </a:moveTo>
                <a:lnTo>
                  <a:pt x="77788" y="276225"/>
                </a:lnTo>
                <a:lnTo>
                  <a:pt x="77788" y="325438"/>
                </a:lnTo>
                <a:lnTo>
                  <a:pt x="0" y="325438"/>
                </a:lnTo>
                <a:close/>
                <a:moveTo>
                  <a:pt x="239712" y="246063"/>
                </a:moveTo>
                <a:lnTo>
                  <a:pt x="322262" y="246063"/>
                </a:lnTo>
                <a:lnTo>
                  <a:pt x="322262" y="295276"/>
                </a:lnTo>
                <a:lnTo>
                  <a:pt x="239712" y="295276"/>
                </a:lnTo>
                <a:close/>
                <a:moveTo>
                  <a:pt x="123825" y="212725"/>
                </a:moveTo>
                <a:lnTo>
                  <a:pt x="201613" y="212725"/>
                </a:lnTo>
                <a:lnTo>
                  <a:pt x="201613" y="482600"/>
                </a:lnTo>
                <a:lnTo>
                  <a:pt x="123825" y="482600"/>
                </a:lnTo>
                <a:close/>
                <a:moveTo>
                  <a:pt x="363537" y="209550"/>
                </a:moveTo>
                <a:lnTo>
                  <a:pt x="442912" y="209550"/>
                </a:lnTo>
                <a:lnTo>
                  <a:pt x="442912" y="254000"/>
                </a:lnTo>
                <a:lnTo>
                  <a:pt x="363537" y="254000"/>
                </a:lnTo>
                <a:close/>
                <a:moveTo>
                  <a:pt x="0" y="209550"/>
                </a:moveTo>
                <a:lnTo>
                  <a:pt x="77788" y="209550"/>
                </a:lnTo>
                <a:lnTo>
                  <a:pt x="77788" y="254000"/>
                </a:lnTo>
                <a:lnTo>
                  <a:pt x="0" y="254000"/>
                </a:lnTo>
                <a:close/>
                <a:moveTo>
                  <a:pt x="239712" y="176213"/>
                </a:moveTo>
                <a:lnTo>
                  <a:pt x="322262" y="176213"/>
                </a:lnTo>
                <a:lnTo>
                  <a:pt x="322262" y="223838"/>
                </a:lnTo>
                <a:lnTo>
                  <a:pt x="239712" y="223838"/>
                </a:lnTo>
                <a:close/>
                <a:moveTo>
                  <a:pt x="363537" y="138113"/>
                </a:moveTo>
                <a:lnTo>
                  <a:pt x="442912" y="138113"/>
                </a:lnTo>
                <a:lnTo>
                  <a:pt x="442912" y="187326"/>
                </a:lnTo>
                <a:lnTo>
                  <a:pt x="363537" y="187326"/>
                </a:lnTo>
                <a:close/>
                <a:moveTo>
                  <a:pt x="123825" y="138113"/>
                </a:moveTo>
                <a:lnTo>
                  <a:pt x="201613" y="138113"/>
                </a:lnTo>
                <a:lnTo>
                  <a:pt x="201613" y="187326"/>
                </a:lnTo>
                <a:lnTo>
                  <a:pt x="123825" y="187326"/>
                </a:lnTo>
                <a:close/>
                <a:moveTo>
                  <a:pt x="0" y="138113"/>
                </a:moveTo>
                <a:lnTo>
                  <a:pt x="77788" y="138113"/>
                </a:lnTo>
                <a:lnTo>
                  <a:pt x="77788" y="187326"/>
                </a:lnTo>
                <a:lnTo>
                  <a:pt x="0" y="187326"/>
                </a:lnTo>
                <a:close/>
                <a:moveTo>
                  <a:pt x="239712" y="107950"/>
                </a:moveTo>
                <a:lnTo>
                  <a:pt x="322262" y="107950"/>
                </a:lnTo>
                <a:lnTo>
                  <a:pt x="322262" y="157163"/>
                </a:lnTo>
                <a:lnTo>
                  <a:pt x="239712" y="157163"/>
                </a:lnTo>
                <a:close/>
                <a:moveTo>
                  <a:pt x="123825" y="69850"/>
                </a:moveTo>
                <a:lnTo>
                  <a:pt x="201613" y="69850"/>
                </a:lnTo>
                <a:lnTo>
                  <a:pt x="201613" y="119063"/>
                </a:lnTo>
                <a:lnTo>
                  <a:pt x="123825" y="119063"/>
                </a:lnTo>
                <a:close/>
                <a:moveTo>
                  <a:pt x="123825" y="0"/>
                </a:moveTo>
                <a:lnTo>
                  <a:pt x="201613" y="0"/>
                </a:lnTo>
                <a:lnTo>
                  <a:pt x="201613" y="47625"/>
                </a:lnTo>
                <a:lnTo>
                  <a:pt x="123825" y="4762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88" name="Freeform 170"/>
          <p:cNvSpPr/>
          <p:nvPr/>
        </p:nvSpPr>
        <p:spPr bwMode="auto">
          <a:xfrm>
            <a:off x="1335510" y="4260070"/>
            <a:ext cx="305667" cy="335422"/>
          </a:xfrm>
          <a:custGeom>
            <a:avLst/>
            <a:gdLst/>
            <a:ahLst/>
            <a:cxnLst/>
            <a:rect l="l" t="t" r="r" b="b"/>
            <a:pathLst>
              <a:path w="358775" h="393700">
                <a:moveTo>
                  <a:pt x="170830" y="131337"/>
                </a:moveTo>
                <a:cubicBezTo>
                  <a:pt x="188267" y="131337"/>
                  <a:pt x="206176" y="138848"/>
                  <a:pt x="221258" y="153871"/>
                </a:cubicBezTo>
                <a:cubicBezTo>
                  <a:pt x="247650" y="180162"/>
                  <a:pt x="247650" y="221475"/>
                  <a:pt x="221258" y="247766"/>
                </a:cubicBezTo>
                <a:cubicBezTo>
                  <a:pt x="194866" y="277812"/>
                  <a:pt x="149622" y="277812"/>
                  <a:pt x="123230" y="247766"/>
                </a:cubicBezTo>
                <a:cubicBezTo>
                  <a:pt x="96837" y="221475"/>
                  <a:pt x="96837" y="180162"/>
                  <a:pt x="123230" y="153871"/>
                </a:cubicBezTo>
                <a:cubicBezTo>
                  <a:pt x="136426" y="138848"/>
                  <a:pt x="153392" y="131337"/>
                  <a:pt x="170830" y="131337"/>
                </a:cubicBezTo>
                <a:close/>
                <a:moveTo>
                  <a:pt x="170656" y="110024"/>
                </a:moveTo>
                <a:cubicBezTo>
                  <a:pt x="147255" y="110024"/>
                  <a:pt x="123855" y="118449"/>
                  <a:pt x="105134" y="135297"/>
                </a:cubicBezTo>
                <a:cubicBezTo>
                  <a:pt x="71437" y="172738"/>
                  <a:pt x="71437" y="228899"/>
                  <a:pt x="108878" y="266340"/>
                </a:cubicBezTo>
                <a:cubicBezTo>
                  <a:pt x="138831" y="300037"/>
                  <a:pt x="191249" y="300037"/>
                  <a:pt x="228690" y="273828"/>
                </a:cubicBezTo>
                <a:lnTo>
                  <a:pt x="239922" y="258852"/>
                </a:lnTo>
                <a:cubicBezTo>
                  <a:pt x="269875" y="221411"/>
                  <a:pt x="269875" y="168994"/>
                  <a:pt x="236178" y="135297"/>
                </a:cubicBezTo>
                <a:cubicBezTo>
                  <a:pt x="217458" y="118449"/>
                  <a:pt x="194057" y="110024"/>
                  <a:pt x="170656" y="110024"/>
                </a:cubicBezTo>
                <a:close/>
                <a:moveTo>
                  <a:pt x="30162" y="60325"/>
                </a:moveTo>
                <a:lnTo>
                  <a:pt x="30162" y="371475"/>
                </a:lnTo>
                <a:lnTo>
                  <a:pt x="55562" y="371475"/>
                </a:lnTo>
                <a:lnTo>
                  <a:pt x="55562" y="60325"/>
                </a:lnTo>
                <a:close/>
                <a:moveTo>
                  <a:pt x="41220" y="26247"/>
                </a:moveTo>
                <a:cubicBezTo>
                  <a:pt x="41181" y="26257"/>
                  <a:pt x="26231" y="30010"/>
                  <a:pt x="26231" y="41245"/>
                </a:cubicBezTo>
                <a:cubicBezTo>
                  <a:pt x="26256" y="41245"/>
                  <a:pt x="28704" y="41245"/>
                  <a:pt x="266055" y="41245"/>
                </a:cubicBezTo>
                <a:cubicBezTo>
                  <a:pt x="273549" y="41245"/>
                  <a:pt x="281044" y="48744"/>
                  <a:pt x="281044" y="56243"/>
                </a:cubicBezTo>
                <a:cubicBezTo>
                  <a:pt x="281044" y="56264"/>
                  <a:pt x="281044" y="58346"/>
                  <a:pt x="281044" y="258717"/>
                </a:cubicBezTo>
                <a:cubicBezTo>
                  <a:pt x="281044" y="258731"/>
                  <a:pt x="281044" y="259395"/>
                  <a:pt x="281044" y="292463"/>
                </a:cubicBezTo>
                <a:cubicBezTo>
                  <a:pt x="281033" y="292454"/>
                  <a:pt x="280514" y="292008"/>
                  <a:pt x="254813" y="269966"/>
                </a:cubicBezTo>
                <a:cubicBezTo>
                  <a:pt x="254808" y="269971"/>
                  <a:pt x="254715" y="270065"/>
                  <a:pt x="252939" y="271841"/>
                </a:cubicBezTo>
                <a:lnTo>
                  <a:pt x="239824" y="284964"/>
                </a:lnTo>
                <a:cubicBezTo>
                  <a:pt x="239832" y="284973"/>
                  <a:pt x="240406" y="285653"/>
                  <a:pt x="281044" y="333708"/>
                </a:cubicBezTo>
                <a:cubicBezTo>
                  <a:pt x="281044" y="333722"/>
                  <a:pt x="281044" y="334403"/>
                  <a:pt x="281044" y="367453"/>
                </a:cubicBezTo>
                <a:cubicBezTo>
                  <a:pt x="292271" y="367453"/>
                  <a:pt x="296024" y="356233"/>
                  <a:pt x="296033" y="356205"/>
                </a:cubicBezTo>
                <a:lnTo>
                  <a:pt x="296033" y="348706"/>
                </a:lnTo>
                <a:cubicBezTo>
                  <a:pt x="296042" y="348717"/>
                  <a:pt x="296487" y="349236"/>
                  <a:pt x="317590" y="373872"/>
                </a:cubicBezTo>
                <a:lnTo>
                  <a:pt x="322228" y="333673"/>
                </a:lnTo>
                <a:cubicBezTo>
                  <a:pt x="321946" y="333389"/>
                  <a:pt x="319374" y="330817"/>
                  <a:pt x="296033" y="307461"/>
                </a:cubicBezTo>
                <a:cubicBezTo>
                  <a:pt x="296033" y="307445"/>
                  <a:pt x="296033" y="305385"/>
                  <a:pt x="296033" y="41245"/>
                </a:cubicBezTo>
                <a:cubicBezTo>
                  <a:pt x="296033" y="41196"/>
                  <a:pt x="296009" y="26247"/>
                  <a:pt x="281044" y="26247"/>
                </a:cubicBezTo>
                <a:cubicBezTo>
                  <a:pt x="281019" y="26247"/>
                  <a:pt x="278564" y="26247"/>
                  <a:pt x="41220" y="26247"/>
                </a:cubicBezTo>
                <a:close/>
                <a:moveTo>
                  <a:pt x="37473" y="0"/>
                </a:moveTo>
                <a:cubicBezTo>
                  <a:pt x="37489" y="0"/>
                  <a:pt x="39571" y="0"/>
                  <a:pt x="311021" y="0"/>
                </a:cubicBezTo>
                <a:cubicBezTo>
                  <a:pt x="311057" y="0"/>
                  <a:pt x="322263" y="18"/>
                  <a:pt x="322263" y="11249"/>
                </a:cubicBezTo>
                <a:cubicBezTo>
                  <a:pt x="322263" y="11268"/>
                  <a:pt x="322263" y="13731"/>
                  <a:pt x="322263" y="333376"/>
                </a:cubicBezTo>
                <a:lnTo>
                  <a:pt x="358775" y="366713"/>
                </a:lnTo>
                <a:lnTo>
                  <a:pt x="336550" y="393700"/>
                </a:lnTo>
                <a:lnTo>
                  <a:pt x="317982" y="375131"/>
                </a:lnTo>
                <a:cubicBezTo>
                  <a:pt x="318381" y="378702"/>
                  <a:pt x="314635" y="378702"/>
                  <a:pt x="307274" y="378702"/>
                </a:cubicBezTo>
                <a:cubicBezTo>
                  <a:pt x="307264" y="378702"/>
                  <a:pt x="306731" y="378702"/>
                  <a:pt x="281044" y="378702"/>
                </a:cubicBezTo>
                <a:cubicBezTo>
                  <a:pt x="281044" y="386201"/>
                  <a:pt x="273549" y="393700"/>
                  <a:pt x="266055" y="393700"/>
                </a:cubicBezTo>
                <a:cubicBezTo>
                  <a:pt x="266041" y="393700"/>
                  <a:pt x="264120" y="393700"/>
                  <a:pt x="11242" y="393700"/>
                </a:cubicBezTo>
                <a:cubicBezTo>
                  <a:pt x="3747" y="393700"/>
                  <a:pt x="0" y="386201"/>
                  <a:pt x="0" y="378702"/>
                </a:cubicBezTo>
                <a:cubicBezTo>
                  <a:pt x="0" y="378686"/>
                  <a:pt x="0" y="376335"/>
                  <a:pt x="0" y="41245"/>
                </a:cubicBezTo>
                <a:cubicBezTo>
                  <a:pt x="0" y="41191"/>
                  <a:pt x="24" y="0"/>
                  <a:pt x="3747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89" name="Freeform 84"/>
          <p:cNvSpPr/>
          <p:nvPr/>
        </p:nvSpPr>
        <p:spPr bwMode="auto">
          <a:xfrm>
            <a:off x="1385045" y="5292683"/>
            <a:ext cx="234430" cy="429390"/>
          </a:xfrm>
          <a:custGeom>
            <a:avLst/>
            <a:gdLst/>
            <a:ahLst/>
            <a:cxnLst/>
            <a:rect l="l" t="t" r="r" b="b"/>
            <a:pathLst>
              <a:path w="311150" h="569912">
                <a:moveTo>
                  <a:pt x="119063" y="550862"/>
                </a:moveTo>
                <a:cubicBezTo>
                  <a:pt x="119076" y="550862"/>
                  <a:pt x="120056" y="550862"/>
                  <a:pt x="198438" y="550862"/>
                </a:cubicBezTo>
                <a:cubicBezTo>
                  <a:pt x="187099" y="562292"/>
                  <a:pt x="175760" y="569912"/>
                  <a:pt x="156861" y="569912"/>
                </a:cubicBezTo>
                <a:cubicBezTo>
                  <a:pt x="141742" y="569912"/>
                  <a:pt x="130402" y="562292"/>
                  <a:pt x="119063" y="550862"/>
                </a:cubicBezTo>
                <a:close/>
                <a:moveTo>
                  <a:pt x="104775" y="533400"/>
                </a:moveTo>
                <a:cubicBezTo>
                  <a:pt x="104786" y="533400"/>
                  <a:pt x="105878" y="533400"/>
                  <a:pt x="212725" y="533400"/>
                </a:cubicBezTo>
                <a:cubicBezTo>
                  <a:pt x="209003" y="536575"/>
                  <a:pt x="209003" y="539750"/>
                  <a:pt x="205280" y="539750"/>
                </a:cubicBezTo>
                <a:cubicBezTo>
                  <a:pt x="205271" y="539750"/>
                  <a:pt x="204334" y="539750"/>
                  <a:pt x="112220" y="539750"/>
                </a:cubicBezTo>
                <a:close/>
                <a:moveTo>
                  <a:pt x="100013" y="442912"/>
                </a:moveTo>
                <a:cubicBezTo>
                  <a:pt x="100020" y="442912"/>
                  <a:pt x="100938" y="442912"/>
                  <a:pt x="217488" y="442912"/>
                </a:cubicBezTo>
                <a:cubicBezTo>
                  <a:pt x="217488" y="442920"/>
                  <a:pt x="217488" y="443625"/>
                  <a:pt x="217488" y="510948"/>
                </a:cubicBezTo>
                <a:cubicBezTo>
                  <a:pt x="217488" y="514728"/>
                  <a:pt x="217488" y="518507"/>
                  <a:pt x="213699" y="522287"/>
                </a:cubicBezTo>
                <a:cubicBezTo>
                  <a:pt x="213691" y="522287"/>
                  <a:pt x="212795" y="522287"/>
                  <a:pt x="100013" y="522287"/>
                </a:cubicBezTo>
                <a:cubicBezTo>
                  <a:pt x="100013" y="518507"/>
                  <a:pt x="100013" y="514728"/>
                  <a:pt x="100013" y="510948"/>
                </a:cubicBezTo>
                <a:close/>
                <a:moveTo>
                  <a:pt x="115888" y="203200"/>
                </a:moveTo>
                <a:lnTo>
                  <a:pt x="152401" y="217488"/>
                </a:lnTo>
                <a:lnTo>
                  <a:pt x="201613" y="203200"/>
                </a:lnTo>
                <a:lnTo>
                  <a:pt x="157163" y="398462"/>
                </a:lnTo>
                <a:close/>
                <a:moveTo>
                  <a:pt x="116213" y="191753"/>
                </a:moveTo>
                <a:cubicBezTo>
                  <a:pt x="116207" y="191755"/>
                  <a:pt x="116107" y="191780"/>
                  <a:pt x="114338" y="192223"/>
                </a:cubicBezTo>
                <a:lnTo>
                  <a:pt x="101217" y="195513"/>
                </a:lnTo>
                <a:cubicBezTo>
                  <a:pt x="101217" y="199273"/>
                  <a:pt x="101217" y="199273"/>
                  <a:pt x="153701" y="428625"/>
                </a:cubicBezTo>
                <a:lnTo>
                  <a:pt x="164947" y="428625"/>
                </a:lnTo>
                <a:cubicBezTo>
                  <a:pt x="164950" y="428610"/>
                  <a:pt x="165370" y="426777"/>
                  <a:pt x="217430" y="199273"/>
                </a:cubicBezTo>
                <a:cubicBezTo>
                  <a:pt x="217424" y="199270"/>
                  <a:pt x="217325" y="199220"/>
                  <a:pt x="215556" y="198333"/>
                </a:cubicBezTo>
                <a:lnTo>
                  <a:pt x="202435" y="191753"/>
                </a:lnTo>
                <a:cubicBezTo>
                  <a:pt x="202425" y="191757"/>
                  <a:pt x="201722" y="192028"/>
                  <a:pt x="153701" y="210553"/>
                </a:cubicBezTo>
                <a:cubicBezTo>
                  <a:pt x="153691" y="210548"/>
                  <a:pt x="153100" y="210251"/>
                  <a:pt x="116213" y="191753"/>
                </a:cubicBezTo>
                <a:close/>
                <a:moveTo>
                  <a:pt x="153701" y="0"/>
                </a:moveTo>
                <a:cubicBezTo>
                  <a:pt x="239923" y="0"/>
                  <a:pt x="311150" y="67678"/>
                  <a:pt x="311150" y="154154"/>
                </a:cubicBezTo>
                <a:cubicBezTo>
                  <a:pt x="311150" y="233100"/>
                  <a:pt x="213710" y="428568"/>
                  <a:pt x="213681" y="428625"/>
                </a:cubicBezTo>
                <a:cubicBezTo>
                  <a:pt x="213671" y="428625"/>
                  <a:pt x="212974" y="428625"/>
                  <a:pt x="165100" y="428625"/>
                </a:cubicBezTo>
                <a:lnTo>
                  <a:pt x="165100" y="430212"/>
                </a:lnTo>
                <a:lnTo>
                  <a:pt x="152400" y="430212"/>
                </a:lnTo>
                <a:lnTo>
                  <a:pt x="152400" y="428625"/>
                </a:lnTo>
                <a:lnTo>
                  <a:pt x="104966" y="428625"/>
                </a:lnTo>
                <a:cubicBezTo>
                  <a:pt x="104914" y="428528"/>
                  <a:pt x="0" y="233092"/>
                  <a:pt x="0" y="154154"/>
                </a:cubicBezTo>
                <a:cubicBezTo>
                  <a:pt x="0" y="67678"/>
                  <a:pt x="67478" y="0"/>
                  <a:pt x="1537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0" name="Rectangle 116"/>
          <p:cNvSpPr>
            <a:spLocks noChangeArrowheads="1"/>
          </p:cNvSpPr>
          <p:nvPr/>
        </p:nvSpPr>
        <p:spPr bwMode="auto">
          <a:xfrm>
            <a:off x="1339243" y="1997604"/>
            <a:ext cx="251799" cy="400042"/>
          </a:xfrm>
          <a:custGeom>
            <a:avLst/>
            <a:gdLst/>
            <a:ahLst/>
            <a:cxnLst/>
            <a:rect l="l" t="t" r="r" b="b"/>
            <a:pathLst>
              <a:path w="316753" h="503237">
                <a:moveTo>
                  <a:pt x="138896" y="71437"/>
                </a:moveTo>
                <a:lnTo>
                  <a:pt x="183346" y="71437"/>
                </a:lnTo>
                <a:lnTo>
                  <a:pt x="183346" y="76199"/>
                </a:lnTo>
                <a:lnTo>
                  <a:pt x="138896" y="76199"/>
                </a:lnTo>
                <a:close/>
                <a:moveTo>
                  <a:pt x="40471" y="71437"/>
                </a:moveTo>
                <a:lnTo>
                  <a:pt x="81746" y="71437"/>
                </a:lnTo>
                <a:lnTo>
                  <a:pt x="81746" y="76199"/>
                </a:lnTo>
                <a:lnTo>
                  <a:pt x="40471" y="76199"/>
                </a:lnTo>
                <a:close/>
                <a:moveTo>
                  <a:pt x="115355" y="62013"/>
                </a:moveTo>
                <a:cubicBezTo>
                  <a:pt x="124278" y="64358"/>
                  <a:pt x="132731" y="75611"/>
                  <a:pt x="134610" y="83113"/>
                </a:cubicBezTo>
                <a:cubicBezTo>
                  <a:pt x="138367" y="86864"/>
                  <a:pt x="145882" y="233158"/>
                  <a:pt x="153396" y="236909"/>
                </a:cubicBezTo>
                <a:cubicBezTo>
                  <a:pt x="153396" y="236909"/>
                  <a:pt x="190966" y="206900"/>
                  <a:pt x="209752" y="248162"/>
                </a:cubicBezTo>
                <a:cubicBezTo>
                  <a:pt x="209752" y="248162"/>
                  <a:pt x="251080" y="225655"/>
                  <a:pt x="266108" y="270669"/>
                </a:cubicBezTo>
                <a:cubicBezTo>
                  <a:pt x="266108" y="270669"/>
                  <a:pt x="318707" y="274420"/>
                  <a:pt x="314950" y="323184"/>
                </a:cubicBezTo>
                <a:cubicBezTo>
                  <a:pt x="314950" y="323184"/>
                  <a:pt x="326221" y="413211"/>
                  <a:pt x="292408" y="476979"/>
                </a:cubicBezTo>
                <a:cubicBezTo>
                  <a:pt x="292408" y="476979"/>
                  <a:pt x="292408" y="476979"/>
                  <a:pt x="284893" y="503237"/>
                </a:cubicBezTo>
                <a:cubicBezTo>
                  <a:pt x="284893" y="503237"/>
                  <a:pt x="284893" y="503237"/>
                  <a:pt x="130853" y="503237"/>
                </a:cubicBezTo>
                <a:cubicBezTo>
                  <a:pt x="130853" y="503237"/>
                  <a:pt x="142124" y="491984"/>
                  <a:pt x="119581" y="473228"/>
                </a:cubicBezTo>
                <a:cubicBezTo>
                  <a:pt x="119581" y="473228"/>
                  <a:pt x="78254" y="454473"/>
                  <a:pt x="44440" y="401957"/>
                </a:cubicBezTo>
                <a:cubicBezTo>
                  <a:pt x="44440" y="401957"/>
                  <a:pt x="18140" y="371948"/>
                  <a:pt x="18140" y="364446"/>
                </a:cubicBezTo>
                <a:cubicBezTo>
                  <a:pt x="10626" y="319433"/>
                  <a:pt x="3112" y="319433"/>
                  <a:pt x="6869" y="315682"/>
                </a:cubicBezTo>
                <a:cubicBezTo>
                  <a:pt x="-11916" y="293175"/>
                  <a:pt x="10626" y="240660"/>
                  <a:pt x="40683" y="285673"/>
                </a:cubicBezTo>
                <a:cubicBezTo>
                  <a:pt x="40683" y="285673"/>
                  <a:pt x="59468" y="323184"/>
                  <a:pt x="59468" y="319433"/>
                </a:cubicBezTo>
                <a:cubicBezTo>
                  <a:pt x="59468" y="319433"/>
                  <a:pt x="70739" y="353193"/>
                  <a:pt x="82011" y="360695"/>
                </a:cubicBezTo>
                <a:cubicBezTo>
                  <a:pt x="104553" y="356944"/>
                  <a:pt x="93282" y="266918"/>
                  <a:pt x="97039" y="259415"/>
                </a:cubicBezTo>
                <a:cubicBezTo>
                  <a:pt x="97039" y="259415"/>
                  <a:pt x="93282" y="203149"/>
                  <a:pt x="93282" y="94367"/>
                </a:cubicBezTo>
                <a:cubicBezTo>
                  <a:pt x="97039" y="66233"/>
                  <a:pt x="106432" y="59669"/>
                  <a:pt x="115355" y="62013"/>
                </a:cubicBezTo>
                <a:close/>
                <a:moveTo>
                  <a:pt x="164297" y="22225"/>
                </a:moveTo>
                <a:lnTo>
                  <a:pt x="169059" y="26987"/>
                </a:lnTo>
                <a:lnTo>
                  <a:pt x="138897" y="57150"/>
                </a:lnTo>
                <a:lnTo>
                  <a:pt x="134134" y="52387"/>
                </a:lnTo>
                <a:close/>
                <a:moveTo>
                  <a:pt x="56346" y="22225"/>
                </a:moveTo>
                <a:lnTo>
                  <a:pt x="86509" y="52387"/>
                </a:lnTo>
                <a:lnTo>
                  <a:pt x="81746" y="57150"/>
                </a:lnTo>
                <a:lnTo>
                  <a:pt x="51584" y="26987"/>
                </a:lnTo>
                <a:close/>
                <a:moveTo>
                  <a:pt x="108734" y="0"/>
                </a:moveTo>
                <a:lnTo>
                  <a:pt x="111909" y="0"/>
                </a:lnTo>
                <a:lnTo>
                  <a:pt x="111909" y="46037"/>
                </a:lnTo>
                <a:lnTo>
                  <a:pt x="108734" y="4603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6" name="3text6"/>
          <p:cNvSpPr txBox="1"/>
          <p:nvPr/>
        </p:nvSpPr>
        <p:spPr>
          <a:xfrm>
            <a:off x="3937330" y="2704394"/>
            <a:ext cx="8141411" cy="2649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ts val="4000"/>
              </a:lnSpc>
              <a:buClr>
                <a:schemeClr val="accent5"/>
              </a:buClr>
              <a:buFont typeface="Wingdings" panose="05000000000000000000" pitchFamily="2" charset="2"/>
              <a:buChar char="n"/>
            </a:pPr>
            <a:r>
              <a:rPr lang="zh-CN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下辖</a:t>
            </a:r>
            <a:r>
              <a:rPr lang="en-US" altLang="zh-CN" sz="32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15</a:t>
            </a:r>
            <a:r>
              <a:rPr lang="zh-CN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个部门，</a:t>
            </a:r>
            <a:r>
              <a:rPr lang="en-US" altLang="zh-CN" sz="32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14</a:t>
            </a:r>
            <a:r>
              <a:rPr lang="zh-CN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个子公司（事业部）</a:t>
            </a:r>
            <a:endParaRPr lang="zh-CN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ts val="4000"/>
              </a:lnSpc>
              <a:buClr>
                <a:schemeClr val="accent5"/>
              </a:buClr>
              <a:buFont typeface="Wingdings" panose="05000000000000000000" pitchFamily="2" charset="2"/>
              <a:buChar char="n"/>
            </a:pPr>
            <a:r>
              <a:rPr lang="zh-CN" altLang="zh-CN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公司</a:t>
            </a:r>
            <a:r>
              <a:rPr lang="zh-CN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员工</a:t>
            </a:r>
            <a:r>
              <a:rPr lang="en-US" altLang="zh-CN" sz="32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3000</a:t>
            </a:r>
            <a:r>
              <a:rPr lang="zh-CN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余人</a:t>
            </a:r>
            <a:endParaRPr lang="zh-CN" altLang="zh-CN" sz="32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ts val="4000"/>
              </a:lnSpc>
              <a:buClr>
                <a:schemeClr val="accent5"/>
              </a:buClr>
              <a:buFont typeface="Wingdings" panose="05000000000000000000" pitchFamily="2" charset="2"/>
              <a:buChar char="n"/>
            </a:pPr>
            <a:r>
              <a:rPr lang="en-US" altLang="zh-CN" sz="28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28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大科技园区</a:t>
            </a:r>
            <a:r>
              <a:rPr lang="zh-CN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（宁波），</a:t>
            </a:r>
            <a:r>
              <a:rPr lang="en-US" altLang="zh-CN" sz="32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大生产基地（包头），</a:t>
            </a:r>
            <a:r>
              <a:rPr lang="en-US" altLang="zh-CN" sz="32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家境外公司（美国、德国）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ts val="4000"/>
              </a:lnSpc>
              <a:buClr>
                <a:schemeClr val="accent5"/>
              </a:buClr>
              <a:buFont typeface="Wingdings" panose="05000000000000000000" pitchFamily="2" charset="2"/>
              <a:buChar char="n"/>
            </a:pPr>
            <a:r>
              <a:rPr lang="zh-CN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股票代码：</a:t>
            </a:r>
            <a:r>
              <a:rPr lang="zh-CN" altLang="en-US" sz="28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600366</a:t>
            </a:r>
            <a:endParaRPr lang="zh-CN" altLang="en-US" sz="28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7" name="3text2"/>
          <p:cNvSpPr/>
          <p:nvPr/>
        </p:nvSpPr>
        <p:spPr>
          <a:xfrm>
            <a:off x="1996959" y="2025477"/>
            <a:ext cx="33309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公司简介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8" name="3text3"/>
          <p:cNvSpPr/>
          <p:nvPr/>
        </p:nvSpPr>
        <p:spPr>
          <a:xfrm>
            <a:off x="1996959" y="3095340"/>
            <a:ext cx="33452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公司概况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9" name="3text4"/>
          <p:cNvSpPr/>
          <p:nvPr/>
        </p:nvSpPr>
        <p:spPr>
          <a:xfrm>
            <a:off x="1996959" y="4243115"/>
            <a:ext cx="33452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公司发展史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00" name="3text5"/>
          <p:cNvSpPr/>
          <p:nvPr/>
        </p:nvSpPr>
        <p:spPr>
          <a:xfrm>
            <a:off x="1996959" y="5303305"/>
            <a:ext cx="33452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企业文化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299960" y="345230"/>
            <a:ext cx="2682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我们是谁</a:t>
            </a:r>
            <a:endParaRPr lang="zh-CN" altLang="en-US" sz="36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3523930" y="889714"/>
            <a:ext cx="3836388" cy="1692875"/>
            <a:chOff x="10273133" y="-89148"/>
            <a:chExt cx="3836388" cy="1692875"/>
          </a:xfrm>
        </p:grpSpPr>
        <p:grpSp>
          <p:nvGrpSpPr>
            <p:cNvPr id="105" name="组合 104"/>
            <p:cNvGrpSpPr/>
            <p:nvPr/>
          </p:nvGrpSpPr>
          <p:grpSpPr>
            <a:xfrm>
              <a:off x="11055294" y="530123"/>
              <a:ext cx="3054227" cy="884627"/>
              <a:chOff x="543985" y="1728629"/>
              <a:chExt cx="3461460" cy="1002579"/>
            </a:xfrm>
          </p:grpSpPr>
          <p:sp>
            <p:nvSpPr>
              <p:cNvPr id="107" name="矩形 106"/>
              <p:cNvSpPr/>
              <p:nvPr/>
            </p:nvSpPr>
            <p:spPr>
              <a:xfrm>
                <a:off x="1389537" y="1772815"/>
                <a:ext cx="1837086" cy="5929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2800" b="1" dirty="0" smtClean="0">
                    <a:solidFill>
                      <a:srgbClr val="00206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公司概况</a:t>
                </a:r>
                <a:endParaRPr lang="en-US" altLang="zh-CN" sz="2800" b="1" dirty="0" smtClean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cxnSp>
            <p:nvCxnSpPr>
              <p:cNvPr id="108" name="直接连接符 107"/>
              <p:cNvCxnSpPr/>
              <p:nvPr/>
            </p:nvCxnSpPr>
            <p:spPr>
              <a:xfrm flipH="1">
                <a:off x="543985" y="1728629"/>
                <a:ext cx="1036236" cy="769441"/>
              </a:xfrm>
              <a:prstGeom prst="line">
                <a:avLst/>
              </a:prstGeom>
              <a:ln w="666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9" name="矩形 108"/>
              <p:cNvSpPr/>
              <p:nvPr/>
            </p:nvSpPr>
            <p:spPr>
              <a:xfrm>
                <a:off x="952961" y="2207987"/>
                <a:ext cx="3052484" cy="523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400" dirty="0" smtClean="0">
                    <a:solidFill>
                      <a:srgbClr val="00B0F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General situation</a:t>
                </a:r>
                <a:endParaRPr lang="zh-CN" altLang="en-US" sz="2400" dirty="0">
                  <a:solidFill>
                    <a:srgbClr val="00B0F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pic>
          <p:nvPicPr>
            <p:cNvPr id="110" name="图片 10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73133" y="-89148"/>
              <a:ext cx="1772979" cy="1692875"/>
            </a:xfrm>
            <a:prstGeom prst="rect">
              <a:avLst/>
            </a:prstGeom>
          </p:spPr>
        </p:pic>
      </p:grpSp>
      <p:pic>
        <p:nvPicPr>
          <p:cNvPr id="26" name="图片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2833" y="156727"/>
            <a:ext cx="2124921" cy="49659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9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9" name="直接连接符 68"/>
          <p:cNvCxnSpPr/>
          <p:nvPr/>
        </p:nvCxnSpPr>
        <p:spPr>
          <a:xfrm>
            <a:off x="4197870" y="1629796"/>
            <a:ext cx="13157" cy="5757968"/>
          </a:xfrm>
          <a:prstGeom prst="line">
            <a:avLst/>
          </a:prstGeom>
          <a:ln w="2222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圆角矩形 41"/>
          <p:cNvSpPr/>
          <p:nvPr/>
        </p:nvSpPr>
        <p:spPr>
          <a:xfrm>
            <a:off x="417396" y="1040826"/>
            <a:ext cx="182880" cy="68580"/>
          </a:xfrm>
          <a:prstGeom prst="roundRect">
            <a:avLst/>
          </a:prstGeom>
          <a:solidFill>
            <a:schemeClr val="accent1">
              <a:alpha val="7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3" name="圆角矩形 42"/>
          <p:cNvSpPr/>
          <p:nvPr/>
        </p:nvSpPr>
        <p:spPr>
          <a:xfrm>
            <a:off x="682361" y="1040826"/>
            <a:ext cx="182880" cy="68580"/>
          </a:xfrm>
          <a:prstGeom prst="roundRect">
            <a:avLst/>
          </a:prstGeom>
          <a:solidFill>
            <a:schemeClr val="accent2">
              <a:alpha val="7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4" name="圆角矩形 43"/>
          <p:cNvSpPr/>
          <p:nvPr/>
        </p:nvSpPr>
        <p:spPr>
          <a:xfrm>
            <a:off x="947326" y="1040826"/>
            <a:ext cx="182880" cy="68580"/>
          </a:xfrm>
          <a:prstGeom prst="roundRect">
            <a:avLst/>
          </a:prstGeom>
          <a:solidFill>
            <a:schemeClr val="accent4">
              <a:alpha val="7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5" name="圆角矩形 44"/>
          <p:cNvSpPr/>
          <p:nvPr/>
        </p:nvSpPr>
        <p:spPr>
          <a:xfrm>
            <a:off x="1212291" y="1040826"/>
            <a:ext cx="182880" cy="68580"/>
          </a:xfrm>
          <a:prstGeom prst="roundRect">
            <a:avLst/>
          </a:prstGeom>
          <a:solidFill>
            <a:schemeClr val="tx2">
              <a:alpha val="7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299960" y="345230"/>
            <a:ext cx="2682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我们是谁</a:t>
            </a:r>
            <a:endParaRPr lang="zh-CN" altLang="en-US" sz="36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3274625" y="155538"/>
            <a:ext cx="3502040" cy="1622566"/>
            <a:chOff x="3274625" y="155538"/>
            <a:chExt cx="3502040" cy="1622566"/>
          </a:xfrm>
        </p:grpSpPr>
        <p:grpSp>
          <p:nvGrpSpPr>
            <p:cNvPr id="105" name="组合 104"/>
            <p:cNvGrpSpPr/>
            <p:nvPr/>
          </p:nvGrpSpPr>
          <p:grpSpPr>
            <a:xfrm>
              <a:off x="4050561" y="745169"/>
              <a:ext cx="2726104" cy="884627"/>
              <a:chOff x="543985" y="1728629"/>
              <a:chExt cx="3089587" cy="1002579"/>
            </a:xfrm>
          </p:grpSpPr>
          <p:sp>
            <p:nvSpPr>
              <p:cNvPr id="107" name="矩形 106"/>
              <p:cNvSpPr/>
              <p:nvPr/>
            </p:nvSpPr>
            <p:spPr>
              <a:xfrm>
                <a:off x="1389537" y="1772815"/>
                <a:ext cx="2244035" cy="5929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2800" b="1" dirty="0" smtClean="0">
                    <a:solidFill>
                      <a:srgbClr val="00206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公司</a:t>
                </a:r>
                <a:r>
                  <a:rPr lang="zh-CN" altLang="en-US" sz="2800" b="1" dirty="0">
                    <a:solidFill>
                      <a:srgbClr val="00206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发展史</a:t>
                </a:r>
                <a:endParaRPr lang="en-US" altLang="zh-CN" sz="2800" b="1" dirty="0" smtClean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cxnSp>
            <p:nvCxnSpPr>
              <p:cNvPr id="108" name="直接连接符 107"/>
              <p:cNvCxnSpPr/>
              <p:nvPr/>
            </p:nvCxnSpPr>
            <p:spPr>
              <a:xfrm flipH="1">
                <a:off x="543985" y="1728629"/>
                <a:ext cx="1036236" cy="769441"/>
              </a:xfrm>
              <a:prstGeom prst="line">
                <a:avLst/>
              </a:prstGeom>
              <a:ln w="666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9" name="矩形 108"/>
              <p:cNvSpPr/>
              <p:nvPr/>
            </p:nvSpPr>
            <p:spPr>
              <a:xfrm>
                <a:off x="952961" y="2207987"/>
                <a:ext cx="1416984" cy="523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400" dirty="0" smtClean="0">
                    <a:solidFill>
                      <a:srgbClr val="00B0F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History</a:t>
                </a:r>
                <a:endParaRPr lang="zh-CN" altLang="en-US" sz="2400" dirty="0">
                  <a:solidFill>
                    <a:srgbClr val="00B0F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pic>
          <p:nvPicPr>
            <p:cNvPr id="53" name="图片 5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4625" y="155538"/>
              <a:ext cx="1699344" cy="1622566"/>
            </a:xfrm>
            <a:prstGeom prst="rect">
              <a:avLst/>
            </a:prstGeom>
          </p:spPr>
        </p:pic>
      </p:grpSp>
      <p:grpSp>
        <p:nvGrpSpPr>
          <p:cNvPr id="54" name="组合 53"/>
          <p:cNvGrpSpPr/>
          <p:nvPr/>
        </p:nvGrpSpPr>
        <p:grpSpPr>
          <a:xfrm>
            <a:off x="3864235" y="3029959"/>
            <a:ext cx="652743" cy="478127"/>
            <a:chOff x="5751660" y="2880710"/>
            <a:chExt cx="652743" cy="478127"/>
          </a:xfrm>
        </p:grpSpPr>
        <p:sp>
          <p:nvSpPr>
            <p:cNvPr id="55" name="矩形 54"/>
            <p:cNvSpPr/>
            <p:nvPr/>
          </p:nvSpPr>
          <p:spPr>
            <a:xfrm rot="18944091">
              <a:off x="5834637" y="2880710"/>
              <a:ext cx="480378" cy="4781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矩形 55"/>
            <p:cNvSpPr/>
            <p:nvPr/>
          </p:nvSpPr>
          <p:spPr>
            <a:xfrm>
              <a:off x="5751660" y="2944468"/>
              <a:ext cx="65274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="1" kern="100" dirty="0" smtClean="0">
                  <a:solidFill>
                    <a:srgbClr val="4BACC6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仿宋" panose="02010609060101010101" pitchFamily="49" charset="-122"/>
                </a:rPr>
                <a:t>2000</a:t>
              </a:r>
              <a:endParaRPr lang="zh-CN" altLang="en-US" b="1" dirty="0">
                <a:solidFill>
                  <a:srgbClr val="4BACC6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3848995" y="2193204"/>
            <a:ext cx="652743" cy="478127"/>
            <a:chOff x="5735960" y="1944606"/>
            <a:chExt cx="652743" cy="478127"/>
          </a:xfrm>
        </p:grpSpPr>
        <p:sp>
          <p:nvSpPr>
            <p:cNvPr id="58" name="矩形 57"/>
            <p:cNvSpPr/>
            <p:nvPr/>
          </p:nvSpPr>
          <p:spPr>
            <a:xfrm rot="18944091">
              <a:off x="5834638" y="1944606"/>
              <a:ext cx="480378" cy="478127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9" name="矩形 58"/>
            <p:cNvSpPr/>
            <p:nvPr/>
          </p:nvSpPr>
          <p:spPr>
            <a:xfrm>
              <a:off x="5735960" y="1988840"/>
              <a:ext cx="65274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="1" kern="100" dirty="0" smtClean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仿宋" panose="02010609060101010101" pitchFamily="49" charset="-122"/>
                </a:rPr>
                <a:t>1996</a:t>
              </a:r>
              <a:endParaRPr lang="zh-CN" altLang="en-US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3878205" y="3867003"/>
            <a:ext cx="645160" cy="478127"/>
            <a:chOff x="5765169" y="3744806"/>
            <a:chExt cx="645160" cy="478127"/>
          </a:xfrm>
        </p:grpSpPr>
        <p:sp>
          <p:nvSpPr>
            <p:cNvPr id="61" name="矩形 60"/>
            <p:cNvSpPr/>
            <p:nvPr/>
          </p:nvSpPr>
          <p:spPr>
            <a:xfrm rot="18944091">
              <a:off x="5847795" y="3744806"/>
              <a:ext cx="480378" cy="478127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矩形 61"/>
            <p:cNvSpPr/>
            <p:nvPr/>
          </p:nvSpPr>
          <p:spPr>
            <a:xfrm>
              <a:off x="5765169" y="3799243"/>
              <a:ext cx="645160" cy="3657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="1" kern="100" dirty="0" smtClean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仿宋" panose="02010609060101010101" pitchFamily="49" charset="-122"/>
                </a:rPr>
                <a:t>2002</a:t>
              </a:r>
              <a:endParaRPr lang="zh-CN" altLang="en-US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3864235" y="4782023"/>
            <a:ext cx="645160" cy="478127"/>
            <a:chOff x="5737520" y="4854809"/>
            <a:chExt cx="645160" cy="478127"/>
          </a:xfrm>
        </p:grpSpPr>
        <p:sp>
          <p:nvSpPr>
            <p:cNvPr id="64" name="矩形 63"/>
            <p:cNvSpPr/>
            <p:nvPr/>
          </p:nvSpPr>
          <p:spPr>
            <a:xfrm rot="18944091">
              <a:off x="5834637" y="4854809"/>
              <a:ext cx="480378" cy="4781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5" name="矩形 64"/>
            <p:cNvSpPr/>
            <p:nvPr/>
          </p:nvSpPr>
          <p:spPr>
            <a:xfrm>
              <a:off x="5737520" y="4889910"/>
              <a:ext cx="645160" cy="3657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="1" kern="100" dirty="0" smtClean="0">
                  <a:solidFill>
                    <a:schemeClr val="accent5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仿宋" panose="02010609060101010101" pitchFamily="49" charset="-122"/>
                </a:rPr>
                <a:t>2003</a:t>
              </a:r>
              <a:endParaRPr lang="zh-CN" altLang="en-US" b="1" dirty="0">
                <a:solidFill>
                  <a:schemeClr val="accent5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66" name="组合 65"/>
          <p:cNvGrpSpPr/>
          <p:nvPr/>
        </p:nvGrpSpPr>
        <p:grpSpPr>
          <a:xfrm>
            <a:off x="3878205" y="5684539"/>
            <a:ext cx="645160" cy="478127"/>
            <a:chOff x="5764818" y="5871888"/>
            <a:chExt cx="645160" cy="478127"/>
          </a:xfrm>
        </p:grpSpPr>
        <p:sp>
          <p:nvSpPr>
            <p:cNvPr id="67" name="矩形 66"/>
            <p:cNvSpPr/>
            <p:nvPr/>
          </p:nvSpPr>
          <p:spPr>
            <a:xfrm rot="18944091">
              <a:off x="5847795" y="5871888"/>
              <a:ext cx="480378" cy="478127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8" name="矩形 67"/>
            <p:cNvSpPr/>
            <p:nvPr/>
          </p:nvSpPr>
          <p:spPr>
            <a:xfrm>
              <a:off x="5764818" y="5909332"/>
              <a:ext cx="645160" cy="3657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="1" kern="100" dirty="0" smtClean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仿宋" panose="02010609060101010101" pitchFamily="49" charset="-122"/>
                </a:rPr>
                <a:t>2004</a:t>
              </a:r>
              <a:endParaRPr lang="zh-CN" altLang="en-US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6" name="矩形 5"/>
          <p:cNvSpPr/>
          <p:nvPr/>
        </p:nvSpPr>
        <p:spPr>
          <a:xfrm>
            <a:off x="4793574" y="2160322"/>
            <a:ext cx="6205220" cy="4470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ts val="2800"/>
              </a:lnSpc>
              <a:spcAft>
                <a:spcPts val="0"/>
              </a:spcAft>
            </a:pPr>
            <a:r>
              <a:rPr lang="en-US" altLang="zh-CN" kern="1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pitchFamily="49" charset="-122"/>
              </a:rPr>
              <a:t>1996</a:t>
            </a:r>
            <a:r>
              <a:rPr lang="zh-CN" altLang="en-US" kern="1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pitchFamily="49" charset="-122"/>
              </a:rPr>
              <a:t>：</a:t>
            </a:r>
            <a:r>
              <a:rPr lang="zh-CN" altLang="zh-CN" kern="1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pitchFamily="49" charset="-122"/>
              </a:rPr>
              <a:t>成立</a:t>
            </a:r>
            <a:r>
              <a:rPr lang="zh-CN" altLang="zh-CN" kern="100" dirty="0"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pitchFamily="49" charset="-122"/>
              </a:rPr>
              <a:t>韵声强磁材料有限公司，进军稀土永磁材料产业</a:t>
            </a:r>
            <a:endParaRPr lang="zh-CN" altLang="zh-CN" kern="100" dirty="0">
              <a:latin typeface="微软雅黑" panose="020B0503020204020204" pitchFamily="34" charset="-122"/>
              <a:ea typeface="微软雅黑" panose="020B0503020204020204" pitchFamily="34" charset="-122"/>
              <a:cs typeface="仿宋" panose="02010609060101010101" pitchFamily="49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799823" y="3032169"/>
            <a:ext cx="6096000" cy="3848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kern="100" dirty="0"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pitchFamily="49" charset="-122"/>
              </a:rPr>
              <a:t>2000：“宁波韵升”股票在上海证券交易所挂牌上市。</a:t>
            </a:r>
            <a:endParaRPr lang="en-US" altLang="zh-CN" kern="100" dirty="0">
              <a:latin typeface="微软雅黑" panose="020B0503020204020204" pitchFamily="34" charset="-122"/>
              <a:ea typeface="微软雅黑" panose="020B0503020204020204" pitchFamily="34" charset="-122"/>
              <a:cs typeface="仿宋" panose="02010609060101010101" pitchFamily="49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799823" y="3839321"/>
            <a:ext cx="6096000" cy="6591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kern="100" dirty="0"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pitchFamily="49" charset="-122"/>
              </a:rPr>
              <a:t>200</a:t>
            </a:r>
            <a:r>
              <a:rPr lang="en-US" altLang="zh-CN" kern="100" dirty="0"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pitchFamily="49" charset="-122"/>
              </a:rPr>
              <a:t>2</a:t>
            </a:r>
            <a:r>
              <a:rPr lang="zh-CN" altLang="en-US" kern="100" dirty="0"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pitchFamily="49" charset="-122"/>
              </a:rPr>
              <a:t>：全国专利工作先进单位、浙江省信息产业外贸出口十强企业、博士后科研工作站设站单位</a:t>
            </a:r>
            <a:endParaRPr lang="zh-CN" altLang="en-US" kern="100" dirty="0">
              <a:latin typeface="微软雅黑" panose="020B0503020204020204" pitchFamily="34" charset="-122"/>
              <a:ea typeface="微软雅黑" panose="020B0503020204020204" pitchFamily="34" charset="-122"/>
              <a:cs typeface="仿宋" panose="02010609060101010101" pitchFamily="49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799823" y="4942280"/>
            <a:ext cx="4833620" cy="3848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kern="100" dirty="0"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pitchFamily="49" charset="-122"/>
              </a:rPr>
              <a:t>200</a:t>
            </a:r>
            <a:r>
              <a:rPr lang="en-US" altLang="zh-CN" kern="100" dirty="0"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pitchFamily="49" charset="-122"/>
              </a:rPr>
              <a:t>3</a:t>
            </a:r>
            <a:r>
              <a:rPr lang="zh-CN" altLang="en-US" kern="100" dirty="0"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pitchFamily="49" charset="-122"/>
              </a:rPr>
              <a:t>：浙江省电子信息产品制造业三十强企业</a:t>
            </a:r>
            <a:endParaRPr lang="zh-CN" altLang="en-US" kern="100" dirty="0">
              <a:latin typeface="微软雅黑" panose="020B0503020204020204" pitchFamily="34" charset="-122"/>
              <a:ea typeface="微软雅黑" panose="020B0503020204020204" pitchFamily="34" charset="-122"/>
              <a:cs typeface="仿宋" panose="02010609060101010101" pitchFamily="49" charset="-122"/>
            </a:endParaRPr>
          </a:p>
        </p:txBody>
      </p:sp>
      <p:sp>
        <p:nvSpPr>
          <p:cNvPr id="46" name="Oval 12"/>
          <p:cNvSpPr/>
          <p:nvPr/>
        </p:nvSpPr>
        <p:spPr>
          <a:xfrm>
            <a:off x="1118033" y="1862589"/>
            <a:ext cx="720000" cy="72000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  <a:cs typeface="+mn-ea"/>
              <a:sym typeface="+mn-lt"/>
            </a:endParaRPr>
          </a:p>
        </p:txBody>
      </p:sp>
      <p:sp>
        <p:nvSpPr>
          <p:cNvPr id="47" name="Oval 12"/>
          <p:cNvSpPr/>
          <p:nvPr/>
        </p:nvSpPr>
        <p:spPr>
          <a:xfrm>
            <a:off x="1118033" y="2955019"/>
            <a:ext cx="720000" cy="72000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  <a:cs typeface="+mn-ea"/>
              <a:sym typeface="+mn-lt"/>
            </a:endParaRPr>
          </a:p>
        </p:txBody>
      </p:sp>
      <p:sp>
        <p:nvSpPr>
          <p:cNvPr id="52" name="Oval 12"/>
          <p:cNvSpPr/>
          <p:nvPr/>
        </p:nvSpPr>
        <p:spPr>
          <a:xfrm>
            <a:off x="1118033" y="4047449"/>
            <a:ext cx="720000" cy="72000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  <a:cs typeface="+mn-ea"/>
              <a:sym typeface="+mn-lt"/>
            </a:endParaRPr>
          </a:p>
        </p:txBody>
      </p:sp>
      <p:sp>
        <p:nvSpPr>
          <p:cNvPr id="70" name="Oval 12"/>
          <p:cNvSpPr/>
          <p:nvPr/>
        </p:nvSpPr>
        <p:spPr>
          <a:xfrm>
            <a:off x="1118033" y="5139879"/>
            <a:ext cx="720000" cy="72000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  <a:cs typeface="+mn-ea"/>
              <a:sym typeface="+mn-lt"/>
            </a:endParaRPr>
          </a:p>
        </p:txBody>
      </p:sp>
      <p:sp>
        <p:nvSpPr>
          <p:cNvPr id="71" name="Rectangle 133"/>
          <p:cNvSpPr>
            <a:spLocks noChangeArrowheads="1"/>
          </p:cNvSpPr>
          <p:nvPr/>
        </p:nvSpPr>
        <p:spPr bwMode="auto">
          <a:xfrm>
            <a:off x="1355648" y="3143232"/>
            <a:ext cx="265392" cy="289173"/>
          </a:xfrm>
          <a:custGeom>
            <a:avLst/>
            <a:gdLst/>
            <a:ahLst/>
            <a:cxnLst/>
            <a:rect l="l" t="t" r="r" b="b"/>
            <a:pathLst>
              <a:path w="442912" h="482601">
                <a:moveTo>
                  <a:pt x="363537" y="347663"/>
                </a:moveTo>
                <a:lnTo>
                  <a:pt x="442912" y="347663"/>
                </a:lnTo>
                <a:lnTo>
                  <a:pt x="442912" y="482601"/>
                </a:lnTo>
                <a:lnTo>
                  <a:pt x="363537" y="482601"/>
                </a:lnTo>
                <a:close/>
                <a:moveTo>
                  <a:pt x="0" y="347663"/>
                </a:moveTo>
                <a:lnTo>
                  <a:pt x="77788" y="347663"/>
                </a:lnTo>
                <a:lnTo>
                  <a:pt x="77788" y="482601"/>
                </a:lnTo>
                <a:lnTo>
                  <a:pt x="0" y="482601"/>
                </a:lnTo>
                <a:close/>
                <a:moveTo>
                  <a:pt x="239712" y="317500"/>
                </a:moveTo>
                <a:lnTo>
                  <a:pt x="322262" y="317500"/>
                </a:lnTo>
                <a:lnTo>
                  <a:pt x="322262" y="482600"/>
                </a:lnTo>
                <a:lnTo>
                  <a:pt x="239712" y="482600"/>
                </a:lnTo>
                <a:close/>
                <a:moveTo>
                  <a:pt x="363537" y="276225"/>
                </a:moveTo>
                <a:lnTo>
                  <a:pt x="442912" y="276225"/>
                </a:lnTo>
                <a:lnTo>
                  <a:pt x="442912" y="325438"/>
                </a:lnTo>
                <a:lnTo>
                  <a:pt x="363537" y="325438"/>
                </a:lnTo>
                <a:close/>
                <a:moveTo>
                  <a:pt x="0" y="276225"/>
                </a:moveTo>
                <a:lnTo>
                  <a:pt x="77788" y="276225"/>
                </a:lnTo>
                <a:lnTo>
                  <a:pt x="77788" y="325438"/>
                </a:lnTo>
                <a:lnTo>
                  <a:pt x="0" y="325438"/>
                </a:lnTo>
                <a:close/>
                <a:moveTo>
                  <a:pt x="239712" y="246063"/>
                </a:moveTo>
                <a:lnTo>
                  <a:pt x="322262" y="246063"/>
                </a:lnTo>
                <a:lnTo>
                  <a:pt x="322262" y="295276"/>
                </a:lnTo>
                <a:lnTo>
                  <a:pt x="239712" y="295276"/>
                </a:lnTo>
                <a:close/>
                <a:moveTo>
                  <a:pt x="123825" y="212725"/>
                </a:moveTo>
                <a:lnTo>
                  <a:pt x="201613" y="212725"/>
                </a:lnTo>
                <a:lnTo>
                  <a:pt x="201613" y="482600"/>
                </a:lnTo>
                <a:lnTo>
                  <a:pt x="123825" y="482600"/>
                </a:lnTo>
                <a:close/>
                <a:moveTo>
                  <a:pt x="363537" y="209550"/>
                </a:moveTo>
                <a:lnTo>
                  <a:pt x="442912" y="209550"/>
                </a:lnTo>
                <a:lnTo>
                  <a:pt x="442912" y="254000"/>
                </a:lnTo>
                <a:lnTo>
                  <a:pt x="363537" y="254000"/>
                </a:lnTo>
                <a:close/>
                <a:moveTo>
                  <a:pt x="0" y="209550"/>
                </a:moveTo>
                <a:lnTo>
                  <a:pt x="77788" y="209550"/>
                </a:lnTo>
                <a:lnTo>
                  <a:pt x="77788" y="254000"/>
                </a:lnTo>
                <a:lnTo>
                  <a:pt x="0" y="254000"/>
                </a:lnTo>
                <a:close/>
                <a:moveTo>
                  <a:pt x="239712" y="176213"/>
                </a:moveTo>
                <a:lnTo>
                  <a:pt x="322262" y="176213"/>
                </a:lnTo>
                <a:lnTo>
                  <a:pt x="322262" y="223838"/>
                </a:lnTo>
                <a:lnTo>
                  <a:pt x="239712" y="223838"/>
                </a:lnTo>
                <a:close/>
                <a:moveTo>
                  <a:pt x="363537" y="138113"/>
                </a:moveTo>
                <a:lnTo>
                  <a:pt x="442912" y="138113"/>
                </a:lnTo>
                <a:lnTo>
                  <a:pt x="442912" y="187326"/>
                </a:lnTo>
                <a:lnTo>
                  <a:pt x="363537" y="187326"/>
                </a:lnTo>
                <a:close/>
                <a:moveTo>
                  <a:pt x="123825" y="138113"/>
                </a:moveTo>
                <a:lnTo>
                  <a:pt x="201613" y="138113"/>
                </a:lnTo>
                <a:lnTo>
                  <a:pt x="201613" y="187326"/>
                </a:lnTo>
                <a:lnTo>
                  <a:pt x="123825" y="187326"/>
                </a:lnTo>
                <a:close/>
                <a:moveTo>
                  <a:pt x="0" y="138113"/>
                </a:moveTo>
                <a:lnTo>
                  <a:pt x="77788" y="138113"/>
                </a:lnTo>
                <a:lnTo>
                  <a:pt x="77788" y="187326"/>
                </a:lnTo>
                <a:lnTo>
                  <a:pt x="0" y="187326"/>
                </a:lnTo>
                <a:close/>
                <a:moveTo>
                  <a:pt x="239712" y="107950"/>
                </a:moveTo>
                <a:lnTo>
                  <a:pt x="322262" y="107950"/>
                </a:lnTo>
                <a:lnTo>
                  <a:pt x="322262" y="157163"/>
                </a:lnTo>
                <a:lnTo>
                  <a:pt x="239712" y="157163"/>
                </a:lnTo>
                <a:close/>
                <a:moveTo>
                  <a:pt x="123825" y="69850"/>
                </a:moveTo>
                <a:lnTo>
                  <a:pt x="201613" y="69850"/>
                </a:lnTo>
                <a:lnTo>
                  <a:pt x="201613" y="119063"/>
                </a:lnTo>
                <a:lnTo>
                  <a:pt x="123825" y="119063"/>
                </a:lnTo>
                <a:close/>
                <a:moveTo>
                  <a:pt x="123825" y="0"/>
                </a:moveTo>
                <a:lnTo>
                  <a:pt x="201613" y="0"/>
                </a:lnTo>
                <a:lnTo>
                  <a:pt x="201613" y="47625"/>
                </a:lnTo>
                <a:lnTo>
                  <a:pt x="123825" y="4762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2" name="Freeform 170"/>
          <p:cNvSpPr/>
          <p:nvPr/>
        </p:nvSpPr>
        <p:spPr bwMode="auto">
          <a:xfrm>
            <a:off x="1335510" y="4260070"/>
            <a:ext cx="305667" cy="335422"/>
          </a:xfrm>
          <a:custGeom>
            <a:avLst/>
            <a:gdLst/>
            <a:ahLst/>
            <a:cxnLst/>
            <a:rect l="l" t="t" r="r" b="b"/>
            <a:pathLst>
              <a:path w="358775" h="393700">
                <a:moveTo>
                  <a:pt x="170830" y="131337"/>
                </a:moveTo>
                <a:cubicBezTo>
                  <a:pt x="188267" y="131337"/>
                  <a:pt x="206176" y="138848"/>
                  <a:pt x="221258" y="153871"/>
                </a:cubicBezTo>
                <a:cubicBezTo>
                  <a:pt x="247650" y="180162"/>
                  <a:pt x="247650" y="221475"/>
                  <a:pt x="221258" y="247766"/>
                </a:cubicBezTo>
                <a:cubicBezTo>
                  <a:pt x="194866" y="277812"/>
                  <a:pt x="149622" y="277812"/>
                  <a:pt x="123230" y="247766"/>
                </a:cubicBezTo>
                <a:cubicBezTo>
                  <a:pt x="96837" y="221475"/>
                  <a:pt x="96837" y="180162"/>
                  <a:pt x="123230" y="153871"/>
                </a:cubicBezTo>
                <a:cubicBezTo>
                  <a:pt x="136426" y="138848"/>
                  <a:pt x="153392" y="131337"/>
                  <a:pt x="170830" y="131337"/>
                </a:cubicBezTo>
                <a:close/>
                <a:moveTo>
                  <a:pt x="170656" y="110024"/>
                </a:moveTo>
                <a:cubicBezTo>
                  <a:pt x="147255" y="110024"/>
                  <a:pt x="123855" y="118449"/>
                  <a:pt x="105134" y="135297"/>
                </a:cubicBezTo>
                <a:cubicBezTo>
                  <a:pt x="71437" y="172738"/>
                  <a:pt x="71437" y="228899"/>
                  <a:pt x="108878" y="266340"/>
                </a:cubicBezTo>
                <a:cubicBezTo>
                  <a:pt x="138831" y="300037"/>
                  <a:pt x="191249" y="300037"/>
                  <a:pt x="228690" y="273828"/>
                </a:cubicBezTo>
                <a:lnTo>
                  <a:pt x="239922" y="258852"/>
                </a:lnTo>
                <a:cubicBezTo>
                  <a:pt x="269875" y="221411"/>
                  <a:pt x="269875" y="168994"/>
                  <a:pt x="236178" y="135297"/>
                </a:cubicBezTo>
                <a:cubicBezTo>
                  <a:pt x="217458" y="118449"/>
                  <a:pt x="194057" y="110024"/>
                  <a:pt x="170656" y="110024"/>
                </a:cubicBezTo>
                <a:close/>
                <a:moveTo>
                  <a:pt x="30162" y="60325"/>
                </a:moveTo>
                <a:lnTo>
                  <a:pt x="30162" y="371475"/>
                </a:lnTo>
                <a:lnTo>
                  <a:pt x="55562" y="371475"/>
                </a:lnTo>
                <a:lnTo>
                  <a:pt x="55562" y="60325"/>
                </a:lnTo>
                <a:close/>
                <a:moveTo>
                  <a:pt x="41220" y="26247"/>
                </a:moveTo>
                <a:cubicBezTo>
                  <a:pt x="41181" y="26257"/>
                  <a:pt x="26231" y="30010"/>
                  <a:pt x="26231" y="41245"/>
                </a:cubicBezTo>
                <a:cubicBezTo>
                  <a:pt x="26256" y="41245"/>
                  <a:pt x="28704" y="41245"/>
                  <a:pt x="266055" y="41245"/>
                </a:cubicBezTo>
                <a:cubicBezTo>
                  <a:pt x="273549" y="41245"/>
                  <a:pt x="281044" y="48744"/>
                  <a:pt x="281044" y="56243"/>
                </a:cubicBezTo>
                <a:cubicBezTo>
                  <a:pt x="281044" y="56264"/>
                  <a:pt x="281044" y="58346"/>
                  <a:pt x="281044" y="258717"/>
                </a:cubicBezTo>
                <a:cubicBezTo>
                  <a:pt x="281044" y="258731"/>
                  <a:pt x="281044" y="259395"/>
                  <a:pt x="281044" y="292463"/>
                </a:cubicBezTo>
                <a:cubicBezTo>
                  <a:pt x="281033" y="292454"/>
                  <a:pt x="280514" y="292008"/>
                  <a:pt x="254813" y="269966"/>
                </a:cubicBezTo>
                <a:cubicBezTo>
                  <a:pt x="254808" y="269971"/>
                  <a:pt x="254715" y="270065"/>
                  <a:pt x="252939" y="271841"/>
                </a:cubicBezTo>
                <a:lnTo>
                  <a:pt x="239824" y="284964"/>
                </a:lnTo>
                <a:cubicBezTo>
                  <a:pt x="239832" y="284973"/>
                  <a:pt x="240406" y="285653"/>
                  <a:pt x="281044" y="333708"/>
                </a:cubicBezTo>
                <a:cubicBezTo>
                  <a:pt x="281044" y="333722"/>
                  <a:pt x="281044" y="334403"/>
                  <a:pt x="281044" y="367453"/>
                </a:cubicBezTo>
                <a:cubicBezTo>
                  <a:pt x="292271" y="367453"/>
                  <a:pt x="296024" y="356233"/>
                  <a:pt x="296033" y="356205"/>
                </a:cubicBezTo>
                <a:lnTo>
                  <a:pt x="296033" y="348706"/>
                </a:lnTo>
                <a:cubicBezTo>
                  <a:pt x="296042" y="348717"/>
                  <a:pt x="296487" y="349236"/>
                  <a:pt x="317590" y="373872"/>
                </a:cubicBezTo>
                <a:lnTo>
                  <a:pt x="322228" y="333673"/>
                </a:lnTo>
                <a:cubicBezTo>
                  <a:pt x="321946" y="333389"/>
                  <a:pt x="319374" y="330817"/>
                  <a:pt x="296033" y="307461"/>
                </a:cubicBezTo>
                <a:cubicBezTo>
                  <a:pt x="296033" y="307445"/>
                  <a:pt x="296033" y="305385"/>
                  <a:pt x="296033" y="41245"/>
                </a:cubicBezTo>
                <a:cubicBezTo>
                  <a:pt x="296033" y="41196"/>
                  <a:pt x="296009" y="26247"/>
                  <a:pt x="281044" y="26247"/>
                </a:cubicBezTo>
                <a:cubicBezTo>
                  <a:pt x="281019" y="26247"/>
                  <a:pt x="278564" y="26247"/>
                  <a:pt x="41220" y="26247"/>
                </a:cubicBezTo>
                <a:close/>
                <a:moveTo>
                  <a:pt x="37473" y="0"/>
                </a:moveTo>
                <a:cubicBezTo>
                  <a:pt x="37489" y="0"/>
                  <a:pt x="39571" y="0"/>
                  <a:pt x="311021" y="0"/>
                </a:cubicBezTo>
                <a:cubicBezTo>
                  <a:pt x="311057" y="0"/>
                  <a:pt x="322263" y="18"/>
                  <a:pt x="322263" y="11249"/>
                </a:cubicBezTo>
                <a:cubicBezTo>
                  <a:pt x="322263" y="11268"/>
                  <a:pt x="322263" y="13731"/>
                  <a:pt x="322263" y="333376"/>
                </a:cubicBezTo>
                <a:lnTo>
                  <a:pt x="358775" y="366713"/>
                </a:lnTo>
                <a:lnTo>
                  <a:pt x="336550" y="393700"/>
                </a:lnTo>
                <a:lnTo>
                  <a:pt x="317982" y="375131"/>
                </a:lnTo>
                <a:cubicBezTo>
                  <a:pt x="318381" y="378702"/>
                  <a:pt x="314635" y="378702"/>
                  <a:pt x="307274" y="378702"/>
                </a:cubicBezTo>
                <a:cubicBezTo>
                  <a:pt x="307264" y="378702"/>
                  <a:pt x="306731" y="378702"/>
                  <a:pt x="281044" y="378702"/>
                </a:cubicBezTo>
                <a:cubicBezTo>
                  <a:pt x="281044" y="386201"/>
                  <a:pt x="273549" y="393700"/>
                  <a:pt x="266055" y="393700"/>
                </a:cubicBezTo>
                <a:cubicBezTo>
                  <a:pt x="266041" y="393700"/>
                  <a:pt x="264120" y="393700"/>
                  <a:pt x="11242" y="393700"/>
                </a:cubicBezTo>
                <a:cubicBezTo>
                  <a:pt x="3747" y="393700"/>
                  <a:pt x="0" y="386201"/>
                  <a:pt x="0" y="378702"/>
                </a:cubicBezTo>
                <a:cubicBezTo>
                  <a:pt x="0" y="378686"/>
                  <a:pt x="0" y="376335"/>
                  <a:pt x="0" y="41245"/>
                </a:cubicBezTo>
                <a:cubicBezTo>
                  <a:pt x="0" y="41191"/>
                  <a:pt x="24" y="0"/>
                  <a:pt x="3747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3" name="Freeform 84"/>
          <p:cNvSpPr/>
          <p:nvPr/>
        </p:nvSpPr>
        <p:spPr bwMode="auto">
          <a:xfrm>
            <a:off x="1385045" y="5292683"/>
            <a:ext cx="234430" cy="429390"/>
          </a:xfrm>
          <a:custGeom>
            <a:avLst/>
            <a:gdLst/>
            <a:ahLst/>
            <a:cxnLst/>
            <a:rect l="l" t="t" r="r" b="b"/>
            <a:pathLst>
              <a:path w="311150" h="569912">
                <a:moveTo>
                  <a:pt x="119063" y="550862"/>
                </a:moveTo>
                <a:cubicBezTo>
                  <a:pt x="119076" y="550862"/>
                  <a:pt x="120056" y="550862"/>
                  <a:pt x="198438" y="550862"/>
                </a:cubicBezTo>
                <a:cubicBezTo>
                  <a:pt x="187099" y="562292"/>
                  <a:pt x="175760" y="569912"/>
                  <a:pt x="156861" y="569912"/>
                </a:cubicBezTo>
                <a:cubicBezTo>
                  <a:pt x="141742" y="569912"/>
                  <a:pt x="130402" y="562292"/>
                  <a:pt x="119063" y="550862"/>
                </a:cubicBezTo>
                <a:close/>
                <a:moveTo>
                  <a:pt x="104775" y="533400"/>
                </a:moveTo>
                <a:cubicBezTo>
                  <a:pt x="104786" y="533400"/>
                  <a:pt x="105878" y="533400"/>
                  <a:pt x="212725" y="533400"/>
                </a:cubicBezTo>
                <a:cubicBezTo>
                  <a:pt x="209003" y="536575"/>
                  <a:pt x="209003" y="539750"/>
                  <a:pt x="205280" y="539750"/>
                </a:cubicBezTo>
                <a:cubicBezTo>
                  <a:pt x="205271" y="539750"/>
                  <a:pt x="204334" y="539750"/>
                  <a:pt x="112220" y="539750"/>
                </a:cubicBezTo>
                <a:close/>
                <a:moveTo>
                  <a:pt x="100013" y="442912"/>
                </a:moveTo>
                <a:cubicBezTo>
                  <a:pt x="100020" y="442912"/>
                  <a:pt x="100938" y="442912"/>
                  <a:pt x="217488" y="442912"/>
                </a:cubicBezTo>
                <a:cubicBezTo>
                  <a:pt x="217488" y="442920"/>
                  <a:pt x="217488" y="443625"/>
                  <a:pt x="217488" y="510948"/>
                </a:cubicBezTo>
                <a:cubicBezTo>
                  <a:pt x="217488" y="514728"/>
                  <a:pt x="217488" y="518507"/>
                  <a:pt x="213699" y="522287"/>
                </a:cubicBezTo>
                <a:cubicBezTo>
                  <a:pt x="213691" y="522287"/>
                  <a:pt x="212795" y="522287"/>
                  <a:pt x="100013" y="522287"/>
                </a:cubicBezTo>
                <a:cubicBezTo>
                  <a:pt x="100013" y="518507"/>
                  <a:pt x="100013" y="514728"/>
                  <a:pt x="100013" y="510948"/>
                </a:cubicBezTo>
                <a:close/>
                <a:moveTo>
                  <a:pt x="115888" y="203200"/>
                </a:moveTo>
                <a:lnTo>
                  <a:pt x="152401" y="217488"/>
                </a:lnTo>
                <a:lnTo>
                  <a:pt x="201613" y="203200"/>
                </a:lnTo>
                <a:lnTo>
                  <a:pt x="157163" y="398462"/>
                </a:lnTo>
                <a:close/>
                <a:moveTo>
                  <a:pt x="116213" y="191753"/>
                </a:moveTo>
                <a:cubicBezTo>
                  <a:pt x="116207" y="191755"/>
                  <a:pt x="116107" y="191780"/>
                  <a:pt x="114338" y="192223"/>
                </a:cubicBezTo>
                <a:lnTo>
                  <a:pt x="101217" y="195513"/>
                </a:lnTo>
                <a:cubicBezTo>
                  <a:pt x="101217" y="199273"/>
                  <a:pt x="101217" y="199273"/>
                  <a:pt x="153701" y="428625"/>
                </a:cubicBezTo>
                <a:lnTo>
                  <a:pt x="164947" y="428625"/>
                </a:lnTo>
                <a:cubicBezTo>
                  <a:pt x="164950" y="428610"/>
                  <a:pt x="165370" y="426777"/>
                  <a:pt x="217430" y="199273"/>
                </a:cubicBezTo>
                <a:cubicBezTo>
                  <a:pt x="217424" y="199270"/>
                  <a:pt x="217325" y="199220"/>
                  <a:pt x="215556" y="198333"/>
                </a:cubicBezTo>
                <a:lnTo>
                  <a:pt x="202435" y="191753"/>
                </a:lnTo>
                <a:cubicBezTo>
                  <a:pt x="202425" y="191757"/>
                  <a:pt x="201722" y="192028"/>
                  <a:pt x="153701" y="210553"/>
                </a:cubicBezTo>
                <a:cubicBezTo>
                  <a:pt x="153691" y="210548"/>
                  <a:pt x="153100" y="210251"/>
                  <a:pt x="116213" y="191753"/>
                </a:cubicBezTo>
                <a:close/>
                <a:moveTo>
                  <a:pt x="153701" y="0"/>
                </a:moveTo>
                <a:cubicBezTo>
                  <a:pt x="239923" y="0"/>
                  <a:pt x="311150" y="67678"/>
                  <a:pt x="311150" y="154154"/>
                </a:cubicBezTo>
                <a:cubicBezTo>
                  <a:pt x="311150" y="233100"/>
                  <a:pt x="213710" y="428568"/>
                  <a:pt x="213681" y="428625"/>
                </a:cubicBezTo>
                <a:cubicBezTo>
                  <a:pt x="213671" y="428625"/>
                  <a:pt x="212974" y="428625"/>
                  <a:pt x="165100" y="428625"/>
                </a:cubicBezTo>
                <a:lnTo>
                  <a:pt x="165100" y="430212"/>
                </a:lnTo>
                <a:lnTo>
                  <a:pt x="152400" y="430212"/>
                </a:lnTo>
                <a:lnTo>
                  <a:pt x="152400" y="428625"/>
                </a:lnTo>
                <a:lnTo>
                  <a:pt x="104966" y="428625"/>
                </a:lnTo>
                <a:cubicBezTo>
                  <a:pt x="104914" y="428528"/>
                  <a:pt x="0" y="233092"/>
                  <a:pt x="0" y="154154"/>
                </a:cubicBezTo>
                <a:cubicBezTo>
                  <a:pt x="0" y="67678"/>
                  <a:pt x="67478" y="0"/>
                  <a:pt x="1537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4" name="Rectangle 116"/>
          <p:cNvSpPr>
            <a:spLocks noChangeArrowheads="1"/>
          </p:cNvSpPr>
          <p:nvPr/>
        </p:nvSpPr>
        <p:spPr bwMode="auto">
          <a:xfrm>
            <a:off x="1339243" y="1997604"/>
            <a:ext cx="251799" cy="400042"/>
          </a:xfrm>
          <a:custGeom>
            <a:avLst/>
            <a:gdLst/>
            <a:ahLst/>
            <a:cxnLst/>
            <a:rect l="l" t="t" r="r" b="b"/>
            <a:pathLst>
              <a:path w="316753" h="503237">
                <a:moveTo>
                  <a:pt x="138896" y="71437"/>
                </a:moveTo>
                <a:lnTo>
                  <a:pt x="183346" y="71437"/>
                </a:lnTo>
                <a:lnTo>
                  <a:pt x="183346" y="76199"/>
                </a:lnTo>
                <a:lnTo>
                  <a:pt x="138896" y="76199"/>
                </a:lnTo>
                <a:close/>
                <a:moveTo>
                  <a:pt x="40471" y="71437"/>
                </a:moveTo>
                <a:lnTo>
                  <a:pt x="81746" y="71437"/>
                </a:lnTo>
                <a:lnTo>
                  <a:pt x="81746" y="76199"/>
                </a:lnTo>
                <a:lnTo>
                  <a:pt x="40471" y="76199"/>
                </a:lnTo>
                <a:close/>
                <a:moveTo>
                  <a:pt x="115355" y="62013"/>
                </a:moveTo>
                <a:cubicBezTo>
                  <a:pt x="124278" y="64358"/>
                  <a:pt x="132731" y="75611"/>
                  <a:pt x="134610" y="83113"/>
                </a:cubicBezTo>
                <a:cubicBezTo>
                  <a:pt x="138367" y="86864"/>
                  <a:pt x="145882" y="233158"/>
                  <a:pt x="153396" y="236909"/>
                </a:cubicBezTo>
                <a:cubicBezTo>
                  <a:pt x="153396" y="236909"/>
                  <a:pt x="190966" y="206900"/>
                  <a:pt x="209752" y="248162"/>
                </a:cubicBezTo>
                <a:cubicBezTo>
                  <a:pt x="209752" y="248162"/>
                  <a:pt x="251080" y="225655"/>
                  <a:pt x="266108" y="270669"/>
                </a:cubicBezTo>
                <a:cubicBezTo>
                  <a:pt x="266108" y="270669"/>
                  <a:pt x="318707" y="274420"/>
                  <a:pt x="314950" y="323184"/>
                </a:cubicBezTo>
                <a:cubicBezTo>
                  <a:pt x="314950" y="323184"/>
                  <a:pt x="326221" y="413211"/>
                  <a:pt x="292408" y="476979"/>
                </a:cubicBezTo>
                <a:cubicBezTo>
                  <a:pt x="292408" y="476979"/>
                  <a:pt x="292408" y="476979"/>
                  <a:pt x="284893" y="503237"/>
                </a:cubicBezTo>
                <a:cubicBezTo>
                  <a:pt x="284893" y="503237"/>
                  <a:pt x="284893" y="503237"/>
                  <a:pt x="130853" y="503237"/>
                </a:cubicBezTo>
                <a:cubicBezTo>
                  <a:pt x="130853" y="503237"/>
                  <a:pt x="142124" y="491984"/>
                  <a:pt x="119581" y="473228"/>
                </a:cubicBezTo>
                <a:cubicBezTo>
                  <a:pt x="119581" y="473228"/>
                  <a:pt x="78254" y="454473"/>
                  <a:pt x="44440" y="401957"/>
                </a:cubicBezTo>
                <a:cubicBezTo>
                  <a:pt x="44440" y="401957"/>
                  <a:pt x="18140" y="371948"/>
                  <a:pt x="18140" y="364446"/>
                </a:cubicBezTo>
                <a:cubicBezTo>
                  <a:pt x="10626" y="319433"/>
                  <a:pt x="3112" y="319433"/>
                  <a:pt x="6869" y="315682"/>
                </a:cubicBezTo>
                <a:cubicBezTo>
                  <a:pt x="-11916" y="293175"/>
                  <a:pt x="10626" y="240660"/>
                  <a:pt x="40683" y="285673"/>
                </a:cubicBezTo>
                <a:cubicBezTo>
                  <a:pt x="40683" y="285673"/>
                  <a:pt x="59468" y="323184"/>
                  <a:pt x="59468" y="319433"/>
                </a:cubicBezTo>
                <a:cubicBezTo>
                  <a:pt x="59468" y="319433"/>
                  <a:pt x="70739" y="353193"/>
                  <a:pt x="82011" y="360695"/>
                </a:cubicBezTo>
                <a:cubicBezTo>
                  <a:pt x="104553" y="356944"/>
                  <a:pt x="93282" y="266918"/>
                  <a:pt x="97039" y="259415"/>
                </a:cubicBezTo>
                <a:cubicBezTo>
                  <a:pt x="97039" y="259415"/>
                  <a:pt x="93282" y="203149"/>
                  <a:pt x="93282" y="94367"/>
                </a:cubicBezTo>
                <a:cubicBezTo>
                  <a:pt x="97039" y="66233"/>
                  <a:pt x="106432" y="59669"/>
                  <a:pt x="115355" y="62013"/>
                </a:cubicBezTo>
                <a:close/>
                <a:moveTo>
                  <a:pt x="164297" y="22225"/>
                </a:moveTo>
                <a:lnTo>
                  <a:pt x="169059" y="26987"/>
                </a:lnTo>
                <a:lnTo>
                  <a:pt x="138897" y="57150"/>
                </a:lnTo>
                <a:lnTo>
                  <a:pt x="134134" y="52387"/>
                </a:lnTo>
                <a:close/>
                <a:moveTo>
                  <a:pt x="56346" y="22225"/>
                </a:moveTo>
                <a:lnTo>
                  <a:pt x="86509" y="52387"/>
                </a:lnTo>
                <a:lnTo>
                  <a:pt x="81746" y="57150"/>
                </a:lnTo>
                <a:lnTo>
                  <a:pt x="51584" y="26987"/>
                </a:lnTo>
                <a:close/>
                <a:moveTo>
                  <a:pt x="108734" y="0"/>
                </a:moveTo>
                <a:lnTo>
                  <a:pt x="111909" y="0"/>
                </a:lnTo>
                <a:lnTo>
                  <a:pt x="111909" y="46037"/>
                </a:lnTo>
                <a:lnTo>
                  <a:pt x="108734" y="4603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5" name="3text2"/>
          <p:cNvSpPr/>
          <p:nvPr/>
        </p:nvSpPr>
        <p:spPr>
          <a:xfrm>
            <a:off x="1996959" y="2025477"/>
            <a:ext cx="33309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公司简介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6" name="3text3"/>
          <p:cNvSpPr/>
          <p:nvPr/>
        </p:nvSpPr>
        <p:spPr>
          <a:xfrm>
            <a:off x="1996959" y="3095340"/>
            <a:ext cx="33452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公司概况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7" name="3text4"/>
          <p:cNvSpPr/>
          <p:nvPr/>
        </p:nvSpPr>
        <p:spPr>
          <a:xfrm>
            <a:off x="1996959" y="4243115"/>
            <a:ext cx="33452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公司发展史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8" name="3text5"/>
          <p:cNvSpPr/>
          <p:nvPr/>
        </p:nvSpPr>
        <p:spPr>
          <a:xfrm>
            <a:off x="1996959" y="5303305"/>
            <a:ext cx="33452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企业文化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793473" y="5702823"/>
            <a:ext cx="6096000" cy="3848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kern="100" dirty="0"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pitchFamily="49" charset="-122"/>
              </a:rPr>
              <a:t>2004</a:t>
            </a:r>
            <a:r>
              <a:rPr lang="zh-CN" altLang="zh-CN" kern="100" dirty="0"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pitchFamily="49" charset="-122"/>
              </a:rPr>
              <a:t>：</a:t>
            </a:r>
            <a:r>
              <a:rPr altLang="zh-CN" kern="100" dirty="0"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pitchFamily="49" charset="-122"/>
              </a:rPr>
              <a:t>浙江省百强民营企业、民营上市公司100强</a:t>
            </a:r>
            <a:endParaRPr altLang="zh-CN" kern="100" dirty="0">
              <a:latin typeface="微软雅黑" panose="020B0503020204020204" pitchFamily="34" charset="-122"/>
              <a:ea typeface="微软雅黑" panose="020B0503020204020204" pitchFamily="34" charset="-122"/>
              <a:cs typeface="仿宋" panose="02010609060101010101" pitchFamily="49" charset="-122"/>
            </a:endParaRPr>
          </a:p>
        </p:txBody>
      </p:sp>
      <p:pic>
        <p:nvPicPr>
          <p:cNvPr id="48" name="图片 4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2833" y="156727"/>
            <a:ext cx="2124921" cy="49659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6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41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  <p:bldP spid="4" grpId="0"/>
      <p:bldP spid="5" grpId="0"/>
      <p:bldP spid="52" grpId="0" animBg="1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9" name="直接连接符 68"/>
          <p:cNvCxnSpPr/>
          <p:nvPr/>
        </p:nvCxnSpPr>
        <p:spPr>
          <a:xfrm>
            <a:off x="4197870" y="1629796"/>
            <a:ext cx="13157" cy="5757968"/>
          </a:xfrm>
          <a:prstGeom prst="line">
            <a:avLst/>
          </a:prstGeom>
          <a:ln w="2222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圆角矩形 41"/>
          <p:cNvSpPr/>
          <p:nvPr/>
        </p:nvSpPr>
        <p:spPr>
          <a:xfrm>
            <a:off x="417396" y="1040826"/>
            <a:ext cx="182880" cy="68580"/>
          </a:xfrm>
          <a:prstGeom prst="roundRect">
            <a:avLst/>
          </a:prstGeom>
          <a:solidFill>
            <a:schemeClr val="accent1">
              <a:alpha val="7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3" name="圆角矩形 42"/>
          <p:cNvSpPr/>
          <p:nvPr/>
        </p:nvSpPr>
        <p:spPr>
          <a:xfrm>
            <a:off x="682361" y="1040826"/>
            <a:ext cx="182880" cy="68580"/>
          </a:xfrm>
          <a:prstGeom prst="roundRect">
            <a:avLst/>
          </a:prstGeom>
          <a:solidFill>
            <a:schemeClr val="accent2">
              <a:alpha val="7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4" name="圆角矩形 43"/>
          <p:cNvSpPr/>
          <p:nvPr/>
        </p:nvSpPr>
        <p:spPr>
          <a:xfrm>
            <a:off x="947326" y="1040826"/>
            <a:ext cx="182880" cy="68580"/>
          </a:xfrm>
          <a:prstGeom prst="roundRect">
            <a:avLst/>
          </a:prstGeom>
          <a:solidFill>
            <a:schemeClr val="accent4">
              <a:alpha val="7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5" name="圆角矩形 44"/>
          <p:cNvSpPr/>
          <p:nvPr/>
        </p:nvSpPr>
        <p:spPr>
          <a:xfrm>
            <a:off x="1212291" y="1040826"/>
            <a:ext cx="182880" cy="68580"/>
          </a:xfrm>
          <a:prstGeom prst="roundRect">
            <a:avLst/>
          </a:prstGeom>
          <a:solidFill>
            <a:schemeClr val="tx2">
              <a:alpha val="7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299960" y="345230"/>
            <a:ext cx="2682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我们是谁</a:t>
            </a:r>
            <a:endParaRPr lang="zh-CN" altLang="en-US" sz="36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grpSp>
        <p:nvGrpSpPr>
          <p:cNvPr id="105" name="组合 104"/>
          <p:cNvGrpSpPr/>
          <p:nvPr/>
        </p:nvGrpSpPr>
        <p:grpSpPr>
          <a:xfrm>
            <a:off x="4050561" y="745169"/>
            <a:ext cx="2726104" cy="884627"/>
            <a:chOff x="543985" y="1728629"/>
            <a:chExt cx="3089587" cy="1002579"/>
          </a:xfrm>
        </p:grpSpPr>
        <p:sp>
          <p:nvSpPr>
            <p:cNvPr id="107" name="矩形 106"/>
            <p:cNvSpPr/>
            <p:nvPr/>
          </p:nvSpPr>
          <p:spPr>
            <a:xfrm>
              <a:off x="1389537" y="1772815"/>
              <a:ext cx="2244035" cy="59298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800" b="1" dirty="0" smtClean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公司</a:t>
              </a:r>
              <a:r>
                <a:rPr lang="zh-CN" altLang="en-US" sz="2800" b="1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发展史</a:t>
              </a:r>
              <a:endParaRPr lang="en-US" altLang="zh-CN" sz="28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108" name="直接连接符 107"/>
            <p:cNvCxnSpPr/>
            <p:nvPr/>
          </p:nvCxnSpPr>
          <p:spPr>
            <a:xfrm flipH="1">
              <a:off x="543985" y="1728629"/>
              <a:ext cx="1036236" cy="769441"/>
            </a:xfrm>
            <a:prstGeom prst="line">
              <a:avLst/>
            </a:prstGeom>
            <a:ln w="666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矩形 108"/>
            <p:cNvSpPr/>
            <p:nvPr/>
          </p:nvSpPr>
          <p:spPr>
            <a:xfrm>
              <a:off x="952961" y="2207987"/>
              <a:ext cx="1416984" cy="523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400" dirty="0" smtClean="0">
                  <a:solidFill>
                    <a:srgbClr val="00B0F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History</a:t>
              </a:r>
              <a:endParaRPr lang="zh-CN" altLang="en-US" sz="24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53" name="图片 5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625" y="155538"/>
            <a:ext cx="1699344" cy="1622566"/>
          </a:xfrm>
          <a:prstGeom prst="rect">
            <a:avLst/>
          </a:prstGeom>
        </p:spPr>
      </p:pic>
      <p:grpSp>
        <p:nvGrpSpPr>
          <p:cNvPr id="54" name="组合 53"/>
          <p:cNvGrpSpPr/>
          <p:nvPr/>
        </p:nvGrpSpPr>
        <p:grpSpPr>
          <a:xfrm>
            <a:off x="3866207" y="3010809"/>
            <a:ext cx="645160" cy="478127"/>
            <a:chOff x="5751660" y="2880710"/>
            <a:chExt cx="645160" cy="478127"/>
          </a:xfrm>
        </p:grpSpPr>
        <p:sp>
          <p:nvSpPr>
            <p:cNvPr id="55" name="矩形 54"/>
            <p:cNvSpPr/>
            <p:nvPr/>
          </p:nvSpPr>
          <p:spPr>
            <a:xfrm rot="18944091">
              <a:off x="5834637" y="2880710"/>
              <a:ext cx="480378" cy="4781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矩形 55"/>
            <p:cNvSpPr/>
            <p:nvPr/>
          </p:nvSpPr>
          <p:spPr>
            <a:xfrm>
              <a:off x="5751660" y="2944468"/>
              <a:ext cx="645160" cy="3657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="1" kern="100" dirty="0" smtClean="0">
                  <a:solidFill>
                    <a:srgbClr val="4BACC6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仿宋" panose="02010609060101010101" pitchFamily="49" charset="-122"/>
                </a:rPr>
                <a:t>2007</a:t>
              </a:r>
              <a:endParaRPr lang="zh-CN" altLang="en-US" b="1" dirty="0">
                <a:solidFill>
                  <a:srgbClr val="4BACC6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3850332" y="2063647"/>
            <a:ext cx="645160" cy="478127"/>
            <a:chOff x="5735960" y="1944606"/>
            <a:chExt cx="645160" cy="478127"/>
          </a:xfrm>
        </p:grpSpPr>
        <p:sp>
          <p:nvSpPr>
            <p:cNvPr id="58" name="矩形 57"/>
            <p:cNvSpPr/>
            <p:nvPr/>
          </p:nvSpPr>
          <p:spPr>
            <a:xfrm rot="18944091">
              <a:off x="5834638" y="1944606"/>
              <a:ext cx="480378" cy="478127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9" name="矩形 58"/>
            <p:cNvSpPr/>
            <p:nvPr/>
          </p:nvSpPr>
          <p:spPr>
            <a:xfrm>
              <a:off x="5735960" y="1988840"/>
              <a:ext cx="645160" cy="3657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="1" kern="100" dirty="0" smtClean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仿宋" panose="02010609060101010101" pitchFamily="49" charset="-122"/>
                </a:rPr>
                <a:t>2005</a:t>
              </a:r>
              <a:endParaRPr lang="zh-CN" altLang="en-US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3859681" y="3905131"/>
            <a:ext cx="645160" cy="478127"/>
            <a:chOff x="5749118" y="3744806"/>
            <a:chExt cx="645160" cy="478127"/>
          </a:xfrm>
        </p:grpSpPr>
        <p:sp>
          <p:nvSpPr>
            <p:cNvPr id="61" name="矩形 60"/>
            <p:cNvSpPr/>
            <p:nvPr/>
          </p:nvSpPr>
          <p:spPr>
            <a:xfrm rot="18944091">
              <a:off x="5847795" y="3744806"/>
              <a:ext cx="480378" cy="478127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矩形 61"/>
            <p:cNvSpPr/>
            <p:nvPr/>
          </p:nvSpPr>
          <p:spPr>
            <a:xfrm>
              <a:off x="5749118" y="3784023"/>
              <a:ext cx="645160" cy="3657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="1" kern="100" dirty="0" smtClean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仿宋" panose="02010609060101010101" pitchFamily="49" charset="-122"/>
                </a:rPr>
                <a:t>2008</a:t>
              </a:r>
              <a:endParaRPr lang="zh-CN" altLang="en-US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66" name="组合 65"/>
          <p:cNvGrpSpPr/>
          <p:nvPr/>
        </p:nvGrpSpPr>
        <p:grpSpPr>
          <a:xfrm>
            <a:off x="3875097" y="5839958"/>
            <a:ext cx="645160" cy="478127"/>
            <a:chOff x="5764818" y="5871888"/>
            <a:chExt cx="645160" cy="478127"/>
          </a:xfrm>
        </p:grpSpPr>
        <p:sp>
          <p:nvSpPr>
            <p:cNvPr id="67" name="矩形 66"/>
            <p:cNvSpPr/>
            <p:nvPr/>
          </p:nvSpPr>
          <p:spPr>
            <a:xfrm rot="18944091">
              <a:off x="5847795" y="5871888"/>
              <a:ext cx="480378" cy="478127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8" name="矩形 67"/>
            <p:cNvSpPr/>
            <p:nvPr/>
          </p:nvSpPr>
          <p:spPr>
            <a:xfrm>
              <a:off x="5764818" y="5909332"/>
              <a:ext cx="645160" cy="3657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="1" kern="100" dirty="0" smtClean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仿宋" panose="02010609060101010101" pitchFamily="49" charset="-122"/>
                </a:rPr>
                <a:t>2010</a:t>
              </a:r>
              <a:endParaRPr lang="zh-CN" altLang="en-US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6" name="矩形 5"/>
          <p:cNvSpPr/>
          <p:nvPr/>
        </p:nvSpPr>
        <p:spPr>
          <a:xfrm>
            <a:off x="4646305" y="3026879"/>
            <a:ext cx="4147820" cy="3848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kern="100" dirty="0"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pitchFamily="49" charset="-122"/>
              </a:rPr>
              <a:t>2007</a:t>
            </a:r>
            <a:r>
              <a:rPr lang="zh-CN" altLang="zh-CN" kern="100" dirty="0"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pitchFamily="49" charset="-122"/>
              </a:rPr>
              <a:t>：浙江省百强企业、高新技术企业</a:t>
            </a:r>
            <a:endParaRPr lang="zh-CN" altLang="zh-CN" kern="100" dirty="0">
              <a:latin typeface="微软雅黑" panose="020B0503020204020204" pitchFamily="34" charset="-122"/>
              <a:ea typeface="微软雅黑" panose="020B0503020204020204" pitchFamily="34" charset="-122"/>
              <a:cs typeface="仿宋" panose="02010609060101010101" pitchFamily="49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646305" y="3951892"/>
            <a:ext cx="7202638" cy="3848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kern="100" dirty="0"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pitchFamily="49" charset="-122"/>
              </a:rPr>
              <a:t>2008</a:t>
            </a:r>
            <a:r>
              <a:rPr lang="zh-CN" altLang="en-US" kern="100" dirty="0"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pitchFamily="49" charset="-122"/>
              </a:rPr>
              <a:t>：</a:t>
            </a:r>
            <a:r>
              <a:rPr kern="100" dirty="0"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pitchFamily="49" charset="-122"/>
                <a:sym typeface="+mn-ea"/>
              </a:rPr>
              <a:t>国家科学技术进步二等奖</a:t>
            </a:r>
            <a:r>
              <a:rPr lang="zh-CN" kern="100" dirty="0"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pitchFamily="49" charset="-122"/>
                <a:sym typeface="+mn-ea"/>
              </a:rPr>
              <a:t>、</a:t>
            </a:r>
            <a:r>
              <a:rPr kern="100" dirty="0"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pitchFamily="49" charset="-122"/>
              </a:rPr>
              <a:t>浙江省科学技术一等奖</a:t>
            </a:r>
            <a:endParaRPr kern="100" dirty="0">
              <a:latin typeface="微软雅黑" panose="020B0503020204020204" pitchFamily="34" charset="-122"/>
              <a:ea typeface="微软雅黑" panose="020B0503020204020204" pitchFamily="34" charset="-122"/>
              <a:cs typeface="仿宋" panose="02010609060101010101" pitchFamily="49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646305" y="4961387"/>
            <a:ext cx="6096000" cy="3848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kern="100" dirty="0"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pitchFamily="49" charset="-122"/>
              </a:rPr>
              <a:t>2009</a:t>
            </a:r>
            <a:r>
              <a:rPr lang="zh-CN" altLang="zh-CN" kern="100" dirty="0"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pitchFamily="49" charset="-122"/>
              </a:rPr>
              <a:t>：全国企事业知识产权示范单位、享国务院特殊津贴</a:t>
            </a:r>
            <a:endParaRPr lang="zh-CN" altLang="zh-CN" kern="100" dirty="0">
              <a:latin typeface="微软雅黑" panose="020B0503020204020204" pitchFamily="34" charset="-122"/>
              <a:ea typeface="微软雅黑" panose="020B0503020204020204" pitchFamily="34" charset="-122"/>
              <a:cs typeface="仿宋" panose="02010609060101010101" pitchFamily="49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646305" y="5858471"/>
            <a:ext cx="7280724" cy="3848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kern="100" dirty="0"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pitchFamily="49" charset="-122"/>
                <a:sym typeface="+mn-ea"/>
              </a:rPr>
              <a:t>2010</a:t>
            </a:r>
            <a:r>
              <a:rPr lang="zh-CN" altLang="zh-CN" kern="100" dirty="0"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pitchFamily="49" charset="-122"/>
                <a:sym typeface="+mn-ea"/>
              </a:rPr>
              <a:t>：国家火炬计划重点高新技术企业</a:t>
            </a:r>
            <a:endParaRPr kern="100" dirty="0">
              <a:latin typeface="微软雅黑" panose="020B0503020204020204" pitchFamily="34" charset="-122"/>
              <a:ea typeface="微软雅黑" panose="020B0503020204020204" pitchFamily="34" charset="-122"/>
              <a:cs typeface="仿宋" panose="02010609060101010101" pitchFamily="49" charset="-122"/>
            </a:endParaRPr>
          </a:p>
        </p:txBody>
      </p:sp>
      <p:sp>
        <p:nvSpPr>
          <p:cNvPr id="46" name="Oval 12"/>
          <p:cNvSpPr/>
          <p:nvPr/>
        </p:nvSpPr>
        <p:spPr>
          <a:xfrm>
            <a:off x="1118033" y="1862589"/>
            <a:ext cx="720000" cy="72000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  <a:cs typeface="+mn-ea"/>
              <a:sym typeface="+mn-lt"/>
            </a:endParaRPr>
          </a:p>
        </p:txBody>
      </p:sp>
      <p:sp>
        <p:nvSpPr>
          <p:cNvPr id="47" name="Oval 12"/>
          <p:cNvSpPr/>
          <p:nvPr/>
        </p:nvSpPr>
        <p:spPr>
          <a:xfrm>
            <a:off x="1118033" y="2955019"/>
            <a:ext cx="720000" cy="72000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  <a:cs typeface="+mn-ea"/>
              <a:sym typeface="+mn-lt"/>
            </a:endParaRPr>
          </a:p>
        </p:txBody>
      </p:sp>
      <p:sp>
        <p:nvSpPr>
          <p:cNvPr id="52" name="Oval 12"/>
          <p:cNvSpPr/>
          <p:nvPr/>
        </p:nvSpPr>
        <p:spPr>
          <a:xfrm>
            <a:off x="1118033" y="4047449"/>
            <a:ext cx="720000" cy="7200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  <a:cs typeface="+mn-ea"/>
              <a:sym typeface="+mn-lt"/>
            </a:endParaRPr>
          </a:p>
        </p:txBody>
      </p:sp>
      <p:sp>
        <p:nvSpPr>
          <p:cNvPr id="70" name="Oval 12"/>
          <p:cNvSpPr/>
          <p:nvPr/>
        </p:nvSpPr>
        <p:spPr>
          <a:xfrm>
            <a:off x="1118033" y="5139879"/>
            <a:ext cx="720000" cy="72000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  <a:cs typeface="+mn-ea"/>
              <a:sym typeface="+mn-lt"/>
            </a:endParaRPr>
          </a:p>
        </p:txBody>
      </p:sp>
      <p:sp>
        <p:nvSpPr>
          <p:cNvPr id="71" name="Rectangle 133"/>
          <p:cNvSpPr>
            <a:spLocks noChangeArrowheads="1"/>
          </p:cNvSpPr>
          <p:nvPr/>
        </p:nvSpPr>
        <p:spPr bwMode="auto">
          <a:xfrm>
            <a:off x="1355648" y="3143232"/>
            <a:ext cx="265392" cy="289173"/>
          </a:xfrm>
          <a:custGeom>
            <a:avLst/>
            <a:gdLst/>
            <a:ahLst/>
            <a:cxnLst/>
            <a:rect l="l" t="t" r="r" b="b"/>
            <a:pathLst>
              <a:path w="442912" h="482601">
                <a:moveTo>
                  <a:pt x="363537" y="347663"/>
                </a:moveTo>
                <a:lnTo>
                  <a:pt x="442912" y="347663"/>
                </a:lnTo>
                <a:lnTo>
                  <a:pt x="442912" y="482601"/>
                </a:lnTo>
                <a:lnTo>
                  <a:pt x="363537" y="482601"/>
                </a:lnTo>
                <a:close/>
                <a:moveTo>
                  <a:pt x="0" y="347663"/>
                </a:moveTo>
                <a:lnTo>
                  <a:pt x="77788" y="347663"/>
                </a:lnTo>
                <a:lnTo>
                  <a:pt x="77788" y="482601"/>
                </a:lnTo>
                <a:lnTo>
                  <a:pt x="0" y="482601"/>
                </a:lnTo>
                <a:close/>
                <a:moveTo>
                  <a:pt x="239712" y="317500"/>
                </a:moveTo>
                <a:lnTo>
                  <a:pt x="322262" y="317500"/>
                </a:lnTo>
                <a:lnTo>
                  <a:pt x="322262" y="482600"/>
                </a:lnTo>
                <a:lnTo>
                  <a:pt x="239712" y="482600"/>
                </a:lnTo>
                <a:close/>
                <a:moveTo>
                  <a:pt x="363537" y="276225"/>
                </a:moveTo>
                <a:lnTo>
                  <a:pt x="442912" y="276225"/>
                </a:lnTo>
                <a:lnTo>
                  <a:pt x="442912" y="325438"/>
                </a:lnTo>
                <a:lnTo>
                  <a:pt x="363537" y="325438"/>
                </a:lnTo>
                <a:close/>
                <a:moveTo>
                  <a:pt x="0" y="276225"/>
                </a:moveTo>
                <a:lnTo>
                  <a:pt x="77788" y="276225"/>
                </a:lnTo>
                <a:lnTo>
                  <a:pt x="77788" y="325438"/>
                </a:lnTo>
                <a:lnTo>
                  <a:pt x="0" y="325438"/>
                </a:lnTo>
                <a:close/>
                <a:moveTo>
                  <a:pt x="239712" y="246063"/>
                </a:moveTo>
                <a:lnTo>
                  <a:pt x="322262" y="246063"/>
                </a:lnTo>
                <a:lnTo>
                  <a:pt x="322262" y="295276"/>
                </a:lnTo>
                <a:lnTo>
                  <a:pt x="239712" y="295276"/>
                </a:lnTo>
                <a:close/>
                <a:moveTo>
                  <a:pt x="123825" y="212725"/>
                </a:moveTo>
                <a:lnTo>
                  <a:pt x="201613" y="212725"/>
                </a:lnTo>
                <a:lnTo>
                  <a:pt x="201613" y="482600"/>
                </a:lnTo>
                <a:lnTo>
                  <a:pt x="123825" y="482600"/>
                </a:lnTo>
                <a:close/>
                <a:moveTo>
                  <a:pt x="363537" y="209550"/>
                </a:moveTo>
                <a:lnTo>
                  <a:pt x="442912" y="209550"/>
                </a:lnTo>
                <a:lnTo>
                  <a:pt x="442912" y="254000"/>
                </a:lnTo>
                <a:lnTo>
                  <a:pt x="363537" y="254000"/>
                </a:lnTo>
                <a:close/>
                <a:moveTo>
                  <a:pt x="0" y="209550"/>
                </a:moveTo>
                <a:lnTo>
                  <a:pt x="77788" y="209550"/>
                </a:lnTo>
                <a:lnTo>
                  <a:pt x="77788" y="254000"/>
                </a:lnTo>
                <a:lnTo>
                  <a:pt x="0" y="254000"/>
                </a:lnTo>
                <a:close/>
                <a:moveTo>
                  <a:pt x="239712" y="176213"/>
                </a:moveTo>
                <a:lnTo>
                  <a:pt x="322262" y="176213"/>
                </a:lnTo>
                <a:lnTo>
                  <a:pt x="322262" y="223838"/>
                </a:lnTo>
                <a:lnTo>
                  <a:pt x="239712" y="223838"/>
                </a:lnTo>
                <a:close/>
                <a:moveTo>
                  <a:pt x="363537" y="138113"/>
                </a:moveTo>
                <a:lnTo>
                  <a:pt x="442912" y="138113"/>
                </a:lnTo>
                <a:lnTo>
                  <a:pt x="442912" y="187326"/>
                </a:lnTo>
                <a:lnTo>
                  <a:pt x="363537" y="187326"/>
                </a:lnTo>
                <a:close/>
                <a:moveTo>
                  <a:pt x="123825" y="138113"/>
                </a:moveTo>
                <a:lnTo>
                  <a:pt x="201613" y="138113"/>
                </a:lnTo>
                <a:lnTo>
                  <a:pt x="201613" y="187326"/>
                </a:lnTo>
                <a:lnTo>
                  <a:pt x="123825" y="187326"/>
                </a:lnTo>
                <a:close/>
                <a:moveTo>
                  <a:pt x="0" y="138113"/>
                </a:moveTo>
                <a:lnTo>
                  <a:pt x="77788" y="138113"/>
                </a:lnTo>
                <a:lnTo>
                  <a:pt x="77788" y="187326"/>
                </a:lnTo>
                <a:lnTo>
                  <a:pt x="0" y="187326"/>
                </a:lnTo>
                <a:close/>
                <a:moveTo>
                  <a:pt x="239712" y="107950"/>
                </a:moveTo>
                <a:lnTo>
                  <a:pt x="322262" y="107950"/>
                </a:lnTo>
                <a:lnTo>
                  <a:pt x="322262" y="157163"/>
                </a:lnTo>
                <a:lnTo>
                  <a:pt x="239712" y="157163"/>
                </a:lnTo>
                <a:close/>
                <a:moveTo>
                  <a:pt x="123825" y="69850"/>
                </a:moveTo>
                <a:lnTo>
                  <a:pt x="201613" y="69850"/>
                </a:lnTo>
                <a:lnTo>
                  <a:pt x="201613" y="119063"/>
                </a:lnTo>
                <a:lnTo>
                  <a:pt x="123825" y="119063"/>
                </a:lnTo>
                <a:close/>
                <a:moveTo>
                  <a:pt x="123825" y="0"/>
                </a:moveTo>
                <a:lnTo>
                  <a:pt x="201613" y="0"/>
                </a:lnTo>
                <a:lnTo>
                  <a:pt x="201613" y="47625"/>
                </a:lnTo>
                <a:lnTo>
                  <a:pt x="123825" y="4762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2" name="Freeform 170"/>
          <p:cNvSpPr/>
          <p:nvPr/>
        </p:nvSpPr>
        <p:spPr bwMode="auto">
          <a:xfrm>
            <a:off x="1335510" y="4260070"/>
            <a:ext cx="305667" cy="335422"/>
          </a:xfrm>
          <a:custGeom>
            <a:avLst/>
            <a:gdLst/>
            <a:ahLst/>
            <a:cxnLst/>
            <a:rect l="l" t="t" r="r" b="b"/>
            <a:pathLst>
              <a:path w="358775" h="393700">
                <a:moveTo>
                  <a:pt x="170830" y="131337"/>
                </a:moveTo>
                <a:cubicBezTo>
                  <a:pt x="188267" y="131337"/>
                  <a:pt x="206176" y="138848"/>
                  <a:pt x="221258" y="153871"/>
                </a:cubicBezTo>
                <a:cubicBezTo>
                  <a:pt x="247650" y="180162"/>
                  <a:pt x="247650" y="221475"/>
                  <a:pt x="221258" y="247766"/>
                </a:cubicBezTo>
                <a:cubicBezTo>
                  <a:pt x="194866" y="277812"/>
                  <a:pt x="149622" y="277812"/>
                  <a:pt x="123230" y="247766"/>
                </a:cubicBezTo>
                <a:cubicBezTo>
                  <a:pt x="96837" y="221475"/>
                  <a:pt x="96837" y="180162"/>
                  <a:pt x="123230" y="153871"/>
                </a:cubicBezTo>
                <a:cubicBezTo>
                  <a:pt x="136426" y="138848"/>
                  <a:pt x="153392" y="131337"/>
                  <a:pt x="170830" y="131337"/>
                </a:cubicBezTo>
                <a:close/>
                <a:moveTo>
                  <a:pt x="170656" y="110024"/>
                </a:moveTo>
                <a:cubicBezTo>
                  <a:pt x="147255" y="110024"/>
                  <a:pt x="123855" y="118449"/>
                  <a:pt x="105134" y="135297"/>
                </a:cubicBezTo>
                <a:cubicBezTo>
                  <a:pt x="71437" y="172738"/>
                  <a:pt x="71437" y="228899"/>
                  <a:pt x="108878" y="266340"/>
                </a:cubicBezTo>
                <a:cubicBezTo>
                  <a:pt x="138831" y="300037"/>
                  <a:pt x="191249" y="300037"/>
                  <a:pt x="228690" y="273828"/>
                </a:cubicBezTo>
                <a:lnTo>
                  <a:pt x="239922" y="258852"/>
                </a:lnTo>
                <a:cubicBezTo>
                  <a:pt x="269875" y="221411"/>
                  <a:pt x="269875" y="168994"/>
                  <a:pt x="236178" y="135297"/>
                </a:cubicBezTo>
                <a:cubicBezTo>
                  <a:pt x="217458" y="118449"/>
                  <a:pt x="194057" y="110024"/>
                  <a:pt x="170656" y="110024"/>
                </a:cubicBezTo>
                <a:close/>
                <a:moveTo>
                  <a:pt x="30162" y="60325"/>
                </a:moveTo>
                <a:lnTo>
                  <a:pt x="30162" y="371475"/>
                </a:lnTo>
                <a:lnTo>
                  <a:pt x="55562" y="371475"/>
                </a:lnTo>
                <a:lnTo>
                  <a:pt x="55562" y="60325"/>
                </a:lnTo>
                <a:close/>
                <a:moveTo>
                  <a:pt x="41220" y="26247"/>
                </a:moveTo>
                <a:cubicBezTo>
                  <a:pt x="41181" y="26257"/>
                  <a:pt x="26231" y="30010"/>
                  <a:pt x="26231" y="41245"/>
                </a:cubicBezTo>
                <a:cubicBezTo>
                  <a:pt x="26256" y="41245"/>
                  <a:pt x="28704" y="41245"/>
                  <a:pt x="266055" y="41245"/>
                </a:cubicBezTo>
                <a:cubicBezTo>
                  <a:pt x="273549" y="41245"/>
                  <a:pt x="281044" y="48744"/>
                  <a:pt x="281044" y="56243"/>
                </a:cubicBezTo>
                <a:cubicBezTo>
                  <a:pt x="281044" y="56264"/>
                  <a:pt x="281044" y="58346"/>
                  <a:pt x="281044" y="258717"/>
                </a:cubicBezTo>
                <a:cubicBezTo>
                  <a:pt x="281044" y="258731"/>
                  <a:pt x="281044" y="259395"/>
                  <a:pt x="281044" y="292463"/>
                </a:cubicBezTo>
                <a:cubicBezTo>
                  <a:pt x="281033" y="292454"/>
                  <a:pt x="280514" y="292008"/>
                  <a:pt x="254813" y="269966"/>
                </a:cubicBezTo>
                <a:cubicBezTo>
                  <a:pt x="254808" y="269971"/>
                  <a:pt x="254715" y="270065"/>
                  <a:pt x="252939" y="271841"/>
                </a:cubicBezTo>
                <a:lnTo>
                  <a:pt x="239824" y="284964"/>
                </a:lnTo>
                <a:cubicBezTo>
                  <a:pt x="239832" y="284973"/>
                  <a:pt x="240406" y="285653"/>
                  <a:pt x="281044" y="333708"/>
                </a:cubicBezTo>
                <a:cubicBezTo>
                  <a:pt x="281044" y="333722"/>
                  <a:pt x="281044" y="334403"/>
                  <a:pt x="281044" y="367453"/>
                </a:cubicBezTo>
                <a:cubicBezTo>
                  <a:pt x="292271" y="367453"/>
                  <a:pt x="296024" y="356233"/>
                  <a:pt x="296033" y="356205"/>
                </a:cubicBezTo>
                <a:lnTo>
                  <a:pt x="296033" y="348706"/>
                </a:lnTo>
                <a:cubicBezTo>
                  <a:pt x="296042" y="348717"/>
                  <a:pt x="296487" y="349236"/>
                  <a:pt x="317590" y="373872"/>
                </a:cubicBezTo>
                <a:lnTo>
                  <a:pt x="322228" y="333673"/>
                </a:lnTo>
                <a:cubicBezTo>
                  <a:pt x="321946" y="333389"/>
                  <a:pt x="319374" y="330817"/>
                  <a:pt x="296033" y="307461"/>
                </a:cubicBezTo>
                <a:cubicBezTo>
                  <a:pt x="296033" y="307445"/>
                  <a:pt x="296033" y="305385"/>
                  <a:pt x="296033" y="41245"/>
                </a:cubicBezTo>
                <a:cubicBezTo>
                  <a:pt x="296033" y="41196"/>
                  <a:pt x="296009" y="26247"/>
                  <a:pt x="281044" y="26247"/>
                </a:cubicBezTo>
                <a:cubicBezTo>
                  <a:pt x="281019" y="26247"/>
                  <a:pt x="278564" y="26247"/>
                  <a:pt x="41220" y="26247"/>
                </a:cubicBezTo>
                <a:close/>
                <a:moveTo>
                  <a:pt x="37473" y="0"/>
                </a:moveTo>
                <a:cubicBezTo>
                  <a:pt x="37489" y="0"/>
                  <a:pt x="39571" y="0"/>
                  <a:pt x="311021" y="0"/>
                </a:cubicBezTo>
                <a:cubicBezTo>
                  <a:pt x="311057" y="0"/>
                  <a:pt x="322263" y="18"/>
                  <a:pt x="322263" y="11249"/>
                </a:cubicBezTo>
                <a:cubicBezTo>
                  <a:pt x="322263" y="11268"/>
                  <a:pt x="322263" y="13731"/>
                  <a:pt x="322263" y="333376"/>
                </a:cubicBezTo>
                <a:lnTo>
                  <a:pt x="358775" y="366713"/>
                </a:lnTo>
                <a:lnTo>
                  <a:pt x="336550" y="393700"/>
                </a:lnTo>
                <a:lnTo>
                  <a:pt x="317982" y="375131"/>
                </a:lnTo>
                <a:cubicBezTo>
                  <a:pt x="318381" y="378702"/>
                  <a:pt x="314635" y="378702"/>
                  <a:pt x="307274" y="378702"/>
                </a:cubicBezTo>
                <a:cubicBezTo>
                  <a:pt x="307264" y="378702"/>
                  <a:pt x="306731" y="378702"/>
                  <a:pt x="281044" y="378702"/>
                </a:cubicBezTo>
                <a:cubicBezTo>
                  <a:pt x="281044" y="386201"/>
                  <a:pt x="273549" y="393700"/>
                  <a:pt x="266055" y="393700"/>
                </a:cubicBezTo>
                <a:cubicBezTo>
                  <a:pt x="266041" y="393700"/>
                  <a:pt x="264120" y="393700"/>
                  <a:pt x="11242" y="393700"/>
                </a:cubicBezTo>
                <a:cubicBezTo>
                  <a:pt x="3747" y="393700"/>
                  <a:pt x="0" y="386201"/>
                  <a:pt x="0" y="378702"/>
                </a:cubicBezTo>
                <a:cubicBezTo>
                  <a:pt x="0" y="378686"/>
                  <a:pt x="0" y="376335"/>
                  <a:pt x="0" y="41245"/>
                </a:cubicBezTo>
                <a:cubicBezTo>
                  <a:pt x="0" y="41191"/>
                  <a:pt x="24" y="0"/>
                  <a:pt x="3747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3" name="Freeform 84"/>
          <p:cNvSpPr/>
          <p:nvPr/>
        </p:nvSpPr>
        <p:spPr bwMode="auto">
          <a:xfrm>
            <a:off x="1385045" y="5292683"/>
            <a:ext cx="234430" cy="429390"/>
          </a:xfrm>
          <a:custGeom>
            <a:avLst/>
            <a:gdLst/>
            <a:ahLst/>
            <a:cxnLst/>
            <a:rect l="l" t="t" r="r" b="b"/>
            <a:pathLst>
              <a:path w="311150" h="569912">
                <a:moveTo>
                  <a:pt x="119063" y="550862"/>
                </a:moveTo>
                <a:cubicBezTo>
                  <a:pt x="119076" y="550862"/>
                  <a:pt x="120056" y="550862"/>
                  <a:pt x="198438" y="550862"/>
                </a:cubicBezTo>
                <a:cubicBezTo>
                  <a:pt x="187099" y="562292"/>
                  <a:pt x="175760" y="569912"/>
                  <a:pt x="156861" y="569912"/>
                </a:cubicBezTo>
                <a:cubicBezTo>
                  <a:pt x="141742" y="569912"/>
                  <a:pt x="130402" y="562292"/>
                  <a:pt x="119063" y="550862"/>
                </a:cubicBezTo>
                <a:close/>
                <a:moveTo>
                  <a:pt x="104775" y="533400"/>
                </a:moveTo>
                <a:cubicBezTo>
                  <a:pt x="104786" y="533400"/>
                  <a:pt x="105878" y="533400"/>
                  <a:pt x="212725" y="533400"/>
                </a:cubicBezTo>
                <a:cubicBezTo>
                  <a:pt x="209003" y="536575"/>
                  <a:pt x="209003" y="539750"/>
                  <a:pt x="205280" y="539750"/>
                </a:cubicBezTo>
                <a:cubicBezTo>
                  <a:pt x="205271" y="539750"/>
                  <a:pt x="204334" y="539750"/>
                  <a:pt x="112220" y="539750"/>
                </a:cubicBezTo>
                <a:close/>
                <a:moveTo>
                  <a:pt x="100013" y="442912"/>
                </a:moveTo>
                <a:cubicBezTo>
                  <a:pt x="100020" y="442912"/>
                  <a:pt x="100938" y="442912"/>
                  <a:pt x="217488" y="442912"/>
                </a:cubicBezTo>
                <a:cubicBezTo>
                  <a:pt x="217488" y="442920"/>
                  <a:pt x="217488" y="443625"/>
                  <a:pt x="217488" y="510948"/>
                </a:cubicBezTo>
                <a:cubicBezTo>
                  <a:pt x="217488" y="514728"/>
                  <a:pt x="217488" y="518507"/>
                  <a:pt x="213699" y="522287"/>
                </a:cubicBezTo>
                <a:cubicBezTo>
                  <a:pt x="213691" y="522287"/>
                  <a:pt x="212795" y="522287"/>
                  <a:pt x="100013" y="522287"/>
                </a:cubicBezTo>
                <a:cubicBezTo>
                  <a:pt x="100013" y="518507"/>
                  <a:pt x="100013" y="514728"/>
                  <a:pt x="100013" y="510948"/>
                </a:cubicBezTo>
                <a:close/>
                <a:moveTo>
                  <a:pt x="115888" y="203200"/>
                </a:moveTo>
                <a:lnTo>
                  <a:pt x="152401" y="217488"/>
                </a:lnTo>
                <a:lnTo>
                  <a:pt x="201613" y="203200"/>
                </a:lnTo>
                <a:lnTo>
                  <a:pt x="157163" y="398462"/>
                </a:lnTo>
                <a:close/>
                <a:moveTo>
                  <a:pt x="116213" y="191753"/>
                </a:moveTo>
                <a:cubicBezTo>
                  <a:pt x="116207" y="191755"/>
                  <a:pt x="116107" y="191780"/>
                  <a:pt x="114338" y="192223"/>
                </a:cubicBezTo>
                <a:lnTo>
                  <a:pt x="101217" y="195513"/>
                </a:lnTo>
                <a:cubicBezTo>
                  <a:pt x="101217" y="199273"/>
                  <a:pt x="101217" y="199273"/>
                  <a:pt x="153701" y="428625"/>
                </a:cubicBezTo>
                <a:lnTo>
                  <a:pt x="164947" y="428625"/>
                </a:lnTo>
                <a:cubicBezTo>
                  <a:pt x="164950" y="428610"/>
                  <a:pt x="165370" y="426777"/>
                  <a:pt x="217430" y="199273"/>
                </a:cubicBezTo>
                <a:cubicBezTo>
                  <a:pt x="217424" y="199270"/>
                  <a:pt x="217325" y="199220"/>
                  <a:pt x="215556" y="198333"/>
                </a:cubicBezTo>
                <a:lnTo>
                  <a:pt x="202435" y="191753"/>
                </a:lnTo>
                <a:cubicBezTo>
                  <a:pt x="202425" y="191757"/>
                  <a:pt x="201722" y="192028"/>
                  <a:pt x="153701" y="210553"/>
                </a:cubicBezTo>
                <a:cubicBezTo>
                  <a:pt x="153691" y="210548"/>
                  <a:pt x="153100" y="210251"/>
                  <a:pt x="116213" y="191753"/>
                </a:cubicBezTo>
                <a:close/>
                <a:moveTo>
                  <a:pt x="153701" y="0"/>
                </a:moveTo>
                <a:cubicBezTo>
                  <a:pt x="239923" y="0"/>
                  <a:pt x="311150" y="67678"/>
                  <a:pt x="311150" y="154154"/>
                </a:cubicBezTo>
                <a:cubicBezTo>
                  <a:pt x="311150" y="233100"/>
                  <a:pt x="213710" y="428568"/>
                  <a:pt x="213681" y="428625"/>
                </a:cubicBezTo>
                <a:cubicBezTo>
                  <a:pt x="213671" y="428625"/>
                  <a:pt x="212974" y="428625"/>
                  <a:pt x="165100" y="428625"/>
                </a:cubicBezTo>
                <a:lnTo>
                  <a:pt x="165100" y="430212"/>
                </a:lnTo>
                <a:lnTo>
                  <a:pt x="152400" y="430212"/>
                </a:lnTo>
                <a:lnTo>
                  <a:pt x="152400" y="428625"/>
                </a:lnTo>
                <a:lnTo>
                  <a:pt x="104966" y="428625"/>
                </a:lnTo>
                <a:cubicBezTo>
                  <a:pt x="104914" y="428528"/>
                  <a:pt x="0" y="233092"/>
                  <a:pt x="0" y="154154"/>
                </a:cubicBezTo>
                <a:cubicBezTo>
                  <a:pt x="0" y="67678"/>
                  <a:pt x="67478" y="0"/>
                  <a:pt x="1537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4" name="Rectangle 116"/>
          <p:cNvSpPr>
            <a:spLocks noChangeArrowheads="1"/>
          </p:cNvSpPr>
          <p:nvPr/>
        </p:nvSpPr>
        <p:spPr bwMode="auto">
          <a:xfrm>
            <a:off x="1339243" y="1997604"/>
            <a:ext cx="251799" cy="400042"/>
          </a:xfrm>
          <a:custGeom>
            <a:avLst/>
            <a:gdLst/>
            <a:ahLst/>
            <a:cxnLst/>
            <a:rect l="l" t="t" r="r" b="b"/>
            <a:pathLst>
              <a:path w="316753" h="503237">
                <a:moveTo>
                  <a:pt x="138896" y="71437"/>
                </a:moveTo>
                <a:lnTo>
                  <a:pt x="183346" y="71437"/>
                </a:lnTo>
                <a:lnTo>
                  <a:pt x="183346" y="76199"/>
                </a:lnTo>
                <a:lnTo>
                  <a:pt x="138896" y="76199"/>
                </a:lnTo>
                <a:close/>
                <a:moveTo>
                  <a:pt x="40471" y="71437"/>
                </a:moveTo>
                <a:lnTo>
                  <a:pt x="81746" y="71437"/>
                </a:lnTo>
                <a:lnTo>
                  <a:pt x="81746" y="76199"/>
                </a:lnTo>
                <a:lnTo>
                  <a:pt x="40471" y="76199"/>
                </a:lnTo>
                <a:close/>
                <a:moveTo>
                  <a:pt x="115355" y="62013"/>
                </a:moveTo>
                <a:cubicBezTo>
                  <a:pt x="124278" y="64358"/>
                  <a:pt x="132731" y="75611"/>
                  <a:pt x="134610" y="83113"/>
                </a:cubicBezTo>
                <a:cubicBezTo>
                  <a:pt x="138367" y="86864"/>
                  <a:pt x="145882" y="233158"/>
                  <a:pt x="153396" y="236909"/>
                </a:cubicBezTo>
                <a:cubicBezTo>
                  <a:pt x="153396" y="236909"/>
                  <a:pt x="190966" y="206900"/>
                  <a:pt x="209752" y="248162"/>
                </a:cubicBezTo>
                <a:cubicBezTo>
                  <a:pt x="209752" y="248162"/>
                  <a:pt x="251080" y="225655"/>
                  <a:pt x="266108" y="270669"/>
                </a:cubicBezTo>
                <a:cubicBezTo>
                  <a:pt x="266108" y="270669"/>
                  <a:pt x="318707" y="274420"/>
                  <a:pt x="314950" y="323184"/>
                </a:cubicBezTo>
                <a:cubicBezTo>
                  <a:pt x="314950" y="323184"/>
                  <a:pt x="326221" y="413211"/>
                  <a:pt x="292408" y="476979"/>
                </a:cubicBezTo>
                <a:cubicBezTo>
                  <a:pt x="292408" y="476979"/>
                  <a:pt x="292408" y="476979"/>
                  <a:pt x="284893" y="503237"/>
                </a:cubicBezTo>
                <a:cubicBezTo>
                  <a:pt x="284893" y="503237"/>
                  <a:pt x="284893" y="503237"/>
                  <a:pt x="130853" y="503237"/>
                </a:cubicBezTo>
                <a:cubicBezTo>
                  <a:pt x="130853" y="503237"/>
                  <a:pt x="142124" y="491984"/>
                  <a:pt x="119581" y="473228"/>
                </a:cubicBezTo>
                <a:cubicBezTo>
                  <a:pt x="119581" y="473228"/>
                  <a:pt x="78254" y="454473"/>
                  <a:pt x="44440" y="401957"/>
                </a:cubicBezTo>
                <a:cubicBezTo>
                  <a:pt x="44440" y="401957"/>
                  <a:pt x="18140" y="371948"/>
                  <a:pt x="18140" y="364446"/>
                </a:cubicBezTo>
                <a:cubicBezTo>
                  <a:pt x="10626" y="319433"/>
                  <a:pt x="3112" y="319433"/>
                  <a:pt x="6869" y="315682"/>
                </a:cubicBezTo>
                <a:cubicBezTo>
                  <a:pt x="-11916" y="293175"/>
                  <a:pt x="10626" y="240660"/>
                  <a:pt x="40683" y="285673"/>
                </a:cubicBezTo>
                <a:cubicBezTo>
                  <a:pt x="40683" y="285673"/>
                  <a:pt x="59468" y="323184"/>
                  <a:pt x="59468" y="319433"/>
                </a:cubicBezTo>
                <a:cubicBezTo>
                  <a:pt x="59468" y="319433"/>
                  <a:pt x="70739" y="353193"/>
                  <a:pt x="82011" y="360695"/>
                </a:cubicBezTo>
                <a:cubicBezTo>
                  <a:pt x="104553" y="356944"/>
                  <a:pt x="93282" y="266918"/>
                  <a:pt x="97039" y="259415"/>
                </a:cubicBezTo>
                <a:cubicBezTo>
                  <a:pt x="97039" y="259415"/>
                  <a:pt x="93282" y="203149"/>
                  <a:pt x="93282" y="94367"/>
                </a:cubicBezTo>
                <a:cubicBezTo>
                  <a:pt x="97039" y="66233"/>
                  <a:pt x="106432" y="59669"/>
                  <a:pt x="115355" y="62013"/>
                </a:cubicBezTo>
                <a:close/>
                <a:moveTo>
                  <a:pt x="164297" y="22225"/>
                </a:moveTo>
                <a:lnTo>
                  <a:pt x="169059" y="26987"/>
                </a:lnTo>
                <a:lnTo>
                  <a:pt x="138897" y="57150"/>
                </a:lnTo>
                <a:lnTo>
                  <a:pt x="134134" y="52387"/>
                </a:lnTo>
                <a:close/>
                <a:moveTo>
                  <a:pt x="56346" y="22225"/>
                </a:moveTo>
                <a:lnTo>
                  <a:pt x="86509" y="52387"/>
                </a:lnTo>
                <a:lnTo>
                  <a:pt x="81746" y="57150"/>
                </a:lnTo>
                <a:lnTo>
                  <a:pt x="51584" y="26987"/>
                </a:lnTo>
                <a:close/>
                <a:moveTo>
                  <a:pt x="108734" y="0"/>
                </a:moveTo>
                <a:lnTo>
                  <a:pt x="111909" y="0"/>
                </a:lnTo>
                <a:lnTo>
                  <a:pt x="111909" y="46037"/>
                </a:lnTo>
                <a:lnTo>
                  <a:pt x="108734" y="4603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5" name="3text2"/>
          <p:cNvSpPr/>
          <p:nvPr/>
        </p:nvSpPr>
        <p:spPr>
          <a:xfrm>
            <a:off x="1996959" y="2025477"/>
            <a:ext cx="33309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公司简介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6" name="3text3"/>
          <p:cNvSpPr/>
          <p:nvPr/>
        </p:nvSpPr>
        <p:spPr>
          <a:xfrm>
            <a:off x="1982989" y="3102325"/>
            <a:ext cx="33452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公司概况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7" name="3text4"/>
          <p:cNvSpPr/>
          <p:nvPr/>
        </p:nvSpPr>
        <p:spPr>
          <a:xfrm>
            <a:off x="1996959" y="4243115"/>
            <a:ext cx="33452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公司发展史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8" name="3text5"/>
          <p:cNvSpPr/>
          <p:nvPr/>
        </p:nvSpPr>
        <p:spPr>
          <a:xfrm>
            <a:off x="1996959" y="5303305"/>
            <a:ext cx="33452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企业文化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4646305" y="2172549"/>
            <a:ext cx="3178175" cy="3848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kern="100" dirty="0"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pitchFamily="49" charset="-122"/>
              </a:rPr>
              <a:t>2005</a:t>
            </a:r>
            <a:r>
              <a:rPr lang="zh-CN" altLang="zh-CN" kern="100" dirty="0"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pitchFamily="49" charset="-122"/>
              </a:rPr>
              <a:t>：中国企业信息化500强</a:t>
            </a:r>
            <a:endParaRPr lang="zh-CN" altLang="zh-CN" kern="100" dirty="0">
              <a:latin typeface="微软雅黑" panose="020B0503020204020204" pitchFamily="34" charset="-122"/>
              <a:ea typeface="微软雅黑" panose="020B0503020204020204" pitchFamily="34" charset="-122"/>
              <a:cs typeface="仿宋" panose="02010609060101010101" pitchFamily="49" charset="-122"/>
            </a:endParaRPr>
          </a:p>
        </p:txBody>
      </p:sp>
      <p:grpSp>
        <p:nvGrpSpPr>
          <p:cNvPr id="50" name="组合 49"/>
          <p:cNvGrpSpPr/>
          <p:nvPr/>
        </p:nvGrpSpPr>
        <p:grpSpPr>
          <a:xfrm>
            <a:off x="3862397" y="4888057"/>
            <a:ext cx="645160" cy="478127"/>
            <a:chOff x="5737520" y="4854809"/>
            <a:chExt cx="645160" cy="478127"/>
          </a:xfrm>
        </p:grpSpPr>
        <p:sp>
          <p:nvSpPr>
            <p:cNvPr id="51" name="矩形 50"/>
            <p:cNvSpPr/>
            <p:nvPr/>
          </p:nvSpPr>
          <p:spPr>
            <a:xfrm rot="18944091">
              <a:off x="5834637" y="4854809"/>
              <a:ext cx="480378" cy="4781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2" name="矩形 81"/>
            <p:cNvSpPr/>
            <p:nvPr/>
          </p:nvSpPr>
          <p:spPr>
            <a:xfrm>
              <a:off x="5737520" y="4889910"/>
              <a:ext cx="645160" cy="3657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="1" kern="100" dirty="0" smtClean="0">
                  <a:solidFill>
                    <a:schemeClr val="accent5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仿宋" panose="02010609060101010101" pitchFamily="49" charset="-122"/>
                </a:rPr>
                <a:t>2009</a:t>
              </a:r>
              <a:endParaRPr lang="zh-CN" altLang="en-US" b="1" dirty="0">
                <a:solidFill>
                  <a:schemeClr val="accent5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pic>
        <p:nvPicPr>
          <p:cNvPr id="48" name="图片 4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2833" y="156727"/>
            <a:ext cx="2124921" cy="49659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  <p:bldP spid="4" grpId="0"/>
      <p:bldP spid="5" grpId="0"/>
      <p:bldP spid="4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9" name="直接连接符 68"/>
          <p:cNvCxnSpPr/>
          <p:nvPr/>
        </p:nvCxnSpPr>
        <p:spPr>
          <a:xfrm>
            <a:off x="4197870" y="1629796"/>
            <a:ext cx="13157" cy="5757968"/>
          </a:xfrm>
          <a:prstGeom prst="line">
            <a:avLst/>
          </a:prstGeom>
          <a:ln w="2222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圆角矩形 41"/>
          <p:cNvSpPr/>
          <p:nvPr/>
        </p:nvSpPr>
        <p:spPr>
          <a:xfrm>
            <a:off x="417396" y="1040826"/>
            <a:ext cx="182880" cy="68580"/>
          </a:xfrm>
          <a:prstGeom prst="roundRect">
            <a:avLst/>
          </a:prstGeom>
          <a:solidFill>
            <a:schemeClr val="accent1">
              <a:alpha val="7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3" name="圆角矩形 42"/>
          <p:cNvSpPr/>
          <p:nvPr/>
        </p:nvSpPr>
        <p:spPr>
          <a:xfrm>
            <a:off x="682361" y="1040826"/>
            <a:ext cx="182880" cy="68580"/>
          </a:xfrm>
          <a:prstGeom prst="roundRect">
            <a:avLst/>
          </a:prstGeom>
          <a:solidFill>
            <a:schemeClr val="accent2">
              <a:alpha val="7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4" name="圆角矩形 43"/>
          <p:cNvSpPr/>
          <p:nvPr/>
        </p:nvSpPr>
        <p:spPr>
          <a:xfrm>
            <a:off x="947326" y="1040826"/>
            <a:ext cx="182880" cy="68580"/>
          </a:xfrm>
          <a:prstGeom prst="roundRect">
            <a:avLst/>
          </a:prstGeom>
          <a:solidFill>
            <a:schemeClr val="accent4">
              <a:alpha val="7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5" name="圆角矩形 44"/>
          <p:cNvSpPr/>
          <p:nvPr/>
        </p:nvSpPr>
        <p:spPr>
          <a:xfrm>
            <a:off x="1212291" y="1040826"/>
            <a:ext cx="182880" cy="68580"/>
          </a:xfrm>
          <a:prstGeom prst="roundRect">
            <a:avLst/>
          </a:prstGeom>
          <a:solidFill>
            <a:schemeClr val="tx2">
              <a:alpha val="7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299960" y="345230"/>
            <a:ext cx="2682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我们是谁</a:t>
            </a:r>
            <a:endParaRPr lang="zh-CN" altLang="en-US" sz="36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grpSp>
        <p:nvGrpSpPr>
          <p:cNvPr id="105" name="组合 104"/>
          <p:cNvGrpSpPr/>
          <p:nvPr/>
        </p:nvGrpSpPr>
        <p:grpSpPr>
          <a:xfrm>
            <a:off x="4050561" y="745169"/>
            <a:ext cx="2726104" cy="884627"/>
            <a:chOff x="543985" y="1728629"/>
            <a:chExt cx="3089587" cy="1002579"/>
          </a:xfrm>
        </p:grpSpPr>
        <p:sp>
          <p:nvSpPr>
            <p:cNvPr id="107" name="矩形 106"/>
            <p:cNvSpPr/>
            <p:nvPr/>
          </p:nvSpPr>
          <p:spPr>
            <a:xfrm>
              <a:off x="1389537" y="1772815"/>
              <a:ext cx="2244035" cy="59298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800" b="1" dirty="0" smtClean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公司</a:t>
              </a:r>
              <a:r>
                <a:rPr lang="zh-CN" altLang="en-US" sz="2800" b="1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发展史</a:t>
              </a:r>
              <a:endParaRPr lang="en-US" altLang="zh-CN" sz="28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108" name="直接连接符 107"/>
            <p:cNvCxnSpPr/>
            <p:nvPr/>
          </p:nvCxnSpPr>
          <p:spPr>
            <a:xfrm flipH="1">
              <a:off x="543985" y="1728629"/>
              <a:ext cx="1036236" cy="769441"/>
            </a:xfrm>
            <a:prstGeom prst="line">
              <a:avLst/>
            </a:prstGeom>
            <a:ln w="666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矩形 108"/>
            <p:cNvSpPr/>
            <p:nvPr/>
          </p:nvSpPr>
          <p:spPr>
            <a:xfrm>
              <a:off x="952961" y="2207987"/>
              <a:ext cx="1416984" cy="523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400" dirty="0" smtClean="0">
                  <a:solidFill>
                    <a:srgbClr val="00B0F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History</a:t>
              </a:r>
              <a:endParaRPr lang="zh-CN" altLang="en-US" sz="24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53" name="图片 5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625" y="155538"/>
            <a:ext cx="1699344" cy="1622566"/>
          </a:xfrm>
          <a:prstGeom prst="rect">
            <a:avLst/>
          </a:prstGeom>
        </p:spPr>
      </p:pic>
      <p:grpSp>
        <p:nvGrpSpPr>
          <p:cNvPr id="54" name="组合 53"/>
          <p:cNvGrpSpPr/>
          <p:nvPr/>
        </p:nvGrpSpPr>
        <p:grpSpPr>
          <a:xfrm>
            <a:off x="3851870" y="5825463"/>
            <a:ext cx="645160" cy="478127"/>
            <a:chOff x="5751660" y="2880710"/>
            <a:chExt cx="645160" cy="478127"/>
          </a:xfrm>
        </p:grpSpPr>
        <p:sp>
          <p:nvSpPr>
            <p:cNvPr id="55" name="矩形 54"/>
            <p:cNvSpPr/>
            <p:nvPr/>
          </p:nvSpPr>
          <p:spPr>
            <a:xfrm rot="18944091">
              <a:off x="5834637" y="2880710"/>
              <a:ext cx="480378" cy="4781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矩形 55"/>
            <p:cNvSpPr/>
            <p:nvPr/>
          </p:nvSpPr>
          <p:spPr>
            <a:xfrm>
              <a:off x="5751660" y="2914917"/>
              <a:ext cx="645160" cy="3657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="1" kern="100" dirty="0" smtClean="0">
                  <a:solidFill>
                    <a:srgbClr val="4BACC6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仿宋" panose="02010609060101010101" pitchFamily="49" charset="-122"/>
                </a:rPr>
                <a:t>2014</a:t>
              </a:r>
              <a:endParaRPr lang="zh-CN" altLang="en-US" b="1" dirty="0">
                <a:solidFill>
                  <a:srgbClr val="4BACC6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3853775" y="4696115"/>
            <a:ext cx="645160" cy="478127"/>
            <a:chOff x="5735960" y="1944606"/>
            <a:chExt cx="645160" cy="478127"/>
          </a:xfrm>
        </p:grpSpPr>
        <p:sp>
          <p:nvSpPr>
            <p:cNvPr id="58" name="矩形 57"/>
            <p:cNvSpPr/>
            <p:nvPr/>
          </p:nvSpPr>
          <p:spPr>
            <a:xfrm rot="18944091">
              <a:off x="5834638" y="1944606"/>
              <a:ext cx="480378" cy="478127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9" name="矩形 58"/>
            <p:cNvSpPr/>
            <p:nvPr/>
          </p:nvSpPr>
          <p:spPr>
            <a:xfrm>
              <a:off x="5735960" y="1988840"/>
              <a:ext cx="645160" cy="3657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="1" kern="100" dirty="0" smtClean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仿宋" panose="02010609060101010101" pitchFamily="49" charset="-122"/>
                </a:rPr>
                <a:t>2013</a:t>
              </a:r>
              <a:endParaRPr lang="zh-CN" altLang="en-US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6" name="矩形 5"/>
          <p:cNvSpPr/>
          <p:nvPr/>
        </p:nvSpPr>
        <p:spPr>
          <a:xfrm>
            <a:off x="4583832" y="5713115"/>
            <a:ext cx="7202638" cy="659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kern="100" dirty="0"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pitchFamily="49" charset="-122"/>
              </a:rPr>
              <a:t>2014</a:t>
            </a:r>
            <a:r>
              <a:rPr lang="zh-CN" altLang="en-US" kern="100" dirty="0"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pitchFamily="49" charset="-122"/>
              </a:rPr>
              <a:t>：国家科学技术进步奖二等奖、中国专利优秀奖、</a:t>
            </a:r>
            <a:r>
              <a:rPr lang="zh-CN" altLang="en-US" kern="100" dirty="0"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pitchFamily="49" charset="-122"/>
                <a:sym typeface="+mn-ea"/>
              </a:rPr>
              <a:t>浙江技术创新能力百强企业</a:t>
            </a:r>
            <a:endParaRPr lang="zh-CN" altLang="zh-CN" kern="100" dirty="0">
              <a:latin typeface="微软雅黑" panose="020B0503020204020204" pitchFamily="34" charset="-122"/>
              <a:ea typeface="微软雅黑" panose="020B0503020204020204" pitchFamily="34" charset="-122"/>
              <a:cs typeface="仿宋" panose="02010609060101010101" pitchFamily="49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556527" y="3569579"/>
            <a:ext cx="6096000" cy="3848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kern="100" dirty="0"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pitchFamily="49" charset="-122"/>
              </a:rPr>
              <a:t>2012</a:t>
            </a:r>
            <a:r>
              <a:rPr lang="zh-CN" altLang="en-US" kern="100" dirty="0"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pitchFamily="49" charset="-122"/>
              </a:rPr>
              <a:t>：中国上市公司市值管理百佳</a:t>
            </a:r>
            <a:endParaRPr lang="zh-CN" altLang="en-US" kern="100" dirty="0">
              <a:latin typeface="微软雅黑" panose="020B0503020204020204" pitchFamily="34" charset="-122"/>
              <a:ea typeface="微软雅黑" panose="020B0503020204020204" pitchFamily="34" charset="-122"/>
              <a:cs typeface="仿宋" panose="02010609060101010101" pitchFamily="49" charset="-122"/>
            </a:endParaRPr>
          </a:p>
        </p:txBody>
      </p:sp>
      <p:sp>
        <p:nvSpPr>
          <p:cNvPr id="46" name="Oval 12"/>
          <p:cNvSpPr/>
          <p:nvPr/>
        </p:nvSpPr>
        <p:spPr>
          <a:xfrm>
            <a:off x="1118033" y="1862589"/>
            <a:ext cx="720000" cy="72000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  <a:cs typeface="+mn-ea"/>
              <a:sym typeface="+mn-lt"/>
            </a:endParaRPr>
          </a:p>
        </p:txBody>
      </p:sp>
      <p:sp>
        <p:nvSpPr>
          <p:cNvPr id="47" name="Oval 12"/>
          <p:cNvSpPr/>
          <p:nvPr/>
        </p:nvSpPr>
        <p:spPr>
          <a:xfrm>
            <a:off x="1118033" y="2955019"/>
            <a:ext cx="720000" cy="72000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  <a:cs typeface="+mn-ea"/>
              <a:sym typeface="+mn-lt"/>
            </a:endParaRPr>
          </a:p>
        </p:txBody>
      </p:sp>
      <p:sp>
        <p:nvSpPr>
          <p:cNvPr id="52" name="Oval 12"/>
          <p:cNvSpPr/>
          <p:nvPr/>
        </p:nvSpPr>
        <p:spPr>
          <a:xfrm>
            <a:off x="1118033" y="4047449"/>
            <a:ext cx="720000" cy="7200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  <a:cs typeface="+mn-ea"/>
              <a:sym typeface="+mn-lt"/>
            </a:endParaRPr>
          </a:p>
        </p:txBody>
      </p:sp>
      <p:sp>
        <p:nvSpPr>
          <p:cNvPr id="70" name="Oval 12"/>
          <p:cNvSpPr/>
          <p:nvPr/>
        </p:nvSpPr>
        <p:spPr>
          <a:xfrm>
            <a:off x="1118033" y="5139879"/>
            <a:ext cx="720000" cy="72000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  <a:cs typeface="+mn-ea"/>
              <a:sym typeface="+mn-lt"/>
            </a:endParaRPr>
          </a:p>
        </p:txBody>
      </p:sp>
      <p:sp>
        <p:nvSpPr>
          <p:cNvPr id="71" name="Rectangle 133"/>
          <p:cNvSpPr>
            <a:spLocks noChangeArrowheads="1"/>
          </p:cNvSpPr>
          <p:nvPr/>
        </p:nvSpPr>
        <p:spPr bwMode="auto">
          <a:xfrm>
            <a:off x="1355648" y="3143232"/>
            <a:ext cx="265392" cy="289173"/>
          </a:xfrm>
          <a:custGeom>
            <a:avLst/>
            <a:gdLst/>
            <a:ahLst/>
            <a:cxnLst/>
            <a:rect l="l" t="t" r="r" b="b"/>
            <a:pathLst>
              <a:path w="442912" h="482601">
                <a:moveTo>
                  <a:pt x="363537" y="347663"/>
                </a:moveTo>
                <a:lnTo>
                  <a:pt x="442912" y="347663"/>
                </a:lnTo>
                <a:lnTo>
                  <a:pt x="442912" y="482601"/>
                </a:lnTo>
                <a:lnTo>
                  <a:pt x="363537" y="482601"/>
                </a:lnTo>
                <a:close/>
                <a:moveTo>
                  <a:pt x="0" y="347663"/>
                </a:moveTo>
                <a:lnTo>
                  <a:pt x="77788" y="347663"/>
                </a:lnTo>
                <a:lnTo>
                  <a:pt x="77788" y="482601"/>
                </a:lnTo>
                <a:lnTo>
                  <a:pt x="0" y="482601"/>
                </a:lnTo>
                <a:close/>
                <a:moveTo>
                  <a:pt x="239712" y="317500"/>
                </a:moveTo>
                <a:lnTo>
                  <a:pt x="322262" y="317500"/>
                </a:lnTo>
                <a:lnTo>
                  <a:pt x="322262" y="482600"/>
                </a:lnTo>
                <a:lnTo>
                  <a:pt x="239712" y="482600"/>
                </a:lnTo>
                <a:close/>
                <a:moveTo>
                  <a:pt x="363537" y="276225"/>
                </a:moveTo>
                <a:lnTo>
                  <a:pt x="442912" y="276225"/>
                </a:lnTo>
                <a:lnTo>
                  <a:pt x="442912" y="325438"/>
                </a:lnTo>
                <a:lnTo>
                  <a:pt x="363537" y="325438"/>
                </a:lnTo>
                <a:close/>
                <a:moveTo>
                  <a:pt x="0" y="276225"/>
                </a:moveTo>
                <a:lnTo>
                  <a:pt x="77788" y="276225"/>
                </a:lnTo>
                <a:lnTo>
                  <a:pt x="77788" y="325438"/>
                </a:lnTo>
                <a:lnTo>
                  <a:pt x="0" y="325438"/>
                </a:lnTo>
                <a:close/>
                <a:moveTo>
                  <a:pt x="239712" y="246063"/>
                </a:moveTo>
                <a:lnTo>
                  <a:pt x="322262" y="246063"/>
                </a:lnTo>
                <a:lnTo>
                  <a:pt x="322262" y="295276"/>
                </a:lnTo>
                <a:lnTo>
                  <a:pt x="239712" y="295276"/>
                </a:lnTo>
                <a:close/>
                <a:moveTo>
                  <a:pt x="123825" y="212725"/>
                </a:moveTo>
                <a:lnTo>
                  <a:pt x="201613" y="212725"/>
                </a:lnTo>
                <a:lnTo>
                  <a:pt x="201613" y="482600"/>
                </a:lnTo>
                <a:lnTo>
                  <a:pt x="123825" y="482600"/>
                </a:lnTo>
                <a:close/>
                <a:moveTo>
                  <a:pt x="363537" y="209550"/>
                </a:moveTo>
                <a:lnTo>
                  <a:pt x="442912" y="209550"/>
                </a:lnTo>
                <a:lnTo>
                  <a:pt x="442912" y="254000"/>
                </a:lnTo>
                <a:lnTo>
                  <a:pt x="363537" y="254000"/>
                </a:lnTo>
                <a:close/>
                <a:moveTo>
                  <a:pt x="0" y="209550"/>
                </a:moveTo>
                <a:lnTo>
                  <a:pt x="77788" y="209550"/>
                </a:lnTo>
                <a:lnTo>
                  <a:pt x="77788" y="254000"/>
                </a:lnTo>
                <a:lnTo>
                  <a:pt x="0" y="254000"/>
                </a:lnTo>
                <a:close/>
                <a:moveTo>
                  <a:pt x="239712" y="176213"/>
                </a:moveTo>
                <a:lnTo>
                  <a:pt x="322262" y="176213"/>
                </a:lnTo>
                <a:lnTo>
                  <a:pt x="322262" y="223838"/>
                </a:lnTo>
                <a:lnTo>
                  <a:pt x="239712" y="223838"/>
                </a:lnTo>
                <a:close/>
                <a:moveTo>
                  <a:pt x="363537" y="138113"/>
                </a:moveTo>
                <a:lnTo>
                  <a:pt x="442912" y="138113"/>
                </a:lnTo>
                <a:lnTo>
                  <a:pt x="442912" y="187326"/>
                </a:lnTo>
                <a:lnTo>
                  <a:pt x="363537" y="187326"/>
                </a:lnTo>
                <a:close/>
                <a:moveTo>
                  <a:pt x="123825" y="138113"/>
                </a:moveTo>
                <a:lnTo>
                  <a:pt x="201613" y="138113"/>
                </a:lnTo>
                <a:lnTo>
                  <a:pt x="201613" y="187326"/>
                </a:lnTo>
                <a:lnTo>
                  <a:pt x="123825" y="187326"/>
                </a:lnTo>
                <a:close/>
                <a:moveTo>
                  <a:pt x="0" y="138113"/>
                </a:moveTo>
                <a:lnTo>
                  <a:pt x="77788" y="138113"/>
                </a:lnTo>
                <a:lnTo>
                  <a:pt x="77788" y="187326"/>
                </a:lnTo>
                <a:lnTo>
                  <a:pt x="0" y="187326"/>
                </a:lnTo>
                <a:close/>
                <a:moveTo>
                  <a:pt x="239712" y="107950"/>
                </a:moveTo>
                <a:lnTo>
                  <a:pt x="322262" y="107950"/>
                </a:lnTo>
                <a:lnTo>
                  <a:pt x="322262" y="157163"/>
                </a:lnTo>
                <a:lnTo>
                  <a:pt x="239712" y="157163"/>
                </a:lnTo>
                <a:close/>
                <a:moveTo>
                  <a:pt x="123825" y="69850"/>
                </a:moveTo>
                <a:lnTo>
                  <a:pt x="201613" y="69850"/>
                </a:lnTo>
                <a:lnTo>
                  <a:pt x="201613" y="119063"/>
                </a:lnTo>
                <a:lnTo>
                  <a:pt x="123825" y="119063"/>
                </a:lnTo>
                <a:close/>
                <a:moveTo>
                  <a:pt x="123825" y="0"/>
                </a:moveTo>
                <a:lnTo>
                  <a:pt x="201613" y="0"/>
                </a:lnTo>
                <a:lnTo>
                  <a:pt x="201613" y="47625"/>
                </a:lnTo>
                <a:lnTo>
                  <a:pt x="123825" y="4762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2" name="Freeform 170"/>
          <p:cNvSpPr/>
          <p:nvPr/>
        </p:nvSpPr>
        <p:spPr bwMode="auto">
          <a:xfrm>
            <a:off x="1335510" y="4260070"/>
            <a:ext cx="305667" cy="335422"/>
          </a:xfrm>
          <a:custGeom>
            <a:avLst/>
            <a:gdLst/>
            <a:ahLst/>
            <a:cxnLst/>
            <a:rect l="l" t="t" r="r" b="b"/>
            <a:pathLst>
              <a:path w="358775" h="393700">
                <a:moveTo>
                  <a:pt x="170830" y="131337"/>
                </a:moveTo>
                <a:cubicBezTo>
                  <a:pt x="188267" y="131337"/>
                  <a:pt x="206176" y="138848"/>
                  <a:pt x="221258" y="153871"/>
                </a:cubicBezTo>
                <a:cubicBezTo>
                  <a:pt x="247650" y="180162"/>
                  <a:pt x="247650" y="221475"/>
                  <a:pt x="221258" y="247766"/>
                </a:cubicBezTo>
                <a:cubicBezTo>
                  <a:pt x="194866" y="277812"/>
                  <a:pt x="149622" y="277812"/>
                  <a:pt x="123230" y="247766"/>
                </a:cubicBezTo>
                <a:cubicBezTo>
                  <a:pt x="96837" y="221475"/>
                  <a:pt x="96837" y="180162"/>
                  <a:pt x="123230" y="153871"/>
                </a:cubicBezTo>
                <a:cubicBezTo>
                  <a:pt x="136426" y="138848"/>
                  <a:pt x="153392" y="131337"/>
                  <a:pt x="170830" y="131337"/>
                </a:cubicBezTo>
                <a:close/>
                <a:moveTo>
                  <a:pt x="170656" y="110024"/>
                </a:moveTo>
                <a:cubicBezTo>
                  <a:pt x="147255" y="110024"/>
                  <a:pt x="123855" y="118449"/>
                  <a:pt x="105134" y="135297"/>
                </a:cubicBezTo>
                <a:cubicBezTo>
                  <a:pt x="71437" y="172738"/>
                  <a:pt x="71437" y="228899"/>
                  <a:pt x="108878" y="266340"/>
                </a:cubicBezTo>
                <a:cubicBezTo>
                  <a:pt x="138831" y="300037"/>
                  <a:pt x="191249" y="300037"/>
                  <a:pt x="228690" y="273828"/>
                </a:cubicBezTo>
                <a:lnTo>
                  <a:pt x="239922" y="258852"/>
                </a:lnTo>
                <a:cubicBezTo>
                  <a:pt x="269875" y="221411"/>
                  <a:pt x="269875" y="168994"/>
                  <a:pt x="236178" y="135297"/>
                </a:cubicBezTo>
                <a:cubicBezTo>
                  <a:pt x="217458" y="118449"/>
                  <a:pt x="194057" y="110024"/>
                  <a:pt x="170656" y="110024"/>
                </a:cubicBezTo>
                <a:close/>
                <a:moveTo>
                  <a:pt x="30162" y="60325"/>
                </a:moveTo>
                <a:lnTo>
                  <a:pt x="30162" y="371475"/>
                </a:lnTo>
                <a:lnTo>
                  <a:pt x="55562" y="371475"/>
                </a:lnTo>
                <a:lnTo>
                  <a:pt x="55562" y="60325"/>
                </a:lnTo>
                <a:close/>
                <a:moveTo>
                  <a:pt x="41220" y="26247"/>
                </a:moveTo>
                <a:cubicBezTo>
                  <a:pt x="41181" y="26257"/>
                  <a:pt x="26231" y="30010"/>
                  <a:pt x="26231" y="41245"/>
                </a:cubicBezTo>
                <a:cubicBezTo>
                  <a:pt x="26256" y="41245"/>
                  <a:pt x="28704" y="41245"/>
                  <a:pt x="266055" y="41245"/>
                </a:cubicBezTo>
                <a:cubicBezTo>
                  <a:pt x="273549" y="41245"/>
                  <a:pt x="281044" y="48744"/>
                  <a:pt x="281044" y="56243"/>
                </a:cubicBezTo>
                <a:cubicBezTo>
                  <a:pt x="281044" y="56264"/>
                  <a:pt x="281044" y="58346"/>
                  <a:pt x="281044" y="258717"/>
                </a:cubicBezTo>
                <a:cubicBezTo>
                  <a:pt x="281044" y="258731"/>
                  <a:pt x="281044" y="259395"/>
                  <a:pt x="281044" y="292463"/>
                </a:cubicBezTo>
                <a:cubicBezTo>
                  <a:pt x="281033" y="292454"/>
                  <a:pt x="280514" y="292008"/>
                  <a:pt x="254813" y="269966"/>
                </a:cubicBezTo>
                <a:cubicBezTo>
                  <a:pt x="254808" y="269971"/>
                  <a:pt x="254715" y="270065"/>
                  <a:pt x="252939" y="271841"/>
                </a:cubicBezTo>
                <a:lnTo>
                  <a:pt x="239824" y="284964"/>
                </a:lnTo>
                <a:cubicBezTo>
                  <a:pt x="239832" y="284973"/>
                  <a:pt x="240406" y="285653"/>
                  <a:pt x="281044" y="333708"/>
                </a:cubicBezTo>
                <a:cubicBezTo>
                  <a:pt x="281044" y="333722"/>
                  <a:pt x="281044" y="334403"/>
                  <a:pt x="281044" y="367453"/>
                </a:cubicBezTo>
                <a:cubicBezTo>
                  <a:pt x="292271" y="367453"/>
                  <a:pt x="296024" y="356233"/>
                  <a:pt x="296033" y="356205"/>
                </a:cubicBezTo>
                <a:lnTo>
                  <a:pt x="296033" y="348706"/>
                </a:lnTo>
                <a:cubicBezTo>
                  <a:pt x="296042" y="348717"/>
                  <a:pt x="296487" y="349236"/>
                  <a:pt x="317590" y="373872"/>
                </a:cubicBezTo>
                <a:lnTo>
                  <a:pt x="322228" y="333673"/>
                </a:lnTo>
                <a:cubicBezTo>
                  <a:pt x="321946" y="333389"/>
                  <a:pt x="319374" y="330817"/>
                  <a:pt x="296033" y="307461"/>
                </a:cubicBezTo>
                <a:cubicBezTo>
                  <a:pt x="296033" y="307445"/>
                  <a:pt x="296033" y="305385"/>
                  <a:pt x="296033" y="41245"/>
                </a:cubicBezTo>
                <a:cubicBezTo>
                  <a:pt x="296033" y="41196"/>
                  <a:pt x="296009" y="26247"/>
                  <a:pt x="281044" y="26247"/>
                </a:cubicBezTo>
                <a:cubicBezTo>
                  <a:pt x="281019" y="26247"/>
                  <a:pt x="278564" y="26247"/>
                  <a:pt x="41220" y="26247"/>
                </a:cubicBezTo>
                <a:close/>
                <a:moveTo>
                  <a:pt x="37473" y="0"/>
                </a:moveTo>
                <a:cubicBezTo>
                  <a:pt x="37489" y="0"/>
                  <a:pt x="39571" y="0"/>
                  <a:pt x="311021" y="0"/>
                </a:cubicBezTo>
                <a:cubicBezTo>
                  <a:pt x="311057" y="0"/>
                  <a:pt x="322263" y="18"/>
                  <a:pt x="322263" y="11249"/>
                </a:cubicBezTo>
                <a:cubicBezTo>
                  <a:pt x="322263" y="11268"/>
                  <a:pt x="322263" y="13731"/>
                  <a:pt x="322263" y="333376"/>
                </a:cubicBezTo>
                <a:lnTo>
                  <a:pt x="358775" y="366713"/>
                </a:lnTo>
                <a:lnTo>
                  <a:pt x="336550" y="393700"/>
                </a:lnTo>
                <a:lnTo>
                  <a:pt x="317982" y="375131"/>
                </a:lnTo>
                <a:cubicBezTo>
                  <a:pt x="318381" y="378702"/>
                  <a:pt x="314635" y="378702"/>
                  <a:pt x="307274" y="378702"/>
                </a:cubicBezTo>
                <a:cubicBezTo>
                  <a:pt x="307264" y="378702"/>
                  <a:pt x="306731" y="378702"/>
                  <a:pt x="281044" y="378702"/>
                </a:cubicBezTo>
                <a:cubicBezTo>
                  <a:pt x="281044" y="386201"/>
                  <a:pt x="273549" y="393700"/>
                  <a:pt x="266055" y="393700"/>
                </a:cubicBezTo>
                <a:cubicBezTo>
                  <a:pt x="266041" y="393700"/>
                  <a:pt x="264120" y="393700"/>
                  <a:pt x="11242" y="393700"/>
                </a:cubicBezTo>
                <a:cubicBezTo>
                  <a:pt x="3747" y="393700"/>
                  <a:pt x="0" y="386201"/>
                  <a:pt x="0" y="378702"/>
                </a:cubicBezTo>
                <a:cubicBezTo>
                  <a:pt x="0" y="378686"/>
                  <a:pt x="0" y="376335"/>
                  <a:pt x="0" y="41245"/>
                </a:cubicBezTo>
                <a:cubicBezTo>
                  <a:pt x="0" y="41191"/>
                  <a:pt x="24" y="0"/>
                  <a:pt x="3747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3" name="Freeform 84"/>
          <p:cNvSpPr/>
          <p:nvPr/>
        </p:nvSpPr>
        <p:spPr bwMode="auto">
          <a:xfrm>
            <a:off x="1385045" y="5292683"/>
            <a:ext cx="234430" cy="429390"/>
          </a:xfrm>
          <a:custGeom>
            <a:avLst/>
            <a:gdLst/>
            <a:ahLst/>
            <a:cxnLst/>
            <a:rect l="l" t="t" r="r" b="b"/>
            <a:pathLst>
              <a:path w="311150" h="569912">
                <a:moveTo>
                  <a:pt x="119063" y="550862"/>
                </a:moveTo>
                <a:cubicBezTo>
                  <a:pt x="119076" y="550862"/>
                  <a:pt x="120056" y="550862"/>
                  <a:pt x="198438" y="550862"/>
                </a:cubicBezTo>
                <a:cubicBezTo>
                  <a:pt x="187099" y="562292"/>
                  <a:pt x="175760" y="569912"/>
                  <a:pt x="156861" y="569912"/>
                </a:cubicBezTo>
                <a:cubicBezTo>
                  <a:pt x="141742" y="569912"/>
                  <a:pt x="130402" y="562292"/>
                  <a:pt x="119063" y="550862"/>
                </a:cubicBezTo>
                <a:close/>
                <a:moveTo>
                  <a:pt x="104775" y="533400"/>
                </a:moveTo>
                <a:cubicBezTo>
                  <a:pt x="104786" y="533400"/>
                  <a:pt x="105878" y="533400"/>
                  <a:pt x="212725" y="533400"/>
                </a:cubicBezTo>
                <a:cubicBezTo>
                  <a:pt x="209003" y="536575"/>
                  <a:pt x="209003" y="539750"/>
                  <a:pt x="205280" y="539750"/>
                </a:cubicBezTo>
                <a:cubicBezTo>
                  <a:pt x="205271" y="539750"/>
                  <a:pt x="204334" y="539750"/>
                  <a:pt x="112220" y="539750"/>
                </a:cubicBezTo>
                <a:close/>
                <a:moveTo>
                  <a:pt x="100013" y="442912"/>
                </a:moveTo>
                <a:cubicBezTo>
                  <a:pt x="100020" y="442912"/>
                  <a:pt x="100938" y="442912"/>
                  <a:pt x="217488" y="442912"/>
                </a:cubicBezTo>
                <a:cubicBezTo>
                  <a:pt x="217488" y="442920"/>
                  <a:pt x="217488" y="443625"/>
                  <a:pt x="217488" y="510948"/>
                </a:cubicBezTo>
                <a:cubicBezTo>
                  <a:pt x="217488" y="514728"/>
                  <a:pt x="217488" y="518507"/>
                  <a:pt x="213699" y="522287"/>
                </a:cubicBezTo>
                <a:cubicBezTo>
                  <a:pt x="213691" y="522287"/>
                  <a:pt x="212795" y="522287"/>
                  <a:pt x="100013" y="522287"/>
                </a:cubicBezTo>
                <a:cubicBezTo>
                  <a:pt x="100013" y="518507"/>
                  <a:pt x="100013" y="514728"/>
                  <a:pt x="100013" y="510948"/>
                </a:cubicBezTo>
                <a:close/>
                <a:moveTo>
                  <a:pt x="115888" y="203200"/>
                </a:moveTo>
                <a:lnTo>
                  <a:pt x="152401" y="217488"/>
                </a:lnTo>
                <a:lnTo>
                  <a:pt x="201613" y="203200"/>
                </a:lnTo>
                <a:lnTo>
                  <a:pt x="157163" y="398462"/>
                </a:lnTo>
                <a:close/>
                <a:moveTo>
                  <a:pt x="116213" y="191753"/>
                </a:moveTo>
                <a:cubicBezTo>
                  <a:pt x="116207" y="191755"/>
                  <a:pt x="116107" y="191780"/>
                  <a:pt x="114338" y="192223"/>
                </a:cubicBezTo>
                <a:lnTo>
                  <a:pt x="101217" y="195513"/>
                </a:lnTo>
                <a:cubicBezTo>
                  <a:pt x="101217" y="199273"/>
                  <a:pt x="101217" y="199273"/>
                  <a:pt x="153701" y="428625"/>
                </a:cubicBezTo>
                <a:lnTo>
                  <a:pt x="164947" y="428625"/>
                </a:lnTo>
                <a:cubicBezTo>
                  <a:pt x="164950" y="428610"/>
                  <a:pt x="165370" y="426777"/>
                  <a:pt x="217430" y="199273"/>
                </a:cubicBezTo>
                <a:cubicBezTo>
                  <a:pt x="217424" y="199270"/>
                  <a:pt x="217325" y="199220"/>
                  <a:pt x="215556" y="198333"/>
                </a:cubicBezTo>
                <a:lnTo>
                  <a:pt x="202435" y="191753"/>
                </a:lnTo>
                <a:cubicBezTo>
                  <a:pt x="202425" y="191757"/>
                  <a:pt x="201722" y="192028"/>
                  <a:pt x="153701" y="210553"/>
                </a:cubicBezTo>
                <a:cubicBezTo>
                  <a:pt x="153691" y="210548"/>
                  <a:pt x="153100" y="210251"/>
                  <a:pt x="116213" y="191753"/>
                </a:cubicBezTo>
                <a:close/>
                <a:moveTo>
                  <a:pt x="153701" y="0"/>
                </a:moveTo>
                <a:cubicBezTo>
                  <a:pt x="239923" y="0"/>
                  <a:pt x="311150" y="67678"/>
                  <a:pt x="311150" y="154154"/>
                </a:cubicBezTo>
                <a:cubicBezTo>
                  <a:pt x="311150" y="233100"/>
                  <a:pt x="213710" y="428568"/>
                  <a:pt x="213681" y="428625"/>
                </a:cubicBezTo>
                <a:cubicBezTo>
                  <a:pt x="213671" y="428625"/>
                  <a:pt x="212974" y="428625"/>
                  <a:pt x="165100" y="428625"/>
                </a:cubicBezTo>
                <a:lnTo>
                  <a:pt x="165100" y="430212"/>
                </a:lnTo>
                <a:lnTo>
                  <a:pt x="152400" y="430212"/>
                </a:lnTo>
                <a:lnTo>
                  <a:pt x="152400" y="428625"/>
                </a:lnTo>
                <a:lnTo>
                  <a:pt x="104966" y="428625"/>
                </a:lnTo>
                <a:cubicBezTo>
                  <a:pt x="104914" y="428528"/>
                  <a:pt x="0" y="233092"/>
                  <a:pt x="0" y="154154"/>
                </a:cubicBezTo>
                <a:cubicBezTo>
                  <a:pt x="0" y="67678"/>
                  <a:pt x="67478" y="0"/>
                  <a:pt x="1537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4" name="Rectangle 116"/>
          <p:cNvSpPr>
            <a:spLocks noChangeArrowheads="1"/>
          </p:cNvSpPr>
          <p:nvPr/>
        </p:nvSpPr>
        <p:spPr bwMode="auto">
          <a:xfrm>
            <a:off x="1339243" y="1997604"/>
            <a:ext cx="251799" cy="400042"/>
          </a:xfrm>
          <a:custGeom>
            <a:avLst/>
            <a:gdLst/>
            <a:ahLst/>
            <a:cxnLst/>
            <a:rect l="l" t="t" r="r" b="b"/>
            <a:pathLst>
              <a:path w="316753" h="503237">
                <a:moveTo>
                  <a:pt x="138896" y="71437"/>
                </a:moveTo>
                <a:lnTo>
                  <a:pt x="183346" y="71437"/>
                </a:lnTo>
                <a:lnTo>
                  <a:pt x="183346" y="76199"/>
                </a:lnTo>
                <a:lnTo>
                  <a:pt x="138896" y="76199"/>
                </a:lnTo>
                <a:close/>
                <a:moveTo>
                  <a:pt x="40471" y="71437"/>
                </a:moveTo>
                <a:lnTo>
                  <a:pt x="81746" y="71437"/>
                </a:lnTo>
                <a:lnTo>
                  <a:pt x="81746" y="76199"/>
                </a:lnTo>
                <a:lnTo>
                  <a:pt x="40471" y="76199"/>
                </a:lnTo>
                <a:close/>
                <a:moveTo>
                  <a:pt x="115355" y="62013"/>
                </a:moveTo>
                <a:cubicBezTo>
                  <a:pt x="124278" y="64358"/>
                  <a:pt x="132731" y="75611"/>
                  <a:pt x="134610" y="83113"/>
                </a:cubicBezTo>
                <a:cubicBezTo>
                  <a:pt x="138367" y="86864"/>
                  <a:pt x="145882" y="233158"/>
                  <a:pt x="153396" y="236909"/>
                </a:cubicBezTo>
                <a:cubicBezTo>
                  <a:pt x="153396" y="236909"/>
                  <a:pt x="190966" y="206900"/>
                  <a:pt x="209752" y="248162"/>
                </a:cubicBezTo>
                <a:cubicBezTo>
                  <a:pt x="209752" y="248162"/>
                  <a:pt x="251080" y="225655"/>
                  <a:pt x="266108" y="270669"/>
                </a:cubicBezTo>
                <a:cubicBezTo>
                  <a:pt x="266108" y="270669"/>
                  <a:pt x="318707" y="274420"/>
                  <a:pt x="314950" y="323184"/>
                </a:cubicBezTo>
                <a:cubicBezTo>
                  <a:pt x="314950" y="323184"/>
                  <a:pt x="326221" y="413211"/>
                  <a:pt x="292408" y="476979"/>
                </a:cubicBezTo>
                <a:cubicBezTo>
                  <a:pt x="292408" y="476979"/>
                  <a:pt x="292408" y="476979"/>
                  <a:pt x="284893" y="503237"/>
                </a:cubicBezTo>
                <a:cubicBezTo>
                  <a:pt x="284893" y="503237"/>
                  <a:pt x="284893" y="503237"/>
                  <a:pt x="130853" y="503237"/>
                </a:cubicBezTo>
                <a:cubicBezTo>
                  <a:pt x="130853" y="503237"/>
                  <a:pt x="142124" y="491984"/>
                  <a:pt x="119581" y="473228"/>
                </a:cubicBezTo>
                <a:cubicBezTo>
                  <a:pt x="119581" y="473228"/>
                  <a:pt x="78254" y="454473"/>
                  <a:pt x="44440" y="401957"/>
                </a:cubicBezTo>
                <a:cubicBezTo>
                  <a:pt x="44440" y="401957"/>
                  <a:pt x="18140" y="371948"/>
                  <a:pt x="18140" y="364446"/>
                </a:cubicBezTo>
                <a:cubicBezTo>
                  <a:pt x="10626" y="319433"/>
                  <a:pt x="3112" y="319433"/>
                  <a:pt x="6869" y="315682"/>
                </a:cubicBezTo>
                <a:cubicBezTo>
                  <a:pt x="-11916" y="293175"/>
                  <a:pt x="10626" y="240660"/>
                  <a:pt x="40683" y="285673"/>
                </a:cubicBezTo>
                <a:cubicBezTo>
                  <a:pt x="40683" y="285673"/>
                  <a:pt x="59468" y="323184"/>
                  <a:pt x="59468" y="319433"/>
                </a:cubicBezTo>
                <a:cubicBezTo>
                  <a:pt x="59468" y="319433"/>
                  <a:pt x="70739" y="353193"/>
                  <a:pt x="82011" y="360695"/>
                </a:cubicBezTo>
                <a:cubicBezTo>
                  <a:pt x="104553" y="356944"/>
                  <a:pt x="93282" y="266918"/>
                  <a:pt x="97039" y="259415"/>
                </a:cubicBezTo>
                <a:cubicBezTo>
                  <a:pt x="97039" y="259415"/>
                  <a:pt x="93282" y="203149"/>
                  <a:pt x="93282" y="94367"/>
                </a:cubicBezTo>
                <a:cubicBezTo>
                  <a:pt x="97039" y="66233"/>
                  <a:pt x="106432" y="59669"/>
                  <a:pt x="115355" y="62013"/>
                </a:cubicBezTo>
                <a:close/>
                <a:moveTo>
                  <a:pt x="164297" y="22225"/>
                </a:moveTo>
                <a:lnTo>
                  <a:pt x="169059" y="26987"/>
                </a:lnTo>
                <a:lnTo>
                  <a:pt x="138897" y="57150"/>
                </a:lnTo>
                <a:lnTo>
                  <a:pt x="134134" y="52387"/>
                </a:lnTo>
                <a:close/>
                <a:moveTo>
                  <a:pt x="56346" y="22225"/>
                </a:moveTo>
                <a:lnTo>
                  <a:pt x="86509" y="52387"/>
                </a:lnTo>
                <a:lnTo>
                  <a:pt x="81746" y="57150"/>
                </a:lnTo>
                <a:lnTo>
                  <a:pt x="51584" y="26987"/>
                </a:lnTo>
                <a:close/>
                <a:moveTo>
                  <a:pt x="108734" y="0"/>
                </a:moveTo>
                <a:lnTo>
                  <a:pt x="111909" y="0"/>
                </a:lnTo>
                <a:lnTo>
                  <a:pt x="111909" y="46037"/>
                </a:lnTo>
                <a:lnTo>
                  <a:pt x="108734" y="4603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5" name="3text2"/>
          <p:cNvSpPr/>
          <p:nvPr/>
        </p:nvSpPr>
        <p:spPr>
          <a:xfrm>
            <a:off x="1996959" y="2025477"/>
            <a:ext cx="33309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公司简介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6" name="3text3"/>
          <p:cNvSpPr/>
          <p:nvPr/>
        </p:nvSpPr>
        <p:spPr>
          <a:xfrm>
            <a:off x="1982989" y="3187415"/>
            <a:ext cx="33452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公司概况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7" name="3text4"/>
          <p:cNvSpPr/>
          <p:nvPr/>
        </p:nvSpPr>
        <p:spPr>
          <a:xfrm>
            <a:off x="1996959" y="4243115"/>
            <a:ext cx="33452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公司发展史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8" name="3text5"/>
          <p:cNvSpPr/>
          <p:nvPr/>
        </p:nvSpPr>
        <p:spPr>
          <a:xfrm>
            <a:off x="1982989" y="5366170"/>
            <a:ext cx="33452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企业文化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48" name="组合 47"/>
          <p:cNvGrpSpPr/>
          <p:nvPr/>
        </p:nvGrpSpPr>
        <p:grpSpPr>
          <a:xfrm>
            <a:off x="3853775" y="3522465"/>
            <a:ext cx="645160" cy="478127"/>
            <a:chOff x="5737520" y="4854809"/>
            <a:chExt cx="645160" cy="478127"/>
          </a:xfrm>
        </p:grpSpPr>
        <p:sp>
          <p:nvSpPr>
            <p:cNvPr id="49" name="矩形 48"/>
            <p:cNvSpPr/>
            <p:nvPr/>
          </p:nvSpPr>
          <p:spPr>
            <a:xfrm rot="18944091">
              <a:off x="5834637" y="4854809"/>
              <a:ext cx="480378" cy="4781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矩形 49"/>
            <p:cNvSpPr/>
            <p:nvPr/>
          </p:nvSpPr>
          <p:spPr>
            <a:xfrm>
              <a:off x="5737520" y="4889910"/>
              <a:ext cx="645160" cy="3657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="1" kern="100" dirty="0" smtClean="0">
                  <a:solidFill>
                    <a:schemeClr val="accent5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仿宋" panose="02010609060101010101" pitchFamily="49" charset="-122"/>
                </a:rPr>
                <a:t>2012</a:t>
              </a:r>
              <a:endParaRPr lang="zh-CN" altLang="en-US" b="1" dirty="0">
                <a:solidFill>
                  <a:schemeClr val="accent5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51" name="矩形 50"/>
          <p:cNvSpPr/>
          <p:nvPr/>
        </p:nvSpPr>
        <p:spPr>
          <a:xfrm>
            <a:off x="4583832" y="4740271"/>
            <a:ext cx="6096000" cy="3848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kern="100" dirty="0"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pitchFamily="49" charset="-122"/>
              </a:rPr>
              <a:t>2013</a:t>
            </a:r>
            <a:r>
              <a:rPr lang="zh-CN" altLang="en-US" kern="100" dirty="0"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pitchFamily="49" charset="-122"/>
              </a:rPr>
              <a:t>：首批国家级知识产权示范企业</a:t>
            </a:r>
            <a:endParaRPr lang="zh-CN" altLang="en-US" kern="100" dirty="0">
              <a:latin typeface="微软雅黑" panose="020B0503020204020204" pitchFamily="34" charset="-122"/>
              <a:ea typeface="微软雅黑" panose="020B0503020204020204" pitchFamily="34" charset="-122"/>
              <a:cs typeface="仿宋" panose="02010609060101010101" pitchFamily="49" charset="-122"/>
            </a:endParaRPr>
          </a:p>
        </p:txBody>
      </p:sp>
      <p:pic>
        <p:nvPicPr>
          <p:cNvPr id="41" name="图片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2833" y="156727"/>
            <a:ext cx="2124921" cy="49659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3853775" y="2353600"/>
            <a:ext cx="645160" cy="478127"/>
            <a:chOff x="5735960" y="1944606"/>
            <a:chExt cx="645160" cy="478127"/>
          </a:xfrm>
        </p:grpSpPr>
        <p:sp>
          <p:nvSpPr>
            <p:cNvPr id="5" name="矩形 4"/>
            <p:cNvSpPr/>
            <p:nvPr/>
          </p:nvSpPr>
          <p:spPr>
            <a:xfrm rot="18944091">
              <a:off x="5834638" y="1944606"/>
              <a:ext cx="480378" cy="478127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7" name="矩形 6"/>
            <p:cNvSpPr/>
            <p:nvPr/>
          </p:nvSpPr>
          <p:spPr>
            <a:xfrm>
              <a:off x="5735960" y="1988840"/>
              <a:ext cx="645160" cy="3657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="1" kern="100" dirty="0" smtClean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仿宋" panose="02010609060101010101" pitchFamily="49" charset="-122"/>
                </a:rPr>
                <a:t>2011</a:t>
              </a:r>
              <a:endParaRPr lang="zh-CN" altLang="en-US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4556527" y="2400544"/>
            <a:ext cx="6096000" cy="3848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kern="100" dirty="0"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pitchFamily="49" charset="-122"/>
              </a:rPr>
              <a:t>2011</a:t>
            </a:r>
            <a:r>
              <a:rPr lang="zh-CN" altLang="en-US" kern="100" dirty="0"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pitchFamily="49" charset="-122"/>
              </a:rPr>
              <a:t>：</a:t>
            </a:r>
            <a:r>
              <a:rPr kern="100" dirty="0"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pitchFamily="49" charset="-122"/>
                <a:sym typeface="+mn-ea"/>
              </a:rPr>
              <a:t>股份公司转型2010中国经济十大领军企业</a:t>
            </a:r>
            <a:endParaRPr lang="zh-CN" altLang="en-US" kern="100" dirty="0">
              <a:latin typeface="微软雅黑" panose="020B0503020204020204" pitchFamily="34" charset="-122"/>
              <a:ea typeface="微软雅黑" panose="020B0503020204020204" pitchFamily="34" charset="-122"/>
              <a:cs typeface="仿宋" panose="02010609060101010101" pitchFamily="49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  <p:bldP spid="51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圆角矩形 41"/>
          <p:cNvSpPr/>
          <p:nvPr/>
        </p:nvSpPr>
        <p:spPr>
          <a:xfrm>
            <a:off x="417396" y="1040826"/>
            <a:ext cx="182880" cy="68580"/>
          </a:xfrm>
          <a:prstGeom prst="roundRect">
            <a:avLst/>
          </a:prstGeom>
          <a:solidFill>
            <a:schemeClr val="accent1">
              <a:alpha val="7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3" name="圆角矩形 42"/>
          <p:cNvSpPr/>
          <p:nvPr/>
        </p:nvSpPr>
        <p:spPr>
          <a:xfrm>
            <a:off x="682361" y="1040826"/>
            <a:ext cx="182880" cy="68580"/>
          </a:xfrm>
          <a:prstGeom prst="roundRect">
            <a:avLst/>
          </a:prstGeom>
          <a:solidFill>
            <a:schemeClr val="accent2">
              <a:alpha val="7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4" name="圆角矩形 43"/>
          <p:cNvSpPr/>
          <p:nvPr/>
        </p:nvSpPr>
        <p:spPr>
          <a:xfrm>
            <a:off x="947326" y="1040826"/>
            <a:ext cx="182880" cy="68580"/>
          </a:xfrm>
          <a:prstGeom prst="roundRect">
            <a:avLst/>
          </a:prstGeom>
          <a:solidFill>
            <a:schemeClr val="accent4">
              <a:alpha val="7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5" name="圆角矩形 44"/>
          <p:cNvSpPr/>
          <p:nvPr/>
        </p:nvSpPr>
        <p:spPr>
          <a:xfrm>
            <a:off x="1212291" y="1040826"/>
            <a:ext cx="182880" cy="68580"/>
          </a:xfrm>
          <a:prstGeom prst="roundRect">
            <a:avLst/>
          </a:prstGeom>
          <a:solidFill>
            <a:schemeClr val="tx2">
              <a:alpha val="7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8" name="Oval 12"/>
          <p:cNvSpPr/>
          <p:nvPr/>
        </p:nvSpPr>
        <p:spPr>
          <a:xfrm>
            <a:off x="1118033" y="1862589"/>
            <a:ext cx="720000" cy="72000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  <a:cs typeface="+mn-ea"/>
              <a:sym typeface="+mn-lt"/>
            </a:endParaRPr>
          </a:p>
        </p:txBody>
      </p:sp>
      <p:sp>
        <p:nvSpPr>
          <p:cNvPr id="49" name="Oval 12"/>
          <p:cNvSpPr/>
          <p:nvPr/>
        </p:nvSpPr>
        <p:spPr>
          <a:xfrm>
            <a:off x="1118033" y="2955019"/>
            <a:ext cx="720000" cy="72000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  <a:cs typeface="+mn-ea"/>
              <a:sym typeface="+mn-lt"/>
            </a:endParaRPr>
          </a:p>
        </p:txBody>
      </p:sp>
      <p:sp>
        <p:nvSpPr>
          <p:cNvPr id="50" name="Oval 12"/>
          <p:cNvSpPr/>
          <p:nvPr/>
        </p:nvSpPr>
        <p:spPr>
          <a:xfrm>
            <a:off x="1118033" y="4047449"/>
            <a:ext cx="720000" cy="72000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  <a:cs typeface="+mn-ea"/>
              <a:sym typeface="+mn-lt"/>
            </a:endParaRPr>
          </a:p>
        </p:txBody>
      </p:sp>
      <p:sp>
        <p:nvSpPr>
          <p:cNvPr id="51" name="Oval 12"/>
          <p:cNvSpPr/>
          <p:nvPr/>
        </p:nvSpPr>
        <p:spPr>
          <a:xfrm>
            <a:off x="1118033" y="5139879"/>
            <a:ext cx="720000" cy="72000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  <a:cs typeface="+mn-ea"/>
              <a:sym typeface="+mn-lt"/>
            </a:endParaRPr>
          </a:p>
        </p:txBody>
      </p:sp>
      <p:sp>
        <p:nvSpPr>
          <p:cNvPr id="87" name="Rectangle 133"/>
          <p:cNvSpPr>
            <a:spLocks noChangeArrowheads="1"/>
          </p:cNvSpPr>
          <p:nvPr/>
        </p:nvSpPr>
        <p:spPr bwMode="auto">
          <a:xfrm>
            <a:off x="1355648" y="3143232"/>
            <a:ext cx="265392" cy="289173"/>
          </a:xfrm>
          <a:custGeom>
            <a:avLst/>
            <a:gdLst/>
            <a:ahLst/>
            <a:cxnLst/>
            <a:rect l="l" t="t" r="r" b="b"/>
            <a:pathLst>
              <a:path w="442912" h="482601">
                <a:moveTo>
                  <a:pt x="363537" y="347663"/>
                </a:moveTo>
                <a:lnTo>
                  <a:pt x="442912" y="347663"/>
                </a:lnTo>
                <a:lnTo>
                  <a:pt x="442912" y="482601"/>
                </a:lnTo>
                <a:lnTo>
                  <a:pt x="363537" y="482601"/>
                </a:lnTo>
                <a:close/>
                <a:moveTo>
                  <a:pt x="0" y="347663"/>
                </a:moveTo>
                <a:lnTo>
                  <a:pt x="77788" y="347663"/>
                </a:lnTo>
                <a:lnTo>
                  <a:pt x="77788" y="482601"/>
                </a:lnTo>
                <a:lnTo>
                  <a:pt x="0" y="482601"/>
                </a:lnTo>
                <a:close/>
                <a:moveTo>
                  <a:pt x="239712" y="317500"/>
                </a:moveTo>
                <a:lnTo>
                  <a:pt x="322262" y="317500"/>
                </a:lnTo>
                <a:lnTo>
                  <a:pt x="322262" y="482600"/>
                </a:lnTo>
                <a:lnTo>
                  <a:pt x="239712" y="482600"/>
                </a:lnTo>
                <a:close/>
                <a:moveTo>
                  <a:pt x="363537" y="276225"/>
                </a:moveTo>
                <a:lnTo>
                  <a:pt x="442912" y="276225"/>
                </a:lnTo>
                <a:lnTo>
                  <a:pt x="442912" y="325438"/>
                </a:lnTo>
                <a:lnTo>
                  <a:pt x="363537" y="325438"/>
                </a:lnTo>
                <a:close/>
                <a:moveTo>
                  <a:pt x="0" y="276225"/>
                </a:moveTo>
                <a:lnTo>
                  <a:pt x="77788" y="276225"/>
                </a:lnTo>
                <a:lnTo>
                  <a:pt x="77788" y="325438"/>
                </a:lnTo>
                <a:lnTo>
                  <a:pt x="0" y="325438"/>
                </a:lnTo>
                <a:close/>
                <a:moveTo>
                  <a:pt x="239712" y="246063"/>
                </a:moveTo>
                <a:lnTo>
                  <a:pt x="322262" y="246063"/>
                </a:lnTo>
                <a:lnTo>
                  <a:pt x="322262" y="295276"/>
                </a:lnTo>
                <a:lnTo>
                  <a:pt x="239712" y="295276"/>
                </a:lnTo>
                <a:close/>
                <a:moveTo>
                  <a:pt x="123825" y="212725"/>
                </a:moveTo>
                <a:lnTo>
                  <a:pt x="201613" y="212725"/>
                </a:lnTo>
                <a:lnTo>
                  <a:pt x="201613" y="482600"/>
                </a:lnTo>
                <a:lnTo>
                  <a:pt x="123825" y="482600"/>
                </a:lnTo>
                <a:close/>
                <a:moveTo>
                  <a:pt x="363537" y="209550"/>
                </a:moveTo>
                <a:lnTo>
                  <a:pt x="442912" y="209550"/>
                </a:lnTo>
                <a:lnTo>
                  <a:pt x="442912" y="254000"/>
                </a:lnTo>
                <a:lnTo>
                  <a:pt x="363537" y="254000"/>
                </a:lnTo>
                <a:close/>
                <a:moveTo>
                  <a:pt x="0" y="209550"/>
                </a:moveTo>
                <a:lnTo>
                  <a:pt x="77788" y="209550"/>
                </a:lnTo>
                <a:lnTo>
                  <a:pt x="77788" y="254000"/>
                </a:lnTo>
                <a:lnTo>
                  <a:pt x="0" y="254000"/>
                </a:lnTo>
                <a:close/>
                <a:moveTo>
                  <a:pt x="239712" y="176213"/>
                </a:moveTo>
                <a:lnTo>
                  <a:pt x="322262" y="176213"/>
                </a:lnTo>
                <a:lnTo>
                  <a:pt x="322262" y="223838"/>
                </a:lnTo>
                <a:lnTo>
                  <a:pt x="239712" y="223838"/>
                </a:lnTo>
                <a:close/>
                <a:moveTo>
                  <a:pt x="363537" y="138113"/>
                </a:moveTo>
                <a:lnTo>
                  <a:pt x="442912" y="138113"/>
                </a:lnTo>
                <a:lnTo>
                  <a:pt x="442912" y="187326"/>
                </a:lnTo>
                <a:lnTo>
                  <a:pt x="363537" y="187326"/>
                </a:lnTo>
                <a:close/>
                <a:moveTo>
                  <a:pt x="123825" y="138113"/>
                </a:moveTo>
                <a:lnTo>
                  <a:pt x="201613" y="138113"/>
                </a:lnTo>
                <a:lnTo>
                  <a:pt x="201613" y="187326"/>
                </a:lnTo>
                <a:lnTo>
                  <a:pt x="123825" y="187326"/>
                </a:lnTo>
                <a:close/>
                <a:moveTo>
                  <a:pt x="0" y="138113"/>
                </a:moveTo>
                <a:lnTo>
                  <a:pt x="77788" y="138113"/>
                </a:lnTo>
                <a:lnTo>
                  <a:pt x="77788" y="187326"/>
                </a:lnTo>
                <a:lnTo>
                  <a:pt x="0" y="187326"/>
                </a:lnTo>
                <a:close/>
                <a:moveTo>
                  <a:pt x="239712" y="107950"/>
                </a:moveTo>
                <a:lnTo>
                  <a:pt x="322262" y="107950"/>
                </a:lnTo>
                <a:lnTo>
                  <a:pt x="322262" y="157163"/>
                </a:lnTo>
                <a:lnTo>
                  <a:pt x="239712" y="157163"/>
                </a:lnTo>
                <a:close/>
                <a:moveTo>
                  <a:pt x="123825" y="69850"/>
                </a:moveTo>
                <a:lnTo>
                  <a:pt x="201613" y="69850"/>
                </a:lnTo>
                <a:lnTo>
                  <a:pt x="201613" y="119063"/>
                </a:lnTo>
                <a:lnTo>
                  <a:pt x="123825" y="119063"/>
                </a:lnTo>
                <a:close/>
                <a:moveTo>
                  <a:pt x="123825" y="0"/>
                </a:moveTo>
                <a:lnTo>
                  <a:pt x="201613" y="0"/>
                </a:lnTo>
                <a:lnTo>
                  <a:pt x="201613" y="47625"/>
                </a:lnTo>
                <a:lnTo>
                  <a:pt x="123825" y="4762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88" name="Freeform 170"/>
          <p:cNvSpPr/>
          <p:nvPr/>
        </p:nvSpPr>
        <p:spPr bwMode="auto">
          <a:xfrm>
            <a:off x="1335510" y="4260070"/>
            <a:ext cx="305667" cy="335422"/>
          </a:xfrm>
          <a:custGeom>
            <a:avLst/>
            <a:gdLst/>
            <a:ahLst/>
            <a:cxnLst/>
            <a:rect l="l" t="t" r="r" b="b"/>
            <a:pathLst>
              <a:path w="358775" h="393700">
                <a:moveTo>
                  <a:pt x="170830" y="131337"/>
                </a:moveTo>
                <a:cubicBezTo>
                  <a:pt x="188267" y="131337"/>
                  <a:pt x="206176" y="138848"/>
                  <a:pt x="221258" y="153871"/>
                </a:cubicBezTo>
                <a:cubicBezTo>
                  <a:pt x="247650" y="180162"/>
                  <a:pt x="247650" y="221475"/>
                  <a:pt x="221258" y="247766"/>
                </a:cubicBezTo>
                <a:cubicBezTo>
                  <a:pt x="194866" y="277812"/>
                  <a:pt x="149622" y="277812"/>
                  <a:pt x="123230" y="247766"/>
                </a:cubicBezTo>
                <a:cubicBezTo>
                  <a:pt x="96837" y="221475"/>
                  <a:pt x="96837" y="180162"/>
                  <a:pt x="123230" y="153871"/>
                </a:cubicBezTo>
                <a:cubicBezTo>
                  <a:pt x="136426" y="138848"/>
                  <a:pt x="153392" y="131337"/>
                  <a:pt x="170830" y="131337"/>
                </a:cubicBezTo>
                <a:close/>
                <a:moveTo>
                  <a:pt x="170656" y="110024"/>
                </a:moveTo>
                <a:cubicBezTo>
                  <a:pt x="147255" y="110024"/>
                  <a:pt x="123855" y="118449"/>
                  <a:pt x="105134" y="135297"/>
                </a:cubicBezTo>
                <a:cubicBezTo>
                  <a:pt x="71437" y="172738"/>
                  <a:pt x="71437" y="228899"/>
                  <a:pt x="108878" y="266340"/>
                </a:cubicBezTo>
                <a:cubicBezTo>
                  <a:pt x="138831" y="300037"/>
                  <a:pt x="191249" y="300037"/>
                  <a:pt x="228690" y="273828"/>
                </a:cubicBezTo>
                <a:lnTo>
                  <a:pt x="239922" y="258852"/>
                </a:lnTo>
                <a:cubicBezTo>
                  <a:pt x="269875" y="221411"/>
                  <a:pt x="269875" y="168994"/>
                  <a:pt x="236178" y="135297"/>
                </a:cubicBezTo>
                <a:cubicBezTo>
                  <a:pt x="217458" y="118449"/>
                  <a:pt x="194057" y="110024"/>
                  <a:pt x="170656" y="110024"/>
                </a:cubicBezTo>
                <a:close/>
                <a:moveTo>
                  <a:pt x="30162" y="60325"/>
                </a:moveTo>
                <a:lnTo>
                  <a:pt x="30162" y="371475"/>
                </a:lnTo>
                <a:lnTo>
                  <a:pt x="55562" y="371475"/>
                </a:lnTo>
                <a:lnTo>
                  <a:pt x="55562" y="60325"/>
                </a:lnTo>
                <a:close/>
                <a:moveTo>
                  <a:pt x="41220" y="26247"/>
                </a:moveTo>
                <a:cubicBezTo>
                  <a:pt x="41181" y="26257"/>
                  <a:pt x="26231" y="30010"/>
                  <a:pt x="26231" y="41245"/>
                </a:cubicBezTo>
                <a:cubicBezTo>
                  <a:pt x="26256" y="41245"/>
                  <a:pt x="28704" y="41245"/>
                  <a:pt x="266055" y="41245"/>
                </a:cubicBezTo>
                <a:cubicBezTo>
                  <a:pt x="273549" y="41245"/>
                  <a:pt x="281044" y="48744"/>
                  <a:pt x="281044" y="56243"/>
                </a:cubicBezTo>
                <a:cubicBezTo>
                  <a:pt x="281044" y="56264"/>
                  <a:pt x="281044" y="58346"/>
                  <a:pt x="281044" y="258717"/>
                </a:cubicBezTo>
                <a:cubicBezTo>
                  <a:pt x="281044" y="258731"/>
                  <a:pt x="281044" y="259395"/>
                  <a:pt x="281044" y="292463"/>
                </a:cubicBezTo>
                <a:cubicBezTo>
                  <a:pt x="281033" y="292454"/>
                  <a:pt x="280514" y="292008"/>
                  <a:pt x="254813" y="269966"/>
                </a:cubicBezTo>
                <a:cubicBezTo>
                  <a:pt x="254808" y="269971"/>
                  <a:pt x="254715" y="270065"/>
                  <a:pt x="252939" y="271841"/>
                </a:cubicBezTo>
                <a:lnTo>
                  <a:pt x="239824" y="284964"/>
                </a:lnTo>
                <a:cubicBezTo>
                  <a:pt x="239832" y="284973"/>
                  <a:pt x="240406" y="285653"/>
                  <a:pt x="281044" y="333708"/>
                </a:cubicBezTo>
                <a:cubicBezTo>
                  <a:pt x="281044" y="333722"/>
                  <a:pt x="281044" y="334403"/>
                  <a:pt x="281044" y="367453"/>
                </a:cubicBezTo>
                <a:cubicBezTo>
                  <a:pt x="292271" y="367453"/>
                  <a:pt x="296024" y="356233"/>
                  <a:pt x="296033" y="356205"/>
                </a:cubicBezTo>
                <a:lnTo>
                  <a:pt x="296033" y="348706"/>
                </a:lnTo>
                <a:cubicBezTo>
                  <a:pt x="296042" y="348717"/>
                  <a:pt x="296487" y="349236"/>
                  <a:pt x="317590" y="373872"/>
                </a:cubicBezTo>
                <a:lnTo>
                  <a:pt x="322228" y="333673"/>
                </a:lnTo>
                <a:cubicBezTo>
                  <a:pt x="321946" y="333389"/>
                  <a:pt x="319374" y="330817"/>
                  <a:pt x="296033" y="307461"/>
                </a:cubicBezTo>
                <a:cubicBezTo>
                  <a:pt x="296033" y="307445"/>
                  <a:pt x="296033" y="305385"/>
                  <a:pt x="296033" y="41245"/>
                </a:cubicBezTo>
                <a:cubicBezTo>
                  <a:pt x="296033" y="41196"/>
                  <a:pt x="296009" y="26247"/>
                  <a:pt x="281044" y="26247"/>
                </a:cubicBezTo>
                <a:cubicBezTo>
                  <a:pt x="281019" y="26247"/>
                  <a:pt x="278564" y="26247"/>
                  <a:pt x="41220" y="26247"/>
                </a:cubicBezTo>
                <a:close/>
                <a:moveTo>
                  <a:pt x="37473" y="0"/>
                </a:moveTo>
                <a:cubicBezTo>
                  <a:pt x="37489" y="0"/>
                  <a:pt x="39571" y="0"/>
                  <a:pt x="311021" y="0"/>
                </a:cubicBezTo>
                <a:cubicBezTo>
                  <a:pt x="311057" y="0"/>
                  <a:pt x="322263" y="18"/>
                  <a:pt x="322263" y="11249"/>
                </a:cubicBezTo>
                <a:cubicBezTo>
                  <a:pt x="322263" y="11268"/>
                  <a:pt x="322263" y="13731"/>
                  <a:pt x="322263" y="333376"/>
                </a:cubicBezTo>
                <a:lnTo>
                  <a:pt x="358775" y="366713"/>
                </a:lnTo>
                <a:lnTo>
                  <a:pt x="336550" y="393700"/>
                </a:lnTo>
                <a:lnTo>
                  <a:pt x="317982" y="375131"/>
                </a:lnTo>
                <a:cubicBezTo>
                  <a:pt x="318381" y="378702"/>
                  <a:pt x="314635" y="378702"/>
                  <a:pt x="307274" y="378702"/>
                </a:cubicBezTo>
                <a:cubicBezTo>
                  <a:pt x="307264" y="378702"/>
                  <a:pt x="306731" y="378702"/>
                  <a:pt x="281044" y="378702"/>
                </a:cubicBezTo>
                <a:cubicBezTo>
                  <a:pt x="281044" y="386201"/>
                  <a:pt x="273549" y="393700"/>
                  <a:pt x="266055" y="393700"/>
                </a:cubicBezTo>
                <a:cubicBezTo>
                  <a:pt x="266041" y="393700"/>
                  <a:pt x="264120" y="393700"/>
                  <a:pt x="11242" y="393700"/>
                </a:cubicBezTo>
                <a:cubicBezTo>
                  <a:pt x="3747" y="393700"/>
                  <a:pt x="0" y="386201"/>
                  <a:pt x="0" y="378702"/>
                </a:cubicBezTo>
                <a:cubicBezTo>
                  <a:pt x="0" y="378686"/>
                  <a:pt x="0" y="376335"/>
                  <a:pt x="0" y="41245"/>
                </a:cubicBezTo>
                <a:cubicBezTo>
                  <a:pt x="0" y="41191"/>
                  <a:pt x="24" y="0"/>
                  <a:pt x="3747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89" name="Freeform 84"/>
          <p:cNvSpPr/>
          <p:nvPr/>
        </p:nvSpPr>
        <p:spPr bwMode="auto">
          <a:xfrm>
            <a:off x="1385045" y="5292683"/>
            <a:ext cx="234430" cy="429390"/>
          </a:xfrm>
          <a:custGeom>
            <a:avLst/>
            <a:gdLst/>
            <a:ahLst/>
            <a:cxnLst/>
            <a:rect l="l" t="t" r="r" b="b"/>
            <a:pathLst>
              <a:path w="311150" h="569912">
                <a:moveTo>
                  <a:pt x="119063" y="550862"/>
                </a:moveTo>
                <a:cubicBezTo>
                  <a:pt x="119076" y="550862"/>
                  <a:pt x="120056" y="550862"/>
                  <a:pt x="198438" y="550862"/>
                </a:cubicBezTo>
                <a:cubicBezTo>
                  <a:pt x="187099" y="562292"/>
                  <a:pt x="175760" y="569912"/>
                  <a:pt x="156861" y="569912"/>
                </a:cubicBezTo>
                <a:cubicBezTo>
                  <a:pt x="141742" y="569912"/>
                  <a:pt x="130402" y="562292"/>
                  <a:pt x="119063" y="550862"/>
                </a:cubicBezTo>
                <a:close/>
                <a:moveTo>
                  <a:pt x="104775" y="533400"/>
                </a:moveTo>
                <a:cubicBezTo>
                  <a:pt x="104786" y="533400"/>
                  <a:pt x="105878" y="533400"/>
                  <a:pt x="212725" y="533400"/>
                </a:cubicBezTo>
                <a:cubicBezTo>
                  <a:pt x="209003" y="536575"/>
                  <a:pt x="209003" y="539750"/>
                  <a:pt x="205280" y="539750"/>
                </a:cubicBezTo>
                <a:cubicBezTo>
                  <a:pt x="205271" y="539750"/>
                  <a:pt x="204334" y="539750"/>
                  <a:pt x="112220" y="539750"/>
                </a:cubicBezTo>
                <a:close/>
                <a:moveTo>
                  <a:pt x="100013" y="442912"/>
                </a:moveTo>
                <a:cubicBezTo>
                  <a:pt x="100020" y="442912"/>
                  <a:pt x="100938" y="442912"/>
                  <a:pt x="217488" y="442912"/>
                </a:cubicBezTo>
                <a:cubicBezTo>
                  <a:pt x="217488" y="442920"/>
                  <a:pt x="217488" y="443625"/>
                  <a:pt x="217488" y="510948"/>
                </a:cubicBezTo>
                <a:cubicBezTo>
                  <a:pt x="217488" y="514728"/>
                  <a:pt x="217488" y="518507"/>
                  <a:pt x="213699" y="522287"/>
                </a:cubicBezTo>
                <a:cubicBezTo>
                  <a:pt x="213691" y="522287"/>
                  <a:pt x="212795" y="522287"/>
                  <a:pt x="100013" y="522287"/>
                </a:cubicBezTo>
                <a:cubicBezTo>
                  <a:pt x="100013" y="518507"/>
                  <a:pt x="100013" y="514728"/>
                  <a:pt x="100013" y="510948"/>
                </a:cubicBezTo>
                <a:close/>
                <a:moveTo>
                  <a:pt x="115888" y="203200"/>
                </a:moveTo>
                <a:lnTo>
                  <a:pt x="152401" y="217488"/>
                </a:lnTo>
                <a:lnTo>
                  <a:pt x="201613" y="203200"/>
                </a:lnTo>
                <a:lnTo>
                  <a:pt x="157163" y="398462"/>
                </a:lnTo>
                <a:close/>
                <a:moveTo>
                  <a:pt x="116213" y="191753"/>
                </a:moveTo>
                <a:cubicBezTo>
                  <a:pt x="116207" y="191755"/>
                  <a:pt x="116107" y="191780"/>
                  <a:pt x="114338" y="192223"/>
                </a:cubicBezTo>
                <a:lnTo>
                  <a:pt x="101217" y="195513"/>
                </a:lnTo>
                <a:cubicBezTo>
                  <a:pt x="101217" y="199273"/>
                  <a:pt x="101217" y="199273"/>
                  <a:pt x="153701" y="428625"/>
                </a:cubicBezTo>
                <a:lnTo>
                  <a:pt x="164947" y="428625"/>
                </a:lnTo>
                <a:cubicBezTo>
                  <a:pt x="164950" y="428610"/>
                  <a:pt x="165370" y="426777"/>
                  <a:pt x="217430" y="199273"/>
                </a:cubicBezTo>
                <a:cubicBezTo>
                  <a:pt x="217424" y="199270"/>
                  <a:pt x="217325" y="199220"/>
                  <a:pt x="215556" y="198333"/>
                </a:cubicBezTo>
                <a:lnTo>
                  <a:pt x="202435" y="191753"/>
                </a:lnTo>
                <a:cubicBezTo>
                  <a:pt x="202425" y="191757"/>
                  <a:pt x="201722" y="192028"/>
                  <a:pt x="153701" y="210553"/>
                </a:cubicBezTo>
                <a:cubicBezTo>
                  <a:pt x="153691" y="210548"/>
                  <a:pt x="153100" y="210251"/>
                  <a:pt x="116213" y="191753"/>
                </a:cubicBezTo>
                <a:close/>
                <a:moveTo>
                  <a:pt x="153701" y="0"/>
                </a:moveTo>
                <a:cubicBezTo>
                  <a:pt x="239923" y="0"/>
                  <a:pt x="311150" y="67678"/>
                  <a:pt x="311150" y="154154"/>
                </a:cubicBezTo>
                <a:cubicBezTo>
                  <a:pt x="311150" y="233100"/>
                  <a:pt x="213710" y="428568"/>
                  <a:pt x="213681" y="428625"/>
                </a:cubicBezTo>
                <a:cubicBezTo>
                  <a:pt x="213671" y="428625"/>
                  <a:pt x="212974" y="428625"/>
                  <a:pt x="165100" y="428625"/>
                </a:cubicBezTo>
                <a:lnTo>
                  <a:pt x="165100" y="430212"/>
                </a:lnTo>
                <a:lnTo>
                  <a:pt x="152400" y="430212"/>
                </a:lnTo>
                <a:lnTo>
                  <a:pt x="152400" y="428625"/>
                </a:lnTo>
                <a:lnTo>
                  <a:pt x="104966" y="428625"/>
                </a:lnTo>
                <a:cubicBezTo>
                  <a:pt x="104914" y="428528"/>
                  <a:pt x="0" y="233092"/>
                  <a:pt x="0" y="154154"/>
                </a:cubicBezTo>
                <a:cubicBezTo>
                  <a:pt x="0" y="67678"/>
                  <a:pt x="67478" y="0"/>
                  <a:pt x="1537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0" name="Rectangle 116"/>
          <p:cNvSpPr>
            <a:spLocks noChangeArrowheads="1"/>
          </p:cNvSpPr>
          <p:nvPr/>
        </p:nvSpPr>
        <p:spPr bwMode="auto">
          <a:xfrm>
            <a:off x="1339243" y="1997604"/>
            <a:ext cx="251799" cy="400042"/>
          </a:xfrm>
          <a:custGeom>
            <a:avLst/>
            <a:gdLst/>
            <a:ahLst/>
            <a:cxnLst/>
            <a:rect l="l" t="t" r="r" b="b"/>
            <a:pathLst>
              <a:path w="316753" h="503237">
                <a:moveTo>
                  <a:pt x="138896" y="71437"/>
                </a:moveTo>
                <a:lnTo>
                  <a:pt x="183346" y="71437"/>
                </a:lnTo>
                <a:lnTo>
                  <a:pt x="183346" y="76199"/>
                </a:lnTo>
                <a:lnTo>
                  <a:pt x="138896" y="76199"/>
                </a:lnTo>
                <a:close/>
                <a:moveTo>
                  <a:pt x="40471" y="71437"/>
                </a:moveTo>
                <a:lnTo>
                  <a:pt x="81746" y="71437"/>
                </a:lnTo>
                <a:lnTo>
                  <a:pt x="81746" y="76199"/>
                </a:lnTo>
                <a:lnTo>
                  <a:pt x="40471" y="76199"/>
                </a:lnTo>
                <a:close/>
                <a:moveTo>
                  <a:pt x="115355" y="62013"/>
                </a:moveTo>
                <a:cubicBezTo>
                  <a:pt x="124278" y="64358"/>
                  <a:pt x="132731" y="75611"/>
                  <a:pt x="134610" y="83113"/>
                </a:cubicBezTo>
                <a:cubicBezTo>
                  <a:pt x="138367" y="86864"/>
                  <a:pt x="145882" y="233158"/>
                  <a:pt x="153396" y="236909"/>
                </a:cubicBezTo>
                <a:cubicBezTo>
                  <a:pt x="153396" y="236909"/>
                  <a:pt x="190966" y="206900"/>
                  <a:pt x="209752" y="248162"/>
                </a:cubicBezTo>
                <a:cubicBezTo>
                  <a:pt x="209752" y="248162"/>
                  <a:pt x="251080" y="225655"/>
                  <a:pt x="266108" y="270669"/>
                </a:cubicBezTo>
                <a:cubicBezTo>
                  <a:pt x="266108" y="270669"/>
                  <a:pt x="318707" y="274420"/>
                  <a:pt x="314950" y="323184"/>
                </a:cubicBezTo>
                <a:cubicBezTo>
                  <a:pt x="314950" y="323184"/>
                  <a:pt x="326221" y="413211"/>
                  <a:pt x="292408" y="476979"/>
                </a:cubicBezTo>
                <a:cubicBezTo>
                  <a:pt x="292408" y="476979"/>
                  <a:pt x="292408" y="476979"/>
                  <a:pt x="284893" y="503237"/>
                </a:cubicBezTo>
                <a:cubicBezTo>
                  <a:pt x="284893" y="503237"/>
                  <a:pt x="284893" y="503237"/>
                  <a:pt x="130853" y="503237"/>
                </a:cubicBezTo>
                <a:cubicBezTo>
                  <a:pt x="130853" y="503237"/>
                  <a:pt x="142124" y="491984"/>
                  <a:pt x="119581" y="473228"/>
                </a:cubicBezTo>
                <a:cubicBezTo>
                  <a:pt x="119581" y="473228"/>
                  <a:pt x="78254" y="454473"/>
                  <a:pt x="44440" y="401957"/>
                </a:cubicBezTo>
                <a:cubicBezTo>
                  <a:pt x="44440" y="401957"/>
                  <a:pt x="18140" y="371948"/>
                  <a:pt x="18140" y="364446"/>
                </a:cubicBezTo>
                <a:cubicBezTo>
                  <a:pt x="10626" y="319433"/>
                  <a:pt x="3112" y="319433"/>
                  <a:pt x="6869" y="315682"/>
                </a:cubicBezTo>
                <a:cubicBezTo>
                  <a:pt x="-11916" y="293175"/>
                  <a:pt x="10626" y="240660"/>
                  <a:pt x="40683" y="285673"/>
                </a:cubicBezTo>
                <a:cubicBezTo>
                  <a:pt x="40683" y="285673"/>
                  <a:pt x="59468" y="323184"/>
                  <a:pt x="59468" y="319433"/>
                </a:cubicBezTo>
                <a:cubicBezTo>
                  <a:pt x="59468" y="319433"/>
                  <a:pt x="70739" y="353193"/>
                  <a:pt x="82011" y="360695"/>
                </a:cubicBezTo>
                <a:cubicBezTo>
                  <a:pt x="104553" y="356944"/>
                  <a:pt x="93282" y="266918"/>
                  <a:pt x="97039" y="259415"/>
                </a:cubicBezTo>
                <a:cubicBezTo>
                  <a:pt x="97039" y="259415"/>
                  <a:pt x="93282" y="203149"/>
                  <a:pt x="93282" y="94367"/>
                </a:cubicBezTo>
                <a:cubicBezTo>
                  <a:pt x="97039" y="66233"/>
                  <a:pt x="106432" y="59669"/>
                  <a:pt x="115355" y="62013"/>
                </a:cubicBezTo>
                <a:close/>
                <a:moveTo>
                  <a:pt x="164297" y="22225"/>
                </a:moveTo>
                <a:lnTo>
                  <a:pt x="169059" y="26987"/>
                </a:lnTo>
                <a:lnTo>
                  <a:pt x="138897" y="57150"/>
                </a:lnTo>
                <a:lnTo>
                  <a:pt x="134134" y="52387"/>
                </a:lnTo>
                <a:close/>
                <a:moveTo>
                  <a:pt x="56346" y="22225"/>
                </a:moveTo>
                <a:lnTo>
                  <a:pt x="86509" y="52387"/>
                </a:lnTo>
                <a:lnTo>
                  <a:pt x="81746" y="57150"/>
                </a:lnTo>
                <a:lnTo>
                  <a:pt x="51584" y="26987"/>
                </a:lnTo>
                <a:close/>
                <a:moveTo>
                  <a:pt x="108734" y="0"/>
                </a:moveTo>
                <a:lnTo>
                  <a:pt x="111909" y="0"/>
                </a:lnTo>
                <a:lnTo>
                  <a:pt x="111909" y="46037"/>
                </a:lnTo>
                <a:lnTo>
                  <a:pt x="108734" y="4603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6" name="3text6"/>
          <p:cNvSpPr txBox="1"/>
          <p:nvPr/>
        </p:nvSpPr>
        <p:spPr>
          <a:xfrm>
            <a:off x="3937331" y="2704394"/>
            <a:ext cx="813533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ts val="3600"/>
              </a:lnSpc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n"/>
            </a:pPr>
            <a:r>
              <a:rPr lang="zh-CN" altLang="zh-CN" sz="27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核心</a:t>
            </a:r>
            <a:r>
              <a:rPr lang="zh-CN" altLang="zh-CN" sz="27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价值观</a:t>
            </a:r>
            <a:r>
              <a:rPr lang="zh-CN" altLang="zh-CN" sz="27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：做一个受社会尊重的人</a:t>
            </a:r>
            <a:r>
              <a:rPr lang="en-US" altLang="zh-CN" sz="27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zh-CN" sz="27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建一家受社会尊重的企业</a:t>
            </a:r>
            <a:endParaRPr lang="zh-CN" altLang="zh-CN" sz="27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ts val="3600"/>
              </a:lnSpc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n"/>
            </a:pPr>
            <a:r>
              <a:rPr lang="zh-CN" altLang="zh-CN" sz="27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企业精神</a:t>
            </a:r>
            <a:r>
              <a:rPr lang="zh-CN" altLang="zh-CN" sz="27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：让我们每一天都在有价值中度过</a:t>
            </a:r>
            <a:endParaRPr lang="zh-CN" altLang="zh-CN" sz="27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ts val="3600"/>
              </a:lnSpc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n"/>
            </a:pPr>
            <a:r>
              <a:rPr lang="zh-CN" altLang="zh-CN" sz="27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企业使命</a:t>
            </a:r>
            <a:r>
              <a:rPr lang="zh-CN" altLang="zh-CN" sz="27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：立足新材料、新能源和智能制造装备产业，致力于发展节能高效的绿色与数字化产品</a:t>
            </a:r>
            <a:endParaRPr lang="zh-CN" altLang="zh-CN" sz="27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ts val="3600"/>
              </a:lnSpc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n"/>
            </a:pPr>
            <a:r>
              <a:rPr lang="zh-CN" altLang="zh-CN" sz="27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企业愿景</a:t>
            </a:r>
            <a:r>
              <a:rPr lang="zh-CN" altLang="zh-CN" sz="27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：做行业领袖</a:t>
            </a:r>
            <a:endParaRPr lang="zh-CN" altLang="zh-CN" sz="27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7" name="3text2"/>
          <p:cNvSpPr/>
          <p:nvPr/>
        </p:nvSpPr>
        <p:spPr>
          <a:xfrm>
            <a:off x="1996959" y="2025477"/>
            <a:ext cx="33309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公司简介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8" name="3text3"/>
          <p:cNvSpPr/>
          <p:nvPr/>
        </p:nvSpPr>
        <p:spPr>
          <a:xfrm>
            <a:off x="1996959" y="3095340"/>
            <a:ext cx="33452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公司概况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9" name="3text4"/>
          <p:cNvSpPr/>
          <p:nvPr/>
        </p:nvSpPr>
        <p:spPr>
          <a:xfrm>
            <a:off x="1996959" y="4243115"/>
            <a:ext cx="33452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公司发展史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00" name="3text5"/>
          <p:cNvSpPr/>
          <p:nvPr/>
        </p:nvSpPr>
        <p:spPr>
          <a:xfrm>
            <a:off x="1996959" y="5303305"/>
            <a:ext cx="33452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企业文化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299960" y="345230"/>
            <a:ext cx="2682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我们是谁</a:t>
            </a:r>
            <a:endParaRPr lang="zh-CN" altLang="en-US" sz="36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3526620" y="953309"/>
            <a:ext cx="3910129" cy="1653255"/>
            <a:chOff x="3526620" y="953309"/>
            <a:chExt cx="3910129" cy="1653255"/>
          </a:xfrm>
        </p:grpSpPr>
        <p:grpSp>
          <p:nvGrpSpPr>
            <p:cNvPr id="105" name="组合 104"/>
            <p:cNvGrpSpPr/>
            <p:nvPr/>
          </p:nvGrpSpPr>
          <p:grpSpPr>
            <a:xfrm>
              <a:off x="4306091" y="1508985"/>
              <a:ext cx="3130658" cy="884627"/>
              <a:chOff x="543985" y="1728629"/>
              <a:chExt cx="3548082" cy="1002579"/>
            </a:xfrm>
          </p:grpSpPr>
          <p:sp>
            <p:nvSpPr>
              <p:cNvPr id="107" name="矩形 106"/>
              <p:cNvSpPr/>
              <p:nvPr/>
            </p:nvSpPr>
            <p:spPr>
              <a:xfrm>
                <a:off x="1389537" y="1772815"/>
                <a:ext cx="1837086" cy="5929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2800" b="1" dirty="0" smtClean="0">
                    <a:solidFill>
                      <a:srgbClr val="00206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企业文化</a:t>
                </a:r>
                <a:endParaRPr lang="en-US" altLang="zh-CN" sz="2800" b="1" dirty="0" smtClean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cxnSp>
            <p:nvCxnSpPr>
              <p:cNvPr id="108" name="直接连接符 107"/>
              <p:cNvCxnSpPr/>
              <p:nvPr/>
            </p:nvCxnSpPr>
            <p:spPr>
              <a:xfrm flipH="1">
                <a:off x="543985" y="1728629"/>
                <a:ext cx="1036236" cy="769441"/>
              </a:xfrm>
              <a:prstGeom prst="line">
                <a:avLst/>
              </a:prstGeom>
              <a:ln w="666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9" name="矩形 108"/>
              <p:cNvSpPr/>
              <p:nvPr/>
            </p:nvSpPr>
            <p:spPr>
              <a:xfrm>
                <a:off x="952961" y="2207987"/>
                <a:ext cx="3139106" cy="523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400" dirty="0" smtClean="0">
                    <a:solidFill>
                      <a:srgbClr val="00B0F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Enterprise culture</a:t>
                </a:r>
                <a:endParaRPr lang="zh-CN" altLang="en-US" sz="2400" dirty="0">
                  <a:solidFill>
                    <a:srgbClr val="00B0F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6620" y="953309"/>
              <a:ext cx="1731485" cy="1653255"/>
            </a:xfrm>
            <a:prstGeom prst="rect">
              <a:avLst/>
            </a:prstGeom>
          </p:spPr>
        </p:pic>
      </p:grpSp>
      <p:pic>
        <p:nvPicPr>
          <p:cNvPr id="26" name="图片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2833" y="156727"/>
            <a:ext cx="2124921" cy="49659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6529" y="6388794"/>
            <a:ext cx="2124921" cy="49659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-26314" y="-52096"/>
            <a:ext cx="12218313" cy="1152128"/>
          </a:xfrm>
          <a:prstGeom prst="rect">
            <a:avLst/>
          </a:prstGeom>
        </p:spPr>
      </p:pic>
      <p:cxnSp>
        <p:nvCxnSpPr>
          <p:cNvPr id="26" name="直接连接符 25"/>
          <p:cNvCxnSpPr/>
          <p:nvPr/>
        </p:nvCxnSpPr>
        <p:spPr>
          <a:xfrm>
            <a:off x="0" y="1100032"/>
            <a:ext cx="1219199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17"/>
          <p:cNvSpPr/>
          <p:nvPr/>
        </p:nvSpPr>
        <p:spPr>
          <a:xfrm>
            <a:off x="541086" y="115972"/>
            <a:ext cx="5205757" cy="10591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700"/>
              </a:lnSpc>
            </a:pPr>
            <a:r>
              <a:rPr lang="zh-CN" altLang="zh-C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百度综艺简体" panose="02010601030101010101" pitchFamily="2" charset="-122"/>
                <a:ea typeface="百度综艺简体" panose="02010601030101010101" pitchFamily="2" charset="-122"/>
              </a:rPr>
              <a:t>我们是谁</a:t>
            </a:r>
            <a:r>
              <a:rPr lang="zh-CN" altLang="zh-CN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百度综艺简体" panose="02010601030101010101" pitchFamily="2" charset="-122"/>
                <a:ea typeface="百度综艺简体" panose="02010601030101010101" pitchFamily="2" charset="-122"/>
              </a:rPr>
              <a:t>？</a:t>
            </a:r>
            <a:endParaRPr lang="en-US" altLang="zh-CN" sz="3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百度综艺简体" panose="02010601030101010101" pitchFamily="2" charset="-122"/>
              <a:ea typeface="百度综艺简体" panose="02010601030101010101" pitchFamily="2" charset="-122"/>
            </a:endParaRPr>
          </a:p>
          <a:p>
            <a:pPr>
              <a:lnSpc>
                <a:spcPts val="3700"/>
              </a:lnSpc>
            </a:pPr>
            <a:endParaRPr lang="zh-CN" altLang="zh-CN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百度综艺简体" panose="02010601030101010101" pitchFamily="2" charset="-122"/>
              <a:ea typeface="百度综艺简体" panose="02010601030101010101" pitchFamily="2" charset="-122"/>
            </a:endParaRPr>
          </a:p>
        </p:txBody>
      </p:sp>
      <p:pic>
        <p:nvPicPr>
          <p:cNvPr id="5" name="图片 4" descr="张德江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935" y="1657985"/>
            <a:ext cx="6370320" cy="451739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612255" y="3333750"/>
            <a:ext cx="3840480" cy="54864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457200" indent="-457200" algn="l">
              <a:lnSpc>
                <a:spcPts val="3600"/>
              </a:lnSpc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n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全国人大委员长张德江考察韵升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7" name="图片 6" descr="习近平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1935" y="1657985"/>
            <a:ext cx="6400800" cy="451739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6642735" y="2936240"/>
            <a:ext cx="3154680" cy="54864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457200" indent="-457200" algn="l">
              <a:lnSpc>
                <a:spcPts val="3600"/>
              </a:lnSpc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n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国家主席习近平考察韵升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575" y="1175385"/>
            <a:ext cx="4959350" cy="252793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6761480" y="2274570"/>
            <a:ext cx="4754880" cy="54864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457200" indent="-457200" algn="l">
              <a:lnSpc>
                <a:spcPts val="3600"/>
              </a:lnSpc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n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时任全国人大委员长吴邦国考察包头基地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642735" y="4946015"/>
            <a:ext cx="4526280" cy="54864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457200" indent="-457200" algn="l">
              <a:lnSpc>
                <a:spcPts val="3600"/>
              </a:lnSpc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n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时任全国政协主席贾庆林考察包头基地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15" name="图片 14" descr="贾庆林"/>
          <p:cNvPicPr>
            <a:picLocks noChangeAspect="1"/>
          </p:cNvPicPr>
          <p:nvPr/>
        </p:nvPicPr>
        <p:blipFill>
          <a:blip r:embed="rId7" cstate="print"/>
          <a:srcRect r="221" b="13210"/>
          <a:stretch>
            <a:fillRect/>
          </a:stretch>
        </p:blipFill>
        <p:spPr>
          <a:xfrm>
            <a:off x="664210" y="3981450"/>
            <a:ext cx="4958715" cy="2705100"/>
          </a:xfrm>
          <a:prstGeom prst="rect">
            <a:avLst/>
          </a:prstGeom>
        </p:spPr>
      </p:pic>
      <p:pic>
        <p:nvPicPr>
          <p:cNvPr id="19" name="图片 18" descr="路甬祥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1020" y="1800860"/>
            <a:ext cx="3614420" cy="3614420"/>
          </a:xfrm>
          <a:prstGeom prst="rect">
            <a:avLst/>
          </a:prstGeom>
        </p:spPr>
      </p:pic>
      <p:pic>
        <p:nvPicPr>
          <p:cNvPr id="21" name="图片 20" descr="田力普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73270" y="1800860"/>
            <a:ext cx="3511550" cy="3602355"/>
          </a:xfrm>
          <a:prstGeom prst="rect">
            <a:avLst/>
          </a:prstGeom>
        </p:spPr>
      </p:pic>
      <p:pic>
        <p:nvPicPr>
          <p:cNvPr id="22" name="图片 21" descr="吴敬琏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03285" y="1813560"/>
            <a:ext cx="3473450" cy="360172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"/>
                            </p:stCondLst>
                            <p:childTnLst>
                              <p:par>
                                <p:cTn id="83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500"/>
                            </p:stCondLst>
                            <p:childTnLst>
                              <p:par>
                                <p:cTn id="9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000"/>
                            </p:stCondLst>
                            <p:childTnLst>
                              <p:par>
                                <p:cTn id="9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bldLvl="0" build="allAtOnce"/>
      <p:bldP spid="8" grpId="0" bldLvl="0" build="allAtOnce"/>
      <p:bldP spid="12" grpId="0"/>
      <p:bldP spid="12" grpId="1"/>
      <p:bldP spid="13" grpId="0"/>
      <p:bldP spid="13" grpId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2160</Words>
  <Application>WPS 演示</Application>
  <PresentationFormat>自定义</PresentationFormat>
  <Paragraphs>392</Paragraphs>
  <Slides>25</Slides>
  <Notes>14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6" baseType="lpstr">
      <vt:lpstr>Arial</vt:lpstr>
      <vt:lpstr>宋体</vt:lpstr>
      <vt:lpstr>Wingdings</vt:lpstr>
      <vt:lpstr>微软雅黑</vt:lpstr>
      <vt:lpstr>黑体</vt:lpstr>
      <vt:lpstr>仿宋</vt:lpstr>
      <vt:lpstr>百度综艺简体</vt:lpstr>
      <vt:lpstr>Arial Unicode MS</vt:lpstr>
      <vt:lpstr>Calibri</vt:lpstr>
      <vt:lpstr>Times New Roman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gingko LIU</dc:creator>
  <cp:lastModifiedBy>songyj</cp:lastModifiedBy>
  <cp:revision>115</cp:revision>
  <dcterms:created xsi:type="dcterms:W3CDTF">2016-08-26T02:52:00Z</dcterms:created>
  <dcterms:modified xsi:type="dcterms:W3CDTF">2017-10-11T05:12:14Z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2052-10.1.0.6876</vt:lpwstr>
  </property>
</Properties>
</file>