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9" r:id="rId3"/>
    <p:sldId id="258" r:id="rId4"/>
  </p:sldIdLst>
  <p:sldSz cx="9906000" cy="6858000" type="A4"/>
  <p:notesSz cx="6797675" cy="9926638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方正卡通简体" charset="-122"/>
      <p:regular r:id="rId10"/>
    </p:embeddedFont>
    <p:embeddedFont>
      <p:font typeface="方正新舒体简体" charset="-122"/>
      <p:regular r:id="rId11"/>
    </p:embeddedFont>
    <p:embeddedFont>
      <p:font typeface="Gulim" pitchFamily="34" charset="-127"/>
      <p:regular r:id="rId12"/>
    </p:embeddedFont>
    <p:embeddedFont>
      <p:font typeface="微软雅黑" pitchFamily="34" charset="-122"/>
      <p:regular r:id="rId13"/>
      <p:bold r:id="rId14"/>
    </p:embeddedFont>
  </p:embeddedFontLst>
  <p:defaultTextStyle>
    <a:defPPr>
      <a:defRPr lang="zh-CN"/>
    </a:defPPr>
    <a:lvl1pPr marL="0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42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86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627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169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712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253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797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339" algn="l" defTabSz="87908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88" autoAdjust="0"/>
    <p:restoredTop sz="98625" autoAdjust="0"/>
  </p:normalViewPr>
  <p:slideViewPr>
    <p:cSldViewPr>
      <p:cViewPr>
        <p:scale>
          <a:sx n="100" d="100"/>
          <a:sy n="100" d="100"/>
        </p:scale>
        <p:origin x="-1410" y="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3B83-F5AB-4F2E-BA88-6C8D16387377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CCEF-C5D1-40AD-95A8-A168125D4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0190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fld id="{68F1EED0-0760-4A7A-B4C6-185623B0A7D6}" type="slidenum">
              <a:rPr lang="zh-CN" altLang="en-US">
                <a:solidFill>
                  <a:prstClr val="black"/>
                </a:solidFill>
              </a:rPr>
              <a:pPr eaLnBrk="1" hangingPunct="1"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3CCEF-C5D1-40AD-95A8-A168125D409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996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870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523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0337" y="274644"/>
            <a:ext cx="24145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6577" y="274644"/>
            <a:ext cx="707866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708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A6EE8293-12EC-4EBD-A5AD-E0C32CBF235E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46C32F12-06A5-4FF1-9152-2F4E599289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1296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968C764F-1EB9-44A1-AD74-48D246901AF4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9629184C-8F70-4ED2-A697-2E85C2D1C3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001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57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15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7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30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8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9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10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26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E1A1FC4A-FE7D-4B0F-844B-119E62D54995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FE96958C-DBE5-4B32-8E1E-CCCE5D732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334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ACD392B0-6494-49C6-B64F-BD27CC78D084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665F4E9A-1CF9-4863-9D91-07DEE13A46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624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74" indent="0">
              <a:buNone/>
              <a:defRPr sz="2300" b="1"/>
            </a:lvl2pPr>
            <a:lvl3pPr marL="1031548" indent="0">
              <a:buNone/>
              <a:defRPr sz="2000" b="1"/>
            </a:lvl3pPr>
            <a:lvl4pPr marL="1547321" indent="0">
              <a:buNone/>
              <a:defRPr sz="1800" b="1"/>
            </a:lvl4pPr>
            <a:lvl5pPr marL="2063094" indent="0">
              <a:buNone/>
              <a:defRPr sz="1800" b="1"/>
            </a:lvl5pPr>
            <a:lvl6pPr marL="2578869" indent="0">
              <a:buNone/>
              <a:defRPr sz="1800" b="1"/>
            </a:lvl6pPr>
            <a:lvl7pPr marL="3094641" indent="0">
              <a:buNone/>
              <a:defRPr sz="1800" b="1"/>
            </a:lvl7pPr>
            <a:lvl8pPr marL="3610416" indent="0">
              <a:buNone/>
              <a:defRPr sz="1800" b="1"/>
            </a:lvl8pPr>
            <a:lvl9pPr marL="412619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9" y="1535116"/>
            <a:ext cx="4378590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774" indent="0">
              <a:buNone/>
              <a:defRPr sz="2300" b="1"/>
            </a:lvl2pPr>
            <a:lvl3pPr marL="1031548" indent="0">
              <a:buNone/>
              <a:defRPr sz="2000" b="1"/>
            </a:lvl3pPr>
            <a:lvl4pPr marL="1547321" indent="0">
              <a:buNone/>
              <a:defRPr sz="1800" b="1"/>
            </a:lvl4pPr>
            <a:lvl5pPr marL="2063094" indent="0">
              <a:buNone/>
              <a:defRPr sz="1800" b="1"/>
            </a:lvl5pPr>
            <a:lvl6pPr marL="2578869" indent="0">
              <a:buNone/>
              <a:defRPr sz="1800" b="1"/>
            </a:lvl6pPr>
            <a:lvl7pPr marL="3094641" indent="0">
              <a:buNone/>
              <a:defRPr sz="1800" b="1"/>
            </a:lvl7pPr>
            <a:lvl8pPr marL="3610416" indent="0">
              <a:buNone/>
              <a:defRPr sz="1800" b="1"/>
            </a:lvl8pPr>
            <a:lvl9pPr marL="412619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7AFBC779-B5F6-4678-A088-E0CCE7669B34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4FD43ECE-12BF-410B-B9A0-3D0EE2F6A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7377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D61E989E-E519-47B0-B7AD-94A0C7C32E98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45B8EEC5-A974-495A-BA98-A84CAB8BAF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385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1C9A4B14-F276-4FF5-9471-9833946E0369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0F38C7E6-0D25-46AE-A32F-36E5AC724D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233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8" y="273052"/>
            <a:ext cx="3259006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5774" indent="0">
              <a:buNone/>
              <a:defRPr sz="1400"/>
            </a:lvl2pPr>
            <a:lvl3pPr marL="1031548" indent="0">
              <a:buNone/>
              <a:defRPr sz="1100"/>
            </a:lvl3pPr>
            <a:lvl4pPr marL="1547321" indent="0">
              <a:buNone/>
              <a:defRPr sz="1000"/>
            </a:lvl4pPr>
            <a:lvl5pPr marL="2063094" indent="0">
              <a:buNone/>
              <a:defRPr sz="1000"/>
            </a:lvl5pPr>
            <a:lvl6pPr marL="2578869" indent="0">
              <a:buNone/>
              <a:defRPr sz="1000"/>
            </a:lvl6pPr>
            <a:lvl7pPr marL="3094641" indent="0">
              <a:buNone/>
              <a:defRPr sz="1000"/>
            </a:lvl7pPr>
            <a:lvl8pPr marL="3610416" indent="0">
              <a:buNone/>
              <a:defRPr sz="1000"/>
            </a:lvl8pPr>
            <a:lvl9pPr marL="41261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C9F50ED7-9328-46F8-9CC0-8687DC7A02BE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B4E4D876-79AB-4EE8-B1E5-761484E792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156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807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5774" indent="0">
              <a:buNone/>
              <a:defRPr sz="3200"/>
            </a:lvl2pPr>
            <a:lvl3pPr marL="1031548" indent="0">
              <a:buNone/>
              <a:defRPr sz="2700"/>
            </a:lvl3pPr>
            <a:lvl4pPr marL="1547321" indent="0">
              <a:buNone/>
              <a:defRPr sz="2300"/>
            </a:lvl4pPr>
            <a:lvl5pPr marL="2063094" indent="0">
              <a:buNone/>
              <a:defRPr sz="2300"/>
            </a:lvl5pPr>
            <a:lvl6pPr marL="2578869" indent="0">
              <a:buNone/>
              <a:defRPr sz="2300"/>
            </a:lvl6pPr>
            <a:lvl7pPr marL="3094641" indent="0">
              <a:buNone/>
              <a:defRPr sz="2300"/>
            </a:lvl7pPr>
            <a:lvl8pPr marL="3610416" indent="0">
              <a:buNone/>
              <a:defRPr sz="2300"/>
            </a:lvl8pPr>
            <a:lvl9pPr marL="4126190" indent="0">
              <a:buNone/>
              <a:defRPr sz="23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15774" indent="0">
              <a:buNone/>
              <a:defRPr sz="1400"/>
            </a:lvl2pPr>
            <a:lvl3pPr marL="1031548" indent="0">
              <a:buNone/>
              <a:defRPr sz="1100"/>
            </a:lvl3pPr>
            <a:lvl4pPr marL="1547321" indent="0">
              <a:buNone/>
              <a:defRPr sz="1000"/>
            </a:lvl4pPr>
            <a:lvl5pPr marL="2063094" indent="0">
              <a:buNone/>
              <a:defRPr sz="1000"/>
            </a:lvl5pPr>
            <a:lvl6pPr marL="2578869" indent="0">
              <a:buNone/>
              <a:defRPr sz="1000"/>
            </a:lvl6pPr>
            <a:lvl7pPr marL="3094641" indent="0">
              <a:buNone/>
              <a:defRPr sz="1000"/>
            </a:lvl7pPr>
            <a:lvl8pPr marL="3610416" indent="0">
              <a:buNone/>
              <a:defRPr sz="1000"/>
            </a:lvl8pPr>
            <a:lvl9pPr marL="41261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82D745F1-862A-4560-87E3-F351B1A6BA2F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DF69EC5F-3DB4-4062-92DB-DB2EBD09CE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8682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545E143D-DCFA-4968-8792-C7DF57C3399C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5BD04243-6A71-4C02-85D9-ABBBFBC4B0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02148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0337" y="274646"/>
            <a:ext cx="241458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6577" y="274646"/>
            <a:ext cx="707866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805E5B12-3847-4AA2-A2F9-EF6BBB8E4016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1626">
              <a:defRPr/>
            </a:lvl1pPr>
          </a:lstStyle>
          <a:p>
            <a:pPr>
              <a:defRPr/>
            </a:pPr>
            <a:fld id="{56F784CE-5EAC-4C8C-B5A3-56AA38164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011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6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6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2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6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33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240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42" indent="0">
              <a:buNone/>
              <a:defRPr sz="1900" b="1"/>
            </a:lvl2pPr>
            <a:lvl3pPr marL="879086" indent="0">
              <a:buNone/>
              <a:defRPr sz="1700" b="1"/>
            </a:lvl3pPr>
            <a:lvl4pPr marL="1318627" indent="0">
              <a:buNone/>
              <a:defRPr sz="1600" b="1"/>
            </a:lvl4pPr>
            <a:lvl5pPr marL="1758169" indent="0">
              <a:buNone/>
              <a:defRPr sz="1600" b="1"/>
            </a:lvl5pPr>
            <a:lvl6pPr marL="2197712" indent="0">
              <a:buNone/>
              <a:defRPr sz="1600" b="1"/>
            </a:lvl6pPr>
            <a:lvl7pPr marL="2637253" indent="0">
              <a:buNone/>
              <a:defRPr sz="1600" b="1"/>
            </a:lvl7pPr>
            <a:lvl8pPr marL="3076797" indent="0">
              <a:buNone/>
              <a:defRPr sz="1600" b="1"/>
            </a:lvl8pPr>
            <a:lvl9pPr marL="351633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8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42" indent="0">
              <a:buNone/>
              <a:defRPr sz="1900" b="1"/>
            </a:lvl2pPr>
            <a:lvl3pPr marL="879086" indent="0">
              <a:buNone/>
              <a:defRPr sz="1700" b="1"/>
            </a:lvl3pPr>
            <a:lvl4pPr marL="1318627" indent="0">
              <a:buNone/>
              <a:defRPr sz="1600" b="1"/>
            </a:lvl4pPr>
            <a:lvl5pPr marL="1758169" indent="0">
              <a:buNone/>
              <a:defRPr sz="1600" b="1"/>
            </a:lvl5pPr>
            <a:lvl6pPr marL="2197712" indent="0">
              <a:buNone/>
              <a:defRPr sz="1600" b="1"/>
            </a:lvl6pPr>
            <a:lvl7pPr marL="2637253" indent="0">
              <a:buNone/>
              <a:defRPr sz="1600" b="1"/>
            </a:lvl7pPr>
            <a:lvl8pPr marL="3076797" indent="0">
              <a:buNone/>
              <a:defRPr sz="1600" b="1"/>
            </a:lvl8pPr>
            <a:lvl9pPr marL="351633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8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224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9763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474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3" y="273051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42" indent="0">
              <a:buNone/>
              <a:defRPr sz="1100"/>
            </a:lvl2pPr>
            <a:lvl3pPr marL="879086" indent="0">
              <a:buNone/>
              <a:defRPr sz="1000"/>
            </a:lvl3pPr>
            <a:lvl4pPr marL="1318627" indent="0">
              <a:buNone/>
              <a:defRPr sz="900"/>
            </a:lvl4pPr>
            <a:lvl5pPr marL="1758169" indent="0">
              <a:buNone/>
              <a:defRPr sz="900"/>
            </a:lvl5pPr>
            <a:lvl6pPr marL="2197712" indent="0">
              <a:buNone/>
              <a:defRPr sz="900"/>
            </a:lvl6pPr>
            <a:lvl7pPr marL="2637253" indent="0">
              <a:buNone/>
              <a:defRPr sz="900"/>
            </a:lvl7pPr>
            <a:lvl8pPr marL="3076797" indent="0">
              <a:buNone/>
              <a:defRPr sz="900"/>
            </a:lvl8pPr>
            <a:lvl9pPr marL="351633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536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9542" indent="0">
              <a:buNone/>
              <a:defRPr sz="2700"/>
            </a:lvl2pPr>
            <a:lvl3pPr marL="879086" indent="0">
              <a:buNone/>
              <a:defRPr sz="2300"/>
            </a:lvl3pPr>
            <a:lvl4pPr marL="1318627" indent="0">
              <a:buNone/>
              <a:defRPr sz="1900"/>
            </a:lvl4pPr>
            <a:lvl5pPr marL="1758169" indent="0">
              <a:buNone/>
              <a:defRPr sz="1900"/>
            </a:lvl5pPr>
            <a:lvl6pPr marL="2197712" indent="0">
              <a:buNone/>
              <a:defRPr sz="1900"/>
            </a:lvl6pPr>
            <a:lvl7pPr marL="2637253" indent="0">
              <a:buNone/>
              <a:defRPr sz="1900"/>
            </a:lvl7pPr>
            <a:lvl8pPr marL="3076797" indent="0">
              <a:buNone/>
              <a:defRPr sz="1900"/>
            </a:lvl8pPr>
            <a:lvl9pPr marL="3516339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42" indent="0">
              <a:buNone/>
              <a:defRPr sz="1100"/>
            </a:lvl2pPr>
            <a:lvl3pPr marL="879086" indent="0">
              <a:buNone/>
              <a:defRPr sz="1000"/>
            </a:lvl3pPr>
            <a:lvl4pPr marL="1318627" indent="0">
              <a:buNone/>
              <a:defRPr sz="900"/>
            </a:lvl4pPr>
            <a:lvl5pPr marL="1758169" indent="0">
              <a:buNone/>
              <a:defRPr sz="900"/>
            </a:lvl5pPr>
            <a:lvl6pPr marL="2197712" indent="0">
              <a:buNone/>
              <a:defRPr sz="900"/>
            </a:lvl6pPr>
            <a:lvl7pPr marL="2637253" indent="0">
              <a:buNone/>
              <a:defRPr sz="900"/>
            </a:lvl7pPr>
            <a:lvl8pPr marL="3076797" indent="0">
              <a:buNone/>
              <a:defRPr sz="900"/>
            </a:lvl8pPr>
            <a:lvl9pPr marL="3516339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057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7908" tIns="43955" rIns="87908" bIns="4395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87908" tIns="43955" rIns="87908" bIns="4395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6"/>
            <a:ext cx="2311400" cy="365125"/>
          </a:xfrm>
          <a:prstGeom prst="rect">
            <a:avLst/>
          </a:prstGeom>
        </p:spPr>
        <p:txBody>
          <a:bodyPr vert="horz" lIns="87908" tIns="43955" rIns="87908" bIns="4395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0E7E-CDEB-4B4B-B121-9514127B752B}" type="datetimeFigureOut">
              <a:rPr lang="zh-CN" altLang="en-US" smtClean="0"/>
              <a:pPr/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6"/>
            <a:ext cx="3136900" cy="365125"/>
          </a:xfrm>
          <a:prstGeom prst="rect">
            <a:avLst/>
          </a:prstGeom>
        </p:spPr>
        <p:txBody>
          <a:bodyPr vert="horz" lIns="87908" tIns="43955" rIns="87908" bIns="4395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6"/>
            <a:ext cx="2311400" cy="365125"/>
          </a:xfrm>
          <a:prstGeom prst="rect">
            <a:avLst/>
          </a:prstGeom>
        </p:spPr>
        <p:txBody>
          <a:bodyPr vert="horz" lIns="87908" tIns="43955" rIns="87908" bIns="4395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250C-9013-43F0-B93E-2FD5C8A00D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16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9086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57" indent="-329657" algn="l" defTabSz="87908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57" indent="-274713" algn="l" defTabSz="87908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856" indent="-219771" algn="l" defTabSz="87908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98" indent="-219771" algn="l" defTabSz="87908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940" indent="-219771" algn="l" defTabSz="87908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482" indent="-219771" algn="l" defTabSz="87908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025" indent="-219771" algn="l" defTabSz="87908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568" indent="-219771" algn="l" defTabSz="87908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110" indent="-219771" algn="l" defTabSz="87908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42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86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627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169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712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253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797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339" algn="l" defTabSz="879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55" tIns="51578" rIns="103155" bIns="515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55" tIns="51578" rIns="103155" bIns="51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3155" tIns="51578" rIns="103155" bIns="51578" rtlCol="0" anchor="ctr"/>
          <a:lstStyle>
            <a:lvl1pPr algn="l" defTabSz="103154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DA9C46-C5E7-4CDF-9512-0A7166D08829}" type="datetimeFigureOut">
              <a:rPr lang="zh-CN" altLang="en-US"/>
              <a:pPr>
                <a:defRPr/>
              </a:pPr>
              <a:t>2017/10/9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3155" tIns="51578" rIns="103155" bIns="51578" rtlCol="0" anchor="ctr"/>
          <a:lstStyle>
            <a:lvl1pPr algn="ctr" defTabSz="103154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3155" tIns="51578" rIns="103155" bIns="51578" rtlCol="0" anchor="ctr"/>
          <a:lstStyle>
            <a:lvl1pPr algn="r" defTabSz="103154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83A46D-C911-4307-B424-AE57D78600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548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29836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98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defTabSz="10298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defTabSz="10298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defTabSz="1029836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515813" algn="ctr" defTabSz="10298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031626" algn="ctr" defTabSz="10298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547439" algn="ctr" defTabSz="10298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063252" algn="ctr" defTabSz="102983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85069" indent="-385069" algn="l" defTabSz="1029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406" indent="-320593" algn="l" defTabSz="1029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742" indent="-256116" algn="l" defTabSz="1029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555" indent="-256116" algn="l" defTabSz="1029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9368" indent="-256116" algn="l" defTabSz="10298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6755" indent="-257886" algn="l" defTabSz="10315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529" indent="-257886" algn="l" defTabSz="10315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303" indent="-257886" algn="l" defTabSz="10315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076" indent="-257886" algn="l" defTabSz="10315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774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548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321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094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869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641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416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190" algn="l" defTabSz="103154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5.emf"/><Relationship Id="rId10" Type="http://schemas.openxmlformats.org/officeDocument/2006/relationships/image" Target="../media/image34.jpeg"/><Relationship Id="rId4" Type="http://schemas.openxmlformats.org/officeDocument/2006/relationships/image" Target="../media/image29.wmf"/><Relationship Id="rId9" Type="http://schemas.openxmlformats.org/officeDocument/2006/relationships/image" Target="../media/image3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1" name="Picture 35" descr="E:\招聘简章\设施\IMGP1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9" y="2057645"/>
            <a:ext cx="1399265" cy="108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3" name="Picture 37" descr="E:\招聘简章\设施\团体咨询室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78" y="2057645"/>
            <a:ext cx="1428861" cy="1083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8" name="Picture 42" descr="E:\招聘简章\活动\春游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73" y="3717032"/>
            <a:ext cx="29250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68" name="Picture 32" descr="E:\招聘简章\环境\休息3.jp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90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椭圆 14"/>
          <p:cNvSpPr/>
          <p:nvPr/>
        </p:nvSpPr>
        <p:spPr>
          <a:xfrm>
            <a:off x="3656277" y="2222502"/>
            <a:ext cx="2559050" cy="2392363"/>
          </a:xfrm>
          <a:prstGeom prst="ellipse">
            <a:avLst/>
          </a:prstGeom>
          <a:solidFill>
            <a:schemeClr val="bg1">
              <a:lumMod val="85000"/>
              <a:alpha val="55686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55" tIns="51578" rIns="103155" bIns="51578" anchor="ctr"/>
          <a:lstStyle/>
          <a:p>
            <a:pPr algn="ctr" defTabSz="1031548">
              <a:defRPr/>
            </a:pPr>
            <a:endParaRPr lang="zh-CN" altLang="en-US" sz="2000" dirty="0">
              <a:solidFill>
                <a:prstClr val="white"/>
              </a:solidFill>
            </a:endParaRPr>
          </a:p>
        </p:txBody>
      </p:sp>
      <p:sp>
        <p:nvSpPr>
          <p:cNvPr id="26629" name="矩形 5"/>
          <p:cNvSpPr>
            <a:spLocks noChangeArrowheads="1"/>
          </p:cNvSpPr>
          <p:nvPr/>
        </p:nvSpPr>
        <p:spPr bwMode="auto">
          <a:xfrm>
            <a:off x="196058" y="415925"/>
            <a:ext cx="960159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55" tIns="51578" rIns="103155" bIns="51578" anchor="ctr" anchorCtr="1"/>
          <a:lstStyle/>
          <a:p>
            <a:pPr algn="r" defTabSz="1029836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solidFill>
                <a:srgbClr val="404040"/>
              </a:solidFill>
              <a:latin typeface="华康娃娃体W5(P)" pitchFamily="82" charset="-122"/>
              <a:ea typeface="华康娃娃体W5(P)" pitchFamily="82" charset="-122"/>
            </a:endParaRPr>
          </a:p>
        </p:txBody>
      </p:sp>
      <p:sp>
        <p:nvSpPr>
          <p:cNvPr id="26631" name="矩形 15"/>
          <p:cNvSpPr>
            <a:spLocks noChangeArrowheads="1"/>
          </p:cNvSpPr>
          <p:nvPr/>
        </p:nvSpPr>
        <p:spPr bwMode="auto">
          <a:xfrm>
            <a:off x="4956440" y="2796700"/>
            <a:ext cx="1107546" cy="1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55" tIns="51578" rIns="103155" bIns="51578" anchor="ctr" anchorCtr="1"/>
          <a:lstStyle/>
          <a:p>
            <a:pPr algn="ctr" defTabSz="10298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家</a:t>
            </a:r>
            <a:r>
              <a:rPr lang="zh-CN" altLang="en-US" sz="1800" b="1" dirty="0">
                <a:solidFill>
                  <a:srgbClr val="404040"/>
                </a:solidFill>
                <a:latin typeface="方正卡通简体" pitchFamily="65" charset="-122"/>
                <a:ea typeface="方正卡通简体" pitchFamily="65" charset="-122"/>
              </a:rPr>
              <a:t>的</a:t>
            </a:r>
            <a:endParaRPr lang="en-US" altLang="zh-CN" sz="1800" b="1" dirty="0">
              <a:solidFill>
                <a:srgbClr val="404040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algn="ctr" defTabSz="10298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srgbClr val="404040"/>
                </a:solidFill>
                <a:latin typeface="方正卡通简体" pitchFamily="65" charset="-122"/>
                <a:ea typeface="方正卡通简体" pitchFamily="65" charset="-122"/>
              </a:rPr>
              <a:t>港湾</a:t>
            </a:r>
            <a:endParaRPr lang="en-US" altLang="zh-CN" sz="2700" b="1" dirty="0">
              <a:solidFill>
                <a:srgbClr val="C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26633" name="矩形 18"/>
          <p:cNvSpPr>
            <a:spLocks noChangeArrowheads="1"/>
          </p:cNvSpPr>
          <p:nvPr/>
        </p:nvSpPr>
        <p:spPr bwMode="auto">
          <a:xfrm>
            <a:off x="3765727" y="2796701"/>
            <a:ext cx="1109265" cy="12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55" tIns="51578" rIns="103155" bIns="51578" anchor="ctr" anchorCtr="1"/>
          <a:lstStyle/>
          <a:p>
            <a:pPr algn="ctr" defTabSz="10298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爱</a:t>
            </a:r>
            <a:r>
              <a:rPr lang="zh-CN" altLang="en-US" sz="1800" b="1" dirty="0">
                <a:solidFill>
                  <a:srgbClr val="404040"/>
                </a:solidFill>
                <a:latin typeface="方正卡通简体" pitchFamily="65" charset="-122"/>
                <a:ea typeface="方正卡通简体" pitchFamily="65" charset="-122"/>
              </a:rPr>
              <a:t>的</a:t>
            </a:r>
            <a:endParaRPr lang="en-US" altLang="zh-CN" sz="1800" b="1" dirty="0">
              <a:solidFill>
                <a:srgbClr val="404040"/>
              </a:solidFill>
              <a:latin typeface="方正卡通简体" pitchFamily="65" charset="-122"/>
              <a:ea typeface="方正卡通简体" pitchFamily="65" charset="-122"/>
            </a:endParaRPr>
          </a:p>
          <a:p>
            <a:pPr algn="ctr" defTabSz="10298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srgbClr val="404040"/>
                </a:solidFill>
                <a:latin typeface="方正卡通简体" pitchFamily="65" charset="-122"/>
                <a:ea typeface="方正卡通简体" pitchFamily="65" charset="-122"/>
              </a:rPr>
              <a:t>乐园</a:t>
            </a:r>
            <a:endParaRPr lang="zh-CN" altLang="en-US" sz="2700" b="1" dirty="0">
              <a:solidFill>
                <a:srgbClr val="C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802" y="3373967"/>
            <a:ext cx="6858000" cy="1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5264293" y="447071"/>
            <a:ext cx="1895210" cy="1341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2110" y="447070"/>
            <a:ext cx="2352675" cy="1325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50" name="矩形 19"/>
          <p:cNvSpPr>
            <a:spLocks noChangeArrowheads="1"/>
          </p:cNvSpPr>
          <p:nvPr/>
        </p:nvSpPr>
        <p:spPr bwMode="auto">
          <a:xfrm>
            <a:off x="201218" y="3059113"/>
            <a:ext cx="356512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55" tIns="51578" rIns="103155" bIns="51578" anchor="ctr" anchorCtr="1"/>
          <a:lstStyle/>
          <a:p>
            <a:pPr algn="r" defTabSz="10298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300" b="1" dirty="0">
                <a:solidFill>
                  <a:srgbClr val="C00000"/>
                </a:solidFill>
                <a:latin typeface="Arial" pitchFamily="34" charset="0"/>
                <a:ea typeface="方正新舒体简体" pitchFamily="65" charset="-122"/>
                <a:cs typeface="Arial" pitchFamily="34" charset="0"/>
              </a:rPr>
              <a:t>LG Display Nanjing</a:t>
            </a:r>
            <a:endParaRPr lang="zh-CN" altLang="en-US" sz="2300" b="1" dirty="0">
              <a:solidFill>
                <a:srgbClr val="C00000"/>
              </a:solidFill>
              <a:latin typeface="Arial" pitchFamily="34" charset="0"/>
              <a:ea typeface="方正新舒体简体" pitchFamily="65" charset="-122"/>
              <a:cs typeface="Arial" pitchFamily="34" charset="0"/>
            </a:endParaRPr>
          </a:p>
        </p:txBody>
      </p:sp>
      <p:grpSp>
        <p:nvGrpSpPr>
          <p:cNvPr id="26640" name="组合 4"/>
          <p:cNvGrpSpPr>
            <a:grpSpLocks/>
          </p:cNvGrpSpPr>
          <p:nvPr/>
        </p:nvGrpSpPr>
        <p:grpSpPr bwMode="auto">
          <a:xfrm>
            <a:off x="6676070" y="2057645"/>
            <a:ext cx="2613443" cy="1002517"/>
            <a:chOff x="380918" y="4216445"/>
            <a:chExt cx="4082424" cy="2282073"/>
          </a:xfrm>
        </p:grpSpPr>
        <p:grpSp>
          <p:nvGrpSpPr>
            <p:cNvPr id="26651" name="组合 2"/>
            <p:cNvGrpSpPr>
              <a:grpSpLocks/>
            </p:cNvGrpSpPr>
            <p:nvPr/>
          </p:nvGrpSpPr>
          <p:grpSpPr bwMode="auto">
            <a:xfrm>
              <a:off x="380918" y="4216445"/>
              <a:ext cx="4082424" cy="2282073"/>
              <a:chOff x="380918" y="4216445"/>
              <a:chExt cx="4082424" cy="2282073"/>
            </a:xfrm>
          </p:grpSpPr>
          <p:grpSp>
            <p:nvGrpSpPr>
              <p:cNvPr id="26653" name="组合 26"/>
              <p:cNvGrpSpPr>
                <a:grpSpLocks/>
              </p:cNvGrpSpPr>
              <p:nvPr/>
            </p:nvGrpSpPr>
            <p:grpSpPr bwMode="auto">
              <a:xfrm>
                <a:off x="380918" y="4231122"/>
                <a:ext cx="4082423" cy="2267396"/>
                <a:chOff x="5214942" y="1357298"/>
                <a:chExt cx="5786478" cy="4000529"/>
              </a:xfrm>
            </p:grpSpPr>
            <p:pic>
              <p:nvPicPr>
                <p:cNvPr id="14356" name="图片 28" descr="200911289317254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0066" y="1352790"/>
                  <a:ext cx="150015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57" name="图片 31" descr="200911289317949.jp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80216" y="1352790"/>
                  <a:ext cx="1423501" cy="261987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58" name="图片 32" descr="200911289318359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9915" y="1352790"/>
                  <a:ext cx="1500151" cy="261987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59" name="图片 33" descr="200911289318818.jp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0066" y="2707896"/>
                  <a:ext cx="150015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0" name="图片 34" descr="200911289317276.jp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9915" y="2707896"/>
                  <a:ext cx="150015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1" name="图片 35" descr="200911289317868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80216" y="2707896"/>
                  <a:ext cx="142350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2" name="图片 36" descr="200911289317394.jp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14667" y="4063001"/>
                  <a:ext cx="142350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3" name="图片 37" descr="200911289317743.jp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80216" y="4063001"/>
                  <a:ext cx="1423501" cy="265600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4" name="图片 38" descr="200911289318176.jpg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0066" y="4063001"/>
                  <a:ext cx="1500151" cy="261987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  <a:extLst/>
              </p:spPr>
            </p:pic>
            <p:pic>
              <p:nvPicPr>
                <p:cNvPr id="14365" name="图片 40" descr="200911289317730.jpg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14667" y="2707896"/>
                  <a:ext cx="1423501" cy="265600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355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4972" y="4218326"/>
                <a:ext cx="1004295" cy="15053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353" name="Picture 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06" y="5764645"/>
              <a:ext cx="1058373" cy="14848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14349" name="矩形 17"/>
          <p:cNvSpPr>
            <a:spLocks noChangeArrowheads="1"/>
          </p:cNvSpPr>
          <p:nvPr/>
        </p:nvSpPr>
        <p:spPr bwMode="auto">
          <a:xfrm>
            <a:off x="6211887" y="3059113"/>
            <a:ext cx="3565129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155" tIns="51578" rIns="103155" bIns="51578" anchor="ctr" anchorCtr="1"/>
          <a:lstStyle/>
          <a:p>
            <a:pPr algn="r" defTabSz="102983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3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乐金显示</a:t>
            </a:r>
            <a:r>
              <a:rPr lang="en-US" altLang="zh-CN" sz="23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(</a:t>
            </a:r>
            <a:r>
              <a:rPr lang="zh-CN" altLang="en-US" sz="23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南京</a:t>
            </a:r>
            <a:r>
              <a:rPr lang="en-US" altLang="zh-CN" sz="23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)</a:t>
            </a:r>
            <a:r>
              <a:rPr lang="zh-CN" altLang="en-US" sz="2300" b="1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有限公司</a:t>
            </a:r>
          </a:p>
        </p:txBody>
      </p:sp>
      <p:pic>
        <p:nvPicPr>
          <p:cNvPr id="14366" name="Picture 30" descr="E:\招聘简章\环境\公司宿舍.jpg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9" y="3717032"/>
            <a:ext cx="292500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67" name="Picture 31" descr="E:\招聘简章\环境\食堂1.JPG"/>
          <p:cNvPicPr preferRelativeResize="0"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61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69" name="Picture 33" descr="E:\招聘简章\环境\休息1.jpg"/>
          <p:cNvPicPr preferRelativeResize="0"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32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0" name="Picture 34" descr="E:\招聘简章\设施\IMGP1197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5" b="15808"/>
          <a:stretch/>
        </p:blipFill>
        <p:spPr bwMode="auto">
          <a:xfrm>
            <a:off x="218632" y="447070"/>
            <a:ext cx="4344325" cy="134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4" name="Picture 38" descr="E:\招聘简章\活动\篮球比赛备.JPG"/>
          <p:cNvPicPr preferRelativeResize="0"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63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5" name="Picture 39" descr="E:\招聘简章\活动\14.05.08_给妈妈的爱——花艺大比拼3.JPG"/>
          <p:cNvPicPr preferRelativeResize="0"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549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76" name="Picture 40" descr="E:\招聘简章\活动\2010.6 在渔歌小学分发紫菜包饭活动.JPG"/>
          <p:cNvPicPr preferRelativeResize="0"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5461030"/>
            <a:ext cx="1365000" cy="105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77357" y="1539672"/>
            <a:ext cx="718603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健身房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18619" y="4924330"/>
            <a:ext cx="772461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公司宿舍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3239" y="6293092"/>
            <a:ext cx="603847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吸烟亭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44689" y="6293092"/>
            <a:ext cx="558141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食堂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84932" y="6293092"/>
            <a:ext cx="682500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ct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休息室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1166" y="2931784"/>
            <a:ext cx="718603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体育馆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76006" y="2931784"/>
            <a:ext cx="913062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心理咨询室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37177" y="1539672"/>
            <a:ext cx="618200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夫子庙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84650" y="468672"/>
            <a:ext cx="720135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玄武湖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38472" y="3697982"/>
            <a:ext cx="500576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春游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04023" y="6293092"/>
            <a:ext cx="500576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插花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25651" y="5415310"/>
            <a:ext cx="549774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篮球赛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20046" y="5415310"/>
            <a:ext cx="500576" cy="242669"/>
          </a:xfrm>
          <a:prstGeom prst="rect">
            <a:avLst/>
          </a:prstGeom>
          <a:noFill/>
        </p:spPr>
        <p:txBody>
          <a:bodyPr wrap="square" lIns="103163" tIns="51581" rIns="103163" bIns="51581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方正卡通简体" pitchFamily="65" charset="-122"/>
                <a:ea typeface="方正卡通简体" pitchFamily="65" charset="-122"/>
              </a:rPr>
              <a:t>公益</a:t>
            </a:r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43" y="63717"/>
            <a:ext cx="1507988" cy="3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91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416496" y="1072308"/>
            <a:ext cx="9289032" cy="5785692"/>
            <a:chOff x="431" y="538"/>
            <a:chExt cx="5317" cy="3336"/>
          </a:xfrm>
        </p:grpSpPr>
        <p:pic>
          <p:nvPicPr>
            <p:cNvPr id="82" name="그림 37" descr="세계지도백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538"/>
              <a:ext cx="5317" cy="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4"/>
            <p:cNvPicPr>
              <a:picLocks noChangeArrowheads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77492"/>
            <a:stretch>
              <a:fillRect/>
            </a:stretch>
          </p:blipFill>
          <p:spPr bwMode="auto">
            <a:xfrm>
              <a:off x="2570" y="1655"/>
              <a:ext cx="12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2683" y="1645"/>
              <a:ext cx="50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Gulim" pitchFamily="34" charset="-127"/>
                  <a:ea typeface="宋体" pitchFamily="2" charset="-122"/>
                </a:defRPr>
              </a:lvl9pPr>
            </a:lstStyle>
            <a:p>
              <a:pPr eaLnBrk="1" latinLnBrk="1" hangingPunct="1">
                <a:spcBef>
                  <a:spcPct val="50000"/>
                </a:spcBef>
              </a:pPr>
              <a:r>
                <a:rPr lang="en-US" altLang="ko-KR" sz="1000" b="1" i="1" dirty="0">
                  <a:solidFill>
                    <a:srgbClr val="B2B2B2"/>
                  </a:solidFill>
                  <a:latin typeface="Arial" pitchFamily="34" charset="0"/>
                </a:rPr>
                <a:t>LG</a:t>
              </a:r>
              <a:r>
                <a:rPr lang="en-US" altLang="ko-KR" sz="1000" b="1" i="1" dirty="0">
                  <a:solidFill>
                    <a:srgbClr val="B2B2B2"/>
                  </a:solidFill>
                  <a:latin typeface="Arial" pitchFamily="34" charset="0"/>
                  <a:ea typeface="Gulim" pitchFamily="34" charset="-127"/>
                </a:rPr>
                <a:t>DNJ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881034" y="5929330"/>
            <a:ext cx="3870546" cy="789460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6783" y="3374220"/>
            <a:ext cx="6858001" cy="1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632520" y="137061"/>
            <a:ext cx="3744416" cy="6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142" tIns="51571" rIns="103142" bIns="51571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900" dirty="0">
                <a:solidFill>
                  <a:srgbClr val="C00000"/>
                </a:solidFill>
                <a:latin typeface="微软雅黑"/>
                <a:ea typeface="微软雅黑"/>
              </a:rPr>
              <a:t>招 </a:t>
            </a:r>
            <a:r>
              <a:rPr lang="zh-CN" altLang="en-US" sz="2900" dirty="0" smtClean="0">
                <a:solidFill>
                  <a:srgbClr val="C00000"/>
                </a:solidFill>
                <a:latin typeface="微软雅黑"/>
                <a:ea typeface="微软雅黑"/>
              </a:rPr>
              <a:t>聘 简 章</a:t>
            </a:r>
            <a:r>
              <a:rPr lang="en-US" altLang="zh-CN" sz="2900" dirty="0" smtClean="0">
                <a:solidFill>
                  <a:srgbClr val="C00000"/>
                </a:solidFill>
                <a:latin typeface="微软雅黑"/>
                <a:ea typeface="微软雅黑"/>
              </a:rPr>
              <a:t>(2017</a:t>
            </a:r>
            <a:r>
              <a:rPr lang="zh-CN" altLang="en-US" sz="2900" dirty="0" smtClean="0">
                <a:solidFill>
                  <a:srgbClr val="C00000"/>
                </a:solidFill>
                <a:latin typeface="微软雅黑"/>
                <a:ea typeface="微软雅黑"/>
              </a:rPr>
              <a:t>年</a:t>
            </a:r>
            <a:r>
              <a:rPr lang="en-US" altLang="zh-CN" sz="2900" dirty="0" smtClean="0">
                <a:solidFill>
                  <a:srgbClr val="C00000"/>
                </a:solidFill>
                <a:latin typeface="微软雅黑"/>
                <a:ea typeface="微软雅黑"/>
              </a:rPr>
              <a:t>)</a:t>
            </a:r>
            <a:endParaRPr lang="zh-CN" altLang="en-US" sz="290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/>
              <a:ea typeface="微软雅黑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559" y="881141"/>
            <a:ext cx="1078104" cy="318731"/>
          </a:xfrm>
          <a:prstGeom prst="rect">
            <a:avLst/>
          </a:prstGeom>
          <a:noFill/>
          <a:ln>
            <a:noFill/>
          </a:ln>
        </p:spPr>
        <p:txBody>
          <a:bodyPr vert="horz" wrap="square" lIns="103142" tIns="51571" rIns="103142" bIns="51571" numCol="1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微软雅黑"/>
                <a:ea typeface="微软雅黑"/>
                <a:cs typeface="+mj-cs"/>
              </a:rPr>
              <a:t>公司介绍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832557" y="970752"/>
            <a:ext cx="0" cy="1710055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sp>
        <p:nvSpPr>
          <p:cNvPr id="13" name="矩形 12"/>
          <p:cNvSpPr/>
          <p:nvPr/>
        </p:nvSpPr>
        <p:spPr>
          <a:xfrm>
            <a:off x="920552" y="1196752"/>
            <a:ext cx="3870546" cy="1451369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48544" y="2636912"/>
            <a:ext cx="1078104" cy="318731"/>
          </a:xfrm>
          <a:prstGeom prst="rect">
            <a:avLst/>
          </a:prstGeom>
          <a:noFill/>
          <a:ln>
            <a:noFill/>
          </a:ln>
        </p:spPr>
        <p:txBody>
          <a:bodyPr vert="horz" wrap="square" lIns="103142" tIns="51571" rIns="103142" bIns="51571" numCol="1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微软雅黑"/>
                <a:ea typeface="微软雅黑"/>
                <a:cs typeface="+mj-cs"/>
              </a:rPr>
              <a:t>招聘岗位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 flipV="1">
            <a:off x="832557" y="2809699"/>
            <a:ext cx="2" cy="107589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sp>
        <p:nvSpPr>
          <p:cNvPr id="26" name="矩形 25"/>
          <p:cNvSpPr/>
          <p:nvPr/>
        </p:nvSpPr>
        <p:spPr>
          <a:xfrm>
            <a:off x="832559" y="5604376"/>
            <a:ext cx="1078104" cy="318731"/>
          </a:xfrm>
          <a:prstGeom prst="rect">
            <a:avLst/>
          </a:prstGeom>
          <a:noFill/>
          <a:ln>
            <a:noFill/>
          </a:ln>
        </p:spPr>
        <p:txBody>
          <a:bodyPr vert="horz" wrap="square" lIns="103142" tIns="51571" rIns="103142" bIns="51571" numCol="1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微软雅黑"/>
                <a:ea typeface="微软雅黑"/>
                <a:cs typeface="+mj-cs"/>
              </a:rPr>
              <a:t>联系方式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 flipV="1">
            <a:off x="832557" y="5681443"/>
            <a:ext cx="2" cy="10311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81033" y="5857892"/>
            <a:ext cx="3999961" cy="806914"/>
          </a:xfrm>
          <a:prstGeom prst="rect">
            <a:avLst/>
          </a:prstGeom>
          <a:noFill/>
        </p:spPr>
        <p:txBody>
          <a:bodyPr wrap="square" lIns="87908" tIns="43955" rIns="87908" bIns="43955" rtlCol="0">
            <a:sp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地址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：江苏省南京市南京经济技术开发区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LG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路</a:t>
            </a: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1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号</a:t>
            </a: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邮编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</a:t>
            </a:r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210046</a:t>
            </a:r>
          </a:p>
          <a:p>
            <a:pPr>
              <a:lnSpc>
                <a:spcPts val="1354"/>
              </a:lnSpc>
            </a:pPr>
            <a:r>
              <a:rPr lang="zh-CN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联系人：黄老师     </a:t>
            </a:r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13505193918  </a:t>
            </a:r>
          </a:p>
          <a:p>
            <a:pPr>
              <a:lnSpc>
                <a:spcPts val="1354"/>
              </a:lnSpc>
            </a:pPr>
            <a:r>
              <a: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     </a:t>
            </a:r>
          </a:p>
        </p:txBody>
      </p:sp>
      <p:sp>
        <p:nvSpPr>
          <p:cNvPr id="30" name="矩形 29"/>
          <p:cNvSpPr/>
          <p:nvPr/>
        </p:nvSpPr>
        <p:spPr>
          <a:xfrm>
            <a:off x="920552" y="2996952"/>
            <a:ext cx="1008112" cy="432048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848544" y="3861048"/>
            <a:ext cx="1078104" cy="318731"/>
          </a:xfrm>
          <a:prstGeom prst="rect">
            <a:avLst/>
          </a:prstGeom>
          <a:noFill/>
          <a:ln>
            <a:noFill/>
          </a:ln>
        </p:spPr>
        <p:txBody>
          <a:bodyPr vert="horz" wrap="square" lIns="103142" tIns="51571" rIns="103142" bIns="51571" numCol="1" anchor="ctr" anchorCtr="1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微软雅黑"/>
                <a:ea typeface="微软雅黑"/>
                <a:cs typeface="+mj-cs"/>
              </a:rPr>
              <a:t>岗位要求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832557" y="4035850"/>
            <a:ext cx="0" cy="146124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926437" y="4308531"/>
            <a:ext cx="3870546" cy="1191635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004406" y="411502"/>
            <a:ext cx="3741841" cy="1853090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952707" y="405808"/>
            <a:ext cx="1099649" cy="334990"/>
          </a:xfrm>
          <a:prstGeom prst="rect">
            <a:avLst/>
          </a:prstGeom>
        </p:spPr>
        <p:txBody>
          <a:bodyPr wrap="square" lIns="87908" tIns="43955" rIns="87908" bIns="43955">
            <a:spAutoFit/>
          </a:bodyPr>
          <a:lstStyle/>
          <a:p>
            <a:r>
              <a:rPr lang="en-US" altLang="zh-CN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薪酬福利</a:t>
            </a:r>
            <a:endParaRPr lang="en-US" altLang="zh-CN" sz="16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85" name="Picture 7" descr="남경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59" t="25243" r="7283" b="24234"/>
          <a:stretch>
            <a:fillRect/>
          </a:stretch>
        </p:blipFill>
        <p:spPr bwMode="auto">
          <a:xfrm>
            <a:off x="88906" y="1216763"/>
            <a:ext cx="704093" cy="72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5" descr="1344582319_user_accoun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780928"/>
            <a:ext cx="707496" cy="621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6" descr="1344583924_first_aid_ki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3959997"/>
            <a:ext cx="880767" cy="94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lgd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411498"/>
            <a:ext cx="880767" cy="92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lgd\Desktop\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3" y="5852650"/>
            <a:ext cx="692614" cy="71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lgd\Desktop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3933056"/>
            <a:ext cx="699788" cy="683002"/>
          </a:xfrm>
          <a:prstGeom prst="roundRect">
            <a:avLst>
              <a:gd name="adj" fmla="val 255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48893" y="1181513"/>
            <a:ext cx="3954559" cy="1454563"/>
          </a:xfrm>
          <a:prstGeom prst="rect">
            <a:avLst/>
          </a:prstGeom>
          <a:noFill/>
        </p:spPr>
        <p:txBody>
          <a:bodyPr wrap="square" lIns="87908" tIns="43955" rIns="87908" bIns="43955" rtlCol="0" anchor="ctr">
            <a:no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企业性质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：韩国独资企业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(LG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集团下属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成立时间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2002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年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07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月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15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日</a:t>
            </a: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主要产品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LCD/OLED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液晶屏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平板电脑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车载导航、笔记本等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领先技术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：硬屏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(IPS)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、透明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柔性显示器、有机发光显示屏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(OLED)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企业规模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：占地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968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亩，员工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约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8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,000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人，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销售额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42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亿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美金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2016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年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，世界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500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强企业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发展状况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：市场占有率世界第一</a:t>
            </a: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企业位置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：南京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经济技术开发区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-LG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产业园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南京长江二桥附近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8892" y="3054483"/>
            <a:ext cx="3960092" cy="919765"/>
          </a:xfrm>
          <a:prstGeom prst="rect">
            <a:avLst/>
          </a:prstGeom>
          <a:noFill/>
        </p:spPr>
        <p:txBody>
          <a:bodyPr wrap="square" lIns="87908" tIns="43955" rIns="87908" bIns="439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设备技术员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生产工艺、生产流程、设备技术、设备维护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品质技术员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产品品质、客户品质、供应商品质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IT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系统技术员</a:t>
            </a:r>
            <a:r>
              <a:rPr lang="zh-CN" altLang="en-US" sz="12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生产监测、软件维护</a:t>
            </a:r>
          </a:p>
        </p:txBody>
      </p:sp>
      <p:pic>
        <p:nvPicPr>
          <p:cNvPr id="9" name="Picture 3" descr="C:\Users\lgd\Desktop\11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291"/>
          <a:stretch/>
        </p:blipFill>
        <p:spPr bwMode="auto">
          <a:xfrm>
            <a:off x="5108916" y="5280249"/>
            <a:ext cx="868868" cy="815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4" name="TextBox 73"/>
          <p:cNvSpPr txBox="1"/>
          <p:nvPr/>
        </p:nvSpPr>
        <p:spPr>
          <a:xfrm>
            <a:off x="920552" y="4149080"/>
            <a:ext cx="4143926" cy="1656184"/>
          </a:xfrm>
          <a:prstGeom prst="rect">
            <a:avLst/>
          </a:prstGeom>
          <a:noFill/>
        </p:spPr>
        <p:txBody>
          <a:bodyPr wrap="square" lIns="87908" tIns="43955" rIns="87908" bIns="43955" rtlCol="0">
            <a:no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年龄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：实习生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17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周岁及以上，毕业时满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18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周岁转正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学历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：大专及以上在校学生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专业：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理工类专业（</a:t>
            </a:r>
            <a:r>
              <a:rPr lang="zh-CN" alt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电子、电气、机械、自动化、数控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等专业优先）、          计算机相关专业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班制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：公司标准班制为周一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~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周六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2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班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2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倒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 (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每班次含用餐及休息时间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)</a:t>
            </a: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                周日休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1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天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,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每周转班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要求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：具有良好的团队精神、态度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端正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，个人素养良好、具有良好的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学习能力、善于分析和解决问题、具有良好的表达和沟通的能力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     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卡通简体" charset="-122"/>
                <a:ea typeface="方正卡通简体" charset="-122"/>
                <a:cs typeface="Arial" pitchFamily="34" charset="0"/>
              </a:rPr>
              <a:t>         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方正卡通简体" charset="-122"/>
              <a:ea typeface="方正卡通简体" charset="-122"/>
              <a:cs typeface="Arial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004401" y="3979373"/>
            <a:ext cx="3741842" cy="1237940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04406" y="2397646"/>
            <a:ext cx="3729599" cy="1463402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004401" y="5276309"/>
            <a:ext cx="3733587" cy="1321043"/>
          </a:xfrm>
          <a:prstGeom prst="rect">
            <a:avLst/>
          </a:prstGeom>
          <a:solidFill>
            <a:schemeClr val="bg1">
              <a:lumMod val="95000"/>
              <a:alpha val="5568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8" tIns="43955" rIns="87908" bIns="43955"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08044" y="3941358"/>
            <a:ext cx="1175831" cy="334990"/>
          </a:xfrm>
          <a:prstGeom prst="rect">
            <a:avLst/>
          </a:prstGeom>
        </p:spPr>
        <p:txBody>
          <a:bodyPr wrap="square" lIns="87908" tIns="43955" rIns="87908" bIns="43955">
            <a:spAutoFit/>
          </a:bodyPr>
          <a:lstStyle/>
          <a:p>
            <a:r>
              <a:rPr lang="en-US" altLang="zh-CN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安全保障</a:t>
            </a:r>
            <a:endParaRPr lang="en-US" altLang="zh-CN" sz="16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08048" y="2382415"/>
            <a:ext cx="1099649" cy="334990"/>
          </a:xfrm>
          <a:prstGeom prst="rect">
            <a:avLst/>
          </a:prstGeom>
        </p:spPr>
        <p:txBody>
          <a:bodyPr wrap="square" lIns="87908" tIns="43955" rIns="87908" bIns="43955">
            <a:spAutoFit/>
          </a:bodyPr>
          <a:lstStyle/>
          <a:p>
            <a:r>
              <a:rPr lang="en-US" altLang="zh-CN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工作生活</a:t>
            </a:r>
            <a:endParaRPr lang="en-US" altLang="zh-CN" sz="16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08044" y="5261965"/>
            <a:ext cx="1175831" cy="334990"/>
          </a:xfrm>
          <a:prstGeom prst="rect">
            <a:avLst/>
          </a:prstGeom>
        </p:spPr>
        <p:txBody>
          <a:bodyPr wrap="square" lIns="87908" tIns="43955" rIns="87908" bIns="43955">
            <a:spAutoFit/>
          </a:bodyPr>
          <a:lstStyle/>
          <a:p>
            <a:r>
              <a:rPr lang="en-US" altLang="zh-CN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sz="1600" b="1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培训发展</a:t>
            </a:r>
            <a:endParaRPr lang="en-US" altLang="zh-CN" sz="1600" b="1" kern="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33120" y="5581227"/>
            <a:ext cx="3580196" cy="1016123"/>
          </a:xfrm>
          <a:prstGeom prst="rect">
            <a:avLst/>
          </a:prstGeom>
          <a:noFill/>
        </p:spPr>
        <p:txBody>
          <a:bodyPr wrap="square" lIns="87908" tIns="43955" rIns="87908" bIns="43955" rtlCol="0">
            <a:no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培训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机会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Mentor(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师傅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指导，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技能培训，职务培训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等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实习机会：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实习期综合表现优秀者可转为公司正式工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职业发展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专业能力提升：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社员→技工→技师→技长→技正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◆ </a:t>
            </a:r>
            <a:r>
              <a:rPr lang="zh-CN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管理能力培养：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员工→多技能工→领班→班长→系长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33120" y="692696"/>
            <a:ext cx="3811550" cy="1525065"/>
          </a:xfrm>
          <a:prstGeom prst="rect">
            <a:avLst/>
          </a:prstGeom>
          <a:noFill/>
        </p:spPr>
        <p:txBody>
          <a:bodyPr wrap="square" lIns="87915" tIns="43958" rIns="87915" bIns="43958" rtlCol="0" anchor="ctr">
            <a:sp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月实习补贴：预计为</a:t>
            </a:r>
            <a:r>
              <a:rPr lang="en-US" altLang="zh-CN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4500~5500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元</a:t>
            </a:r>
            <a:endParaRPr lang="en-US" altLang="zh-CN" sz="1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根据考勤周期内工作天数及个人实际出勤发生变化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</a:p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一日三餐免费</a:t>
            </a:r>
            <a:r>
              <a:rPr lang="en-US" altLang="zh-CN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非工作日包含</a:t>
            </a:r>
            <a:r>
              <a:rPr lang="en-US" altLang="zh-CN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班车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免费等</a:t>
            </a:r>
            <a:endParaRPr lang="en-US" altLang="zh-CN" sz="1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住宿：</a:t>
            </a:r>
            <a:endParaRPr lang="en-US" altLang="zh-CN" sz="1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6-8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人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间，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24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小时热水，空调，独立卫生间和淋浴房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洗衣免费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健身房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KTV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、台球室、阅览室、瑜伽室等免费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使用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、、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33120" y="4211446"/>
            <a:ext cx="2808312" cy="1017754"/>
          </a:xfrm>
          <a:prstGeom prst="rect">
            <a:avLst/>
          </a:prstGeom>
          <a:noFill/>
        </p:spPr>
        <p:txBody>
          <a:bodyPr wrap="square" lIns="87915" tIns="43958" rIns="87915" bIns="43958" rtlCol="0" anchor="ctr">
            <a:spAutoFit/>
          </a:bodyPr>
          <a:lstStyle/>
          <a:p>
            <a:pPr>
              <a:lnSpc>
                <a:spcPts val="1354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为实习生购买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意外伤害</a:t>
            </a:r>
            <a:r>
              <a:rPr lang="zh-CN" altLang="en-US" sz="1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险、重大疾病险</a:t>
            </a:r>
            <a:endParaRPr lang="en-US" altLang="zh-CN" sz="10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厂区、宿舍区</a:t>
            </a:r>
            <a:r>
              <a:rPr lang="en-US" altLang="zh-CN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24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小时安保，</a:t>
            </a:r>
            <a:r>
              <a:rPr lang="en-US" altLang="zh-CN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110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联动</a:t>
            </a:r>
            <a:endParaRPr lang="en-US" altLang="zh-CN" sz="1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24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小时公司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医务室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，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免费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提供基本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药品</a:t>
            </a:r>
            <a:endParaRPr lang="en-US" altLang="zh-CN" sz="1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安全讲座与培训</a:t>
            </a:r>
            <a:endParaRPr lang="en-US" altLang="zh-CN" sz="1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◆ 心理咨询及疏导服务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公司内</a:t>
            </a:r>
            <a:r>
              <a:rPr lang="en-US" altLang="zh-CN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EAP</a:t>
            </a: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心理咨询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室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33120" y="2683580"/>
            <a:ext cx="3811555" cy="1165993"/>
          </a:xfrm>
          <a:prstGeom prst="rect">
            <a:avLst/>
          </a:prstGeom>
          <a:noFill/>
        </p:spPr>
        <p:txBody>
          <a:bodyPr wrap="none" lIns="87915" tIns="43958" rIns="87915" bIns="43958" rtlCol="0" anchor="ctr">
            <a:spAutoFit/>
          </a:bodyPr>
          <a:lstStyle/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工作环境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：明亮整洁的厂区，恒温恒湿的现场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zh-CN" alt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业余生活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：各种兴趣社团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(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篮球、羽毛球、乒乓球、街舞、韩语、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  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英语、摄影、登山、钓鱼等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)</a:t>
            </a:r>
          </a:p>
          <a:p>
            <a:pPr>
              <a:lnSpc>
                <a:spcPts val="1354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  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免费体育馆、健身房、图书馆等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        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部门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聚餐，功夫厨房，生日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P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arty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等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  <a:p>
            <a:pPr>
              <a:lnSpc>
                <a:spcPts val="1354"/>
              </a:lnSpc>
            </a:pP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                  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单身情人节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Party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卡通简体" pitchFamily="65" charset="-122"/>
                <a:cs typeface="Arial" pitchFamily="34" charset="0"/>
              </a:rPr>
              <a:t>等</a:t>
            </a:r>
            <a:endParaRPr lang="en-US" altLang="zh-CN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卡通简体" pitchFamily="65" charset="-122"/>
              <a:cs typeface="Arial" pitchFamily="34" charset="0"/>
            </a:endParaRPr>
          </a:p>
        </p:txBody>
      </p:sp>
      <p:pic>
        <p:nvPicPr>
          <p:cNvPr id="10" name="Picture 2" descr="C:\Users\lgd\Desktop\29 (1)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38" y="2400703"/>
            <a:ext cx="873045" cy="102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43" y="63717"/>
            <a:ext cx="1507988" cy="32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50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583</Words>
  <Application>Microsoft Office PowerPoint</Application>
  <PresentationFormat>A4 纸张(210x297 毫米)</PresentationFormat>
  <Paragraphs>77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Calibri</vt:lpstr>
      <vt:lpstr>华康娃娃体W5(P)</vt:lpstr>
      <vt:lpstr>方正卡通简体</vt:lpstr>
      <vt:lpstr>方正新舒体简体</vt:lpstr>
      <vt:lpstr>Gulim</vt:lpstr>
      <vt:lpstr>微软雅黑</vt:lpstr>
      <vt:lpstr>Office 主题​​</vt:lpstr>
      <vt:lpstr>1_Office 主题​​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lgd</dc:creator>
  <cp:lastModifiedBy>A</cp:lastModifiedBy>
  <cp:revision>179</cp:revision>
  <cp:lastPrinted>2016-11-26T08:07:32Z</cp:lastPrinted>
  <dcterms:created xsi:type="dcterms:W3CDTF">2014-10-02T00:10:24Z</dcterms:created>
  <dcterms:modified xsi:type="dcterms:W3CDTF">2017-10-09T05:30:48Z</dcterms:modified>
</cp:coreProperties>
</file>