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2" r:id="rId2"/>
    <p:sldId id="335" r:id="rId3"/>
    <p:sldId id="257" r:id="rId4"/>
    <p:sldId id="972" r:id="rId5"/>
    <p:sldId id="261" r:id="rId6"/>
    <p:sldId id="339" r:id="rId7"/>
    <p:sldId id="323" r:id="rId8"/>
    <p:sldId id="295" r:id="rId9"/>
    <p:sldId id="300" r:id="rId10"/>
    <p:sldId id="325" r:id="rId11"/>
    <p:sldId id="326" r:id="rId12"/>
    <p:sldId id="328" r:id="rId13"/>
    <p:sldId id="329" r:id="rId14"/>
    <p:sldId id="331"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527"/>
    <a:srgbClr val="FAB300"/>
    <a:srgbClr val="548235"/>
    <a:srgbClr val="FF9900"/>
    <a:srgbClr val="0E6F76"/>
    <a:srgbClr val="315798"/>
    <a:srgbClr val="CFCD73"/>
    <a:srgbClr val="05499E"/>
    <a:srgbClr val="F7A01D"/>
    <a:srgbClr val="F7A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66" autoAdjust="0"/>
  </p:normalViewPr>
  <p:slideViewPr>
    <p:cSldViewPr snapToGrid="0">
      <p:cViewPr varScale="1">
        <p:scale>
          <a:sx n="109" d="100"/>
          <a:sy n="109"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1">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C53E0A-F620-4030-A813-9A02A1BA4AF0}" type="doc">
      <dgm:prSet loTypeId="urn:microsoft.com/office/officeart/2005/8/layout/radial1" loCatId="cycle" qsTypeId="urn:microsoft.com/office/officeart/2005/8/quickstyle/simple5" qsCatId="simple" csTypeId="urn:microsoft.com/office/officeart/2005/8/colors/colorful1" csCatId="colorful" phldr="1"/>
      <dgm:spPr/>
      <dgm:t>
        <a:bodyPr/>
        <a:lstStyle/>
        <a:p>
          <a:endParaRPr lang="zh-CN" altLang="en-US"/>
        </a:p>
      </dgm:t>
    </dgm:pt>
    <dgm:pt modelId="{1CFC5016-12D2-4AED-ACAE-7FE242DE13EA}">
      <dgm:prSet phldrT="[文本]" custT="1"/>
      <dgm:spPr/>
      <dgm:t>
        <a:bodyPr/>
        <a:lstStyle/>
        <a:p>
          <a:r>
            <a:rPr lang="zh-CN" altLang="en-US" sz="1200" b="1" dirty="0">
              <a:latin typeface="微软雅黑" panose="020B0503020204020204" pitchFamily="34" charset="-122"/>
              <a:ea typeface="微软雅黑" panose="020B0503020204020204" pitchFamily="34" charset="-122"/>
            </a:rPr>
            <a:t>场景化数据解决方案</a:t>
          </a:r>
        </a:p>
      </dgm:t>
    </dgm:pt>
    <dgm:pt modelId="{EB7C0A82-B2F8-401A-AD6C-30C20BCF76FC}" type="parTrans" cxnId="{D4F6EA72-A3CE-4A6F-8B35-62ECE7A858CE}">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403970E2-C92D-45D1-924E-A8687D420C4E}" type="sibTrans" cxnId="{D4F6EA72-A3CE-4A6F-8B35-62ECE7A858CE}">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FE34DA59-9AE4-4A16-938B-1E798197A068}">
      <dgm:prSet phldrT="[文本]" custT="1"/>
      <dgm:spPr/>
      <dgm:t>
        <a:bodyPr/>
        <a:lstStyle/>
        <a:p>
          <a:r>
            <a:rPr lang="zh-CN" altLang="en-US" sz="1200" b="1" dirty="0">
              <a:latin typeface="微软雅黑" panose="020B0503020204020204" pitchFamily="34" charset="-122"/>
              <a:ea typeface="微软雅黑" panose="020B0503020204020204" pitchFamily="34" charset="-122"/>
            </a:rPr>
            <a:t>智能</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家居</a:t>
          </a:r>
        </a:p>
      </dgm:t>
    </dgm:pt>
    <dgm:pt modelId="{2211A9D1-98A3-4B15-A1D7-ED487C95C851}" type="parTrans" cxnId="{28224621-7569-4136-B3E5-AE56E40C4E36}">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9E60D37E-2844-4DBA-9C22-9A160B878D2A}" type="sibTrans" cxnId="{28224621-7569-4136-B3E5-AE56E40C4E36}">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0A4EFA59-0E1E-4FBA-AFFE-329515F679F3}">
      <dgm:prSet custT="1"/>
      <dgm:spPr/>
      <dgm:t>
        <a:bodyPr/>
        <a:lstStyle/>
        <a:p>
          <a:r>
            <a:rPr lang="zh-CN" altLang="en-US" sz="1200" b="1" dirty="0">
              <a:latin typeface="微软雅黑" panose="020B0503020204020204" pitchFamily="34" charset="-122"/>
              <a:ea typeface="微软雅黑" panose="020B0503020204020204" pitchFamily="34" charset="-122"/>
            </a:rPr>
            <a:t>智能</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翻译</a:t>
          </a:r>
        </a:p>
      </dgm:t>
    </dgm:pt>
    <dgm:pt modelId="{B0B3DB51-82ED-4BC1-A023-7F29E7E8CC4A}" type="parTrans" cxnId="{8A86FFB1-0351-4868-9C13-3278A1DD452C}">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C0221DA9-8BF5-4E43-87C3-B5DCBD8A4B78}" type="sibTrans" cxnId="{8A86FFB1-0351-4868-9C13-3278A1DD452C}">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76B667EC-A13F-4CCD-8D15-0A623538DD80}">
      <dgm:prSet custT="1"/>
      <dgm:spPr/>
      <dgm:t>
        <a:bodyPr/>
        <a:lstStyle/>
        <a:p>
          <a:r>
            <a:rPr lang="zh-CN" altLang="en-US" sz="1200" b="1" dirty="0">
              <a:latin typeface="微软雅黑" panose="020B0503020204020204" pitchFamily="34" charset="-122"/>
              <a:ea typeface="微软雅黑" panose="020B0503020204020204" pitchFamily="34" charset="-122"/>
            </a:rPr>
            <a:t>手机</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娱乐</a:t>
          </a:r>
        </a:p>
      </dgm:t>
    </dgm:pt>
    <dgm:pt modelId="{D0C0E952-1B19-4BC4-86DE-C73B0BC431E1}" type="parTrans" cxnId="{8A4C4E7C-9C4B-4164-B765-254EA61BAEFC}">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77E800CA-6998-49A4-80C8-5E8B8652F471}" type="sibTrans" cxnId="{8A4C4E7C-9C4B-4164-B765-254EA61BAEFC}">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A93267F5-D0BE-4D19-921F-88A7768BC7EC}">
      <dgm:prSet custT="1"/>
      <dgm:spPr/>
      <dgm:t>
        <a:bodyPr/>
        <a:lstStyle/>
        <a:p>
          <a:r>
            <a:rPr lang="zh-CN" altLang="en-US" sz="1200" b="1" dirty="0">
              <a:latin typeface="微软雅黑" panose="020B0503020204020204" pitchFamily="34" charset="-122"/>
              <a:ea typeface="微软雅黑" panose="020B0503020204020204" pitchFamily="34" charset="-122"/>
            </a:rPr>
            <a:t>智能</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驾驶</a:t>
          </a:r>
        </a:p>
      </dgm:t>
    </dgm:pt>
    <dgm:pt modelId="{1BBDE0F6-8E82-4442-97F9-F6B56BB106B0}" type="parTrans" cxnId="{F12F7389-E03F-4119-B563-D9DC19E4A028}">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95174760-3123-4022-8975-C42E9D13A768}" type="sibTrans" cxnId="{F12F7389-E03F-4119-B563-D9DC19E4A028}">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D2A83223-9B41-45D4-B061-F1A8760D7A7D}">
      <dgm:prSet custT="1"/>
      <dgm:spPr/>
      <dgm:t>
        <a:bodyPr/>
        <a:lstStyle/>
        <a:p>
          <a:r>
            <a:rPr lang="zh-CN" altLang="en-US" sz="1200" b="1" dirty="0">
              <a:latin typeface="微软雅黑" panose="020B0503020204020204" pitchFamily="34" charset="-122"/>
              <a:ea typeface="微软雅黑" panose="020B0503020204020204" pitchFamily="34" charset="-122"/>
            </a:rPr>
            <a:t>智能</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客服</a:t>
          </a:r>
        </a:p>
      </dgm:t>
    </dgm:pt>
    <dgm:pt modelId="{868C7025-E677-4618-9505-03C16CDB14D7}" type="parTrans" cxnId="{8FE0BE36-7AC6-4DD1-B443-C07145E0A976}">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6012AF89-642D-42ED-8A9E-92556B890114}" type="sibTrans" cxnId="{8FE0BE36-7AC6-4DD1-B443-C07145E0A976}">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81069831-B54D-4586-86E5-0556DBCB96CA}">
      <dgm:prSet custT="1"/>
      <dgm:spPr/>
      <dgm:t>
        <a:bodyPr/>
        <a:lstStyle/>
        <a:p>
          <a:r>
            <a:rPr lang="zh-CN" altLang="en-US" sz="1200" b="1" dirty="0">
              <a:latin typeface="微软雅黑" panose="020B0503020204020204" pitchFamily="34" charset="-122"/>
              <a:ea typeface="微软雅黑" panose="020B0503020204020204" pitchFamily="34" charset="-122"/>
            </a:rPr>
            <a:t>智能</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安防</a:t>
          </a:r>
        </a:p>
      </dgm:t>
    </dgm:pt>
    <dgm:pt modelId="{FEBAD856-E154-49C5-B9F4-9E464FAF0F48}" type="parTrans" cxnId="{BECE792D-FDAF-421D-B06B-DA9C154FADEE}">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CB206C07-BC21-46D8-964D-1DCC20E7AA3A}" type="sibTrans" cxnId="{BECE792D-FDAF-421D-B06B-DA9C154FADEE}">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4577C980-6188-4204-B096-4C8C4DC4A8BC}">
      <dgm:prSet custT="1"/>
      <dgm:spPr/>
      <dgm:t>
        <a:bodyPr/>
        <a:lstStyle/>
        <a:p>
          <a:r>
            <a:rPr lang="zh-CN" altLang="en-US" sz="1200" b="1" dirty="0">
              <a:latin typeface="微软雅黑" panose="020B0503020204020204" pitchFamily="34" charset="-122"/>
              <a:ea typeface="微软雅黑" panose="020B0503020204020204" pitchFamily="34" charset="-122"/>
            </a:rPr>
            <a:t>智慧</a:t>
          </a:r>
          <a:endParaRPr lang="en-US" altLang="zh-CN" sz="1200" b="1" dirty="0">
            <a:latin typeface="微软雅黑" panose="020B0503020204020204" pitchFamily="34" charset="-122"/>
            <a:ea typeface="微软雅黑" panose="020B0503020204020204" pitchFamily="34" charset="-122"/>
          </a:endParaRPr>
        </a:p>
        <a:p>
          <a:r>
            <a:rPr lang="zh-CN" altLang="en-US" sz="1200" b="1" dirty="0">
              <a:latin typeface="微软雅黑" panose="020B0503020204020204" pitchFamily="34" charset="-122"/>
              <a:ea typeface="微软雅黑" panose="020B0503020204020204" pitchFamily="34" charset="-122"/>
            </a:rPr>
            <a:t>银行</a:t>
          </a:r>
        </a:p>
      </dgm:t>
    </dgm:pt>
    <dgm:pt modelId="{6503A5BB-69BC-49B8-A1B5-F2E49D068566}" type="parTrans" cxnId="{1508AF94-0C7A-4F7B-ABB7-93F292C44A67}">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9B1DFF0E-1447-4062-99C6-0852BAC6F295}" type="sibTrans" cxnId="{1508AF94-0C7A-4F7B-ABB7-93F292C44A67}">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AAC4B829-D91D-4CB0-809E-31F99745577C}">
      <dgm:prSet custT="1"/>
      <dgm:spPr/>
      <dgm:t>
        <a:bodyPr/>
        <a:lstStyle/>
        <a:p>
          <a:r>
            <a:rPr lang="zh-CN" altLang="en-US" sz="1200" b="1" dirty="0">
              <a:latin typeface="微软雅黑" panose="020B0503020204020204" pitchFamily="34" charset="-122"/>
              <a:ea typeface="微软雅黑" panose="020B0503020204020204" pitchFamily="34" charset="-122"/>
            </a:rPr>
            <a:t>新零售</a:t>
          </a:r>
        </a:p>
      </dgm:t>
    </dgm:pt>
    <dgm:pt modelId="{E5201C1A-CC43-43B1-A5D3-492A86D76E2A}" type="parTrans" cxnId="{14859E98-2F1D-4C16-8099-4B491679BBD4}">
      <dgm:prSet custT="1"/>
      <dgm:spPr/>
      <dgm:t>
        <a:bodyPr/>
        <a:lstStyle/>
        <a:p>
          <a:endParaRPr lang="zh-CN" altLang="en-US" sz="1200" b="1">
            <a:latin typeface="微软雅黑" panose="020B0503020204020204" pitchFamily="34" charset="-122"/>
            <a:ea typeface="微软雅黑" panose="020B0503020204020204" pitchFamily="34" charset="-122"/>
          </a:endParaRPr>
        </a:p>
      </dgm:t>
    </dgm:pt>
    <dgm:pt modelId="{8D6318DA-54CE-44FB-933B-A9AD5EA1A36E}" type="sibTrans" cxnId="{14859E98-2F1D-4C16-8099-4B491679BBD4}">
      <dgm:prSet/>
      <dgm:spPr/>
      <dgm:t>
        <a:bodyPr/>
        <a:lstStyle/>
        <a:p>
          <a:endParaRPr lang="zh-CN" altLang="en-US" sz="1200" b="1">
            <a:latin typeface="微软雅黑" panose="020B0503020204020204" pitchFamily="34" charset="-122"/>
            <a:ea typeface="微软雅黑" panose="020B0503020204020204" pitchFamily="34" charset="-122"/>
          </a:endParaRPr>
        </a:p>
      </dgm:t>
    </dgm:pt>
    <dgm:pt modelId="{3F8A10E2-8594-447D-9FA2-E0D6DC05E031}" type="pres">
      <dgm:prSet presAssocID="{D1C53E0A-F620-4030-A813-9A02A1BA4AF0}" presName="cycle" presStyleCnt="0">
        <dgm:presLayoutVars>
          <dgm:chMax val="1"/>
          <dgm:dir/>
          <dgm:animLvl val="ctr"/>
          <dgm:resizeHandles val="exact"/>
        </dgm:presLayoutVars>
      </dgm:prSet>
      <dgm:spPr/>
      <dgm:t>
        <a:bodyPr/>
        <a:lstStyle/>
        <a:p>
          <a:endParaRPr lang="zh-CN" altLang="en-US"/>
        </a:p>
      </dgm:t>
    </dgm:pt>
    <dgm:pt modelId="{B7767DB1-BB6A-47CF-82F0-E4D7A00262F4}" type="pres">
      <dgm:prSet presAssocID="{1CFC5016-12D2-4AED-ACAE-7FE242DE13EA}" presName="centerShape" presStyleLbl="node0" presStyleIdx="0" presStyleCnt="1"/>
      <dgm:spPr/>
      <dgm:t>
        <a:bodyPr/>
        <a:lstStyle/>
        <a:p>
          <a:endParaRPr lang="zh-CN" altLang="en-US"/>
        </a:p>
      </dgm:t>
    </dgm:pt>
    <dgm:pt modelId="{886DEBE7-604D-4A24-A20A-7B67E12FA0ED}" type="pres">
      <dgm:prSet presAssocID="{2211A9D1-98A3-4B15-A1D7-ED487C95C851}" presName="Name9" presStyleLbl="parChTrans1D2" presStyleIdx="0" presStyleCnt="8"/>
      <dgm:spPr/>
      <dgm:t>
        <a:bodyPr/>
        <a:lstStyle/>
        <a:p>
          <a:endParaRPr lang="zh-CN" altLang="en-US"/>
        </a:p>
      </dgm:t>
    </dgm:pt>
    <dgm:pt modelId="{D7A1ECFE-B92E-442B-903E-898F0BB5A3CE}" type="pres">
      <dgm:prSet presAssocID="{2211A9D1-98A3-4B15-A1D7-ED487C95C851}" presName="connTx" presStyleLbl="parChTrans1D2" presStyleIdx="0" presStyleCnt="8"/>
      <dgm:spPr/>
      <dgm:t>
        <a:bodyPr/>
        <a:lstStyle/>
        <a:p>
          <a:endParaRPr lang="zh-CN" altLang="en-US"/>
        </a:p>
      </dgm:t>
    </dgm:pt>
    <dgm:pt modelId="{2D92829E-65FD-41FC-B89A-B792135F7830}" type="pres">
      <dgm:prSet presAssocID="{FE34DA59-9AE4-4A16-938B-1E798197A068}" presName="node" presStyleLbl="node1" presStyleIdx="0" presStyleCnt="8">
        <dgm:presLayoutVars>
          <dgm:bulletEnabled val="1"/>
        </dgm:presLayoutVars>
      </dgm:prSet>
      <dgm:spPr/>
      <dgm:t>
        <a:bodyPr/>
        <a:lstStyle/>
        <a:p>
          <a:endParaRPr lang="zh-CN" altLang="en-US"/>
        </a:p>
      </dgm:t>
    </dgm:pt>
    <dgm:pt modelId="{8786281C-4129-4193-8D76-EB423D05472E}" type="pres">
      <dgm:prSet presAssocID="{B0B3DB51-82ED-4BC1-A023-7F29E7E8CC4A}" presName="Name9" presStyleLbl="parChTrans1D2" presStyleIdx="1" presStyleCnt="8"/>
      <dgm:spPr/>
      <dgm:t>
        <a:bodyPr/>
        <a:lstStyle/>
        <a:p>
          <a:endParaRPr lang="zh-CN" altLang="en-US"/>
        </a:p>
      </dgm:t>
    </dgm:pt>
    <dgm:pt modelId="{00A20A00-0C7B-4C75-A8B4-A0CFFAE4BC89}" type="pres">
      <dgm:prSet presAssocID="{B0B3DB51-82ED-4BC1-A023-7F29E7E8CC4A}" presName="connTx" presStyleLbl="parChTrans1D2" presStyleIdx="1" presStyleCnt="8"/>
      <dgm:spPr/>
      <dgm:t>
        <a:bodyPr/>
        <a:lstStyle/>
        <a:p>
          <a:endParaRPr lang="zh-CN" altLang="en-US"/>
        </a:p>
      </dgm:t>
    </dgm:pt>
    <dgm:pt modelId="{150E5C29-3335-4FEF-9E71-77D3536E3AFF}" type="pres">
      <dgm:prSet presAssocID="{0A4EFA59-0E1E-4FBA-AFFE-329515F679F3}" presName="node" presStyleLbl="node1" presStyleIdx="1" presStyleCnt="8">
        <dgm:presLayoutVars>
          <dgm:bulletEnabled val="1"/>
        </dgm:presLayoutVars>
      </dgm:prSet>
      <dgm:spPr/>
      <dgm:t>
        <a:bodyPr/>
        <a:lstStyle/>
        <a:p>
          <a:endParaRPr lang="zh-CN" altLang="en-US"/>
        </a:p>
      </dgm:t>
    </dgm:pt>
    <dgm:pt modelId="{0C744082-920F-4085-A5AE-CC3DC875779D}" type="pres">
      <dgm:prSet presAssocID="{D0C0E952-1B19-4BC4-86DE-C73B0BC431E1}" presName="Name9" presStyleLbl="parChTrans1D2" presStyleIdx="2" presStyleCnt="8"/>
      <dgm:spPr/>
      <dgm:t>
        <a:bodyPr/>
        <a:lstStyle/>
        <a:p>
          <a:endParaRPr lang="zh-CN" altLang="en-US"/>
        </a:p>
      </dgm:t>
    </dgm:pt>
    <dgm:pt modelId="{AD6BDD7B-3EFD-4B5C-B975-AF6B214F53E5}" type="pres">
      <dgm:prSet presAssocID="{D0C0E952-1B19-4BC4-86DE-C73B0BC431E1}" presName="connTx" presStyleLbl="parChTrans1D2" presStyleIdx="2" presStyleCnt="8"/>
      <dgm:spPr/>
      <dgm:t>
        <a:bodyPr/>
        <a:lstStyle/>
        <a:p>
          <a:endParaRPr lang="zh-CN" altLang="en-US"/>
        </a:p>
      </dgm:t>
    </dgm:pt>
    <dgm:pt modelId="{D42ED570-0481-4349-BE9A-7CE41A4649A1}" type="pres">
      <dgm:prSet presAssocID="{76B667EC-A13F-4CCD-8D15-0A623538DD80}" presName="node" presStyleLbl="node1" presStyleIdx="2" presStyleCnt="8">
        <dgm:presLayoutVars>
          <dgm:bulletEnabled val="1"/>
        </dgm:presLayoutVars>
      </dgm:prSet>
      <dgm:spPr/>
      <dgm:t>
        <a:bodyPr/>
        <a:lstStyle/>
        <a:p>
          <a:endParaRPr lang="zh-CN" altLang="en-US"/>
        </a:p>
      </dgm:t>
    </dgm:pt>
    <dgm:pt modelId="{F012BA7E-726D-4448-8944-4DDC56A1D6AF}" type="pres">
      <dgm:prSet presAssocID="{1BBDE0F6-8E82-4442-97F9-F6B56BB106B0}" presName="Name9" presStyleLbl="parChTrans1D2" presStyleIdx="3" presStyleCnt="8"/>
      <dgm:spPr/>
      <dgm:t>
        <a:bodyPr/>
        <a:lstStyle/>
        <a:p>
          <a:endParaRPr lang="zh-CN" altLang="en-US"/>
        </a:p>
      </dgm:t>
    </dgm:pt>
    <dgm:pt modelId="{CE0352CA-BE51-4156-9673-2E39FD5B203E}" type="pres">
      <dgm:prSet presAssocID="{1BBDE0F6-8E82-4442-97F9-F6B56BB106B0}" presName="connTx" presStyleLbl="parChTrans1D2" presStyleIdx="3" presStyleCnt="8"/>
      <dgm:spPr/>
      <dgm:t>
        <a:bodyPr/>
        <a:lstStyle/>
        <a:p>
          <a:endParaRPr lang="zh-CN" altLang="en-US"/>
        </a:p>
      </dgm:t>
    </dgm:pt>
    <dgm:pt modelId="{34DE668D-9E78-4794-83FD-B29D3A7E610B}" type="pres">
      <dgm:prSet presAssocID="{A93267F5-D0BE-4D19-921F-88A7768BC7EC}" presName="node" presStyleLbl="node1" presStyleIdx="3" presStyleCnt="8">
        <dgm:presLayoutVars>
          <dgm:bulletEnabled val="1"/>
        </dgm:presLayoutVars>
      </dgm:prSet>
      <dgm:spPr/>
      <dgm:t>
        <a:bodyPr/>
        <a:lstStyle/>
        <a:p>
          <a:endParaRPr lang="zh-CN" altLang="en-US"/>
        </a:p>
      </dgm:t>
    </dgm:pt>
    <dgm:pt modelId="{88BC2DE9-73DC-4B03-A4DA-824B30A16468}" type="pres">
      <dgm:prSet presAssocID="{868C7025-E677-4618-9505-03C16CDB14D7}" presName="Name9" presStyleLbl="parChTrans1D2" presStyleIdx="4" presStyleCnt="8"/>
      <dgm:spPr/>
      <dgm:t>
        <a:bodyPr/>
        <a:lstStyle/>
        <a:p>
          <a:endParaRPr lang="zh-CN" altLang="en-US"/>
        </a:p>
      </dgm:t>
    </dgm:pt>
    <dgm:pt modelId="{8A1A59B1-C6AB-4CE9-80D5-2327ACE04AC8}" type="pres">
      <dgm:prSet presAssocID="{868C7025-E677-4618-9505-03C16CDB14D7}" presName="connTx" presStyleLbl="parChTrans1D2" presStyleIdx="4" presStyleCnt="8"/>
      <dgm:spPr/>
      <dgm:t>
        <a:bodyPr/>
        <a:lstStyle/>
        <a:p>
          <a:endParaRPr lang="zh-CN" altLang="en-US"/>
        </a:p>
      </dgm:t>
    </dgm:pt>
    <dgm:pt modelId="{71240F7B-8ADE-4D4A-BD7D-D5263EE523A1}" type="pres">
      <dgm:prSet presAssocID="{D2A83223-9B41-45D4-B061-F1A8760D7A7D}" presName="node" presStyleLbl="node1" presStyleIdx="4" presStyleCnt="8">
        <dgm:presLayoutVars>
          <dgm:bulletEnabled val="1"/>
        </dgm:presLayoutVars>
      </dgm:prSet>
      <dgm:spPr/>
      <dgm:t>
        <a:bodyPr/>
        <a:lstStyle/>
        <a:p>
          <a:endParaRPr lang="zh-CN" altLang="en-US"/>
        </a:p>
      </dgm:t>
    </dgm:pt>
    <dgm:pt modelId="{BD77819D-A950-451B-B57B-C4B7990180EF}" type="pres">
      <dgm:prSet presAssocID="{FEBAD856-E154-49C5-B9F4-9E464FAF0F48}" presName="Name9" presStyleLbl="parChTrans1D2" presStyleIdx="5" presStyleCnt="8"/>
      <dgm:spPr/>
      <dgm:t>
        <a:bodyPr/>
        <a:lstStyle/>
        <a:p>
          <a:endParaRPr lang="zh-CN" altLang="en-US"/>
        </a:p>
      </dgm:t>
    </dgm:pt>
    <dgm:pt modelId="{F60E8D11-F3A3-4CBC-A7B6-D8CBCD405F97}" type="pres">
      <dgm:prSet presAssocID="{FEBAD856-E154-49C5-B9F4-9E464FAF0F48}" presName="connTx" presStyleLbl="parChTrans1D2" presStyleIdx="5" presStyleCnt="8"/>
      <dgm:spPr/>
      <dgm:t>
        <a:bodyPr/>
        <a:lstStyle/>
        <a:p>
          <a:endParaRPr lang="zh-CN" altLang="en-US"/>
        </a:p>
      </dgm:t>
    </dgm:pt>
    <dgm:pt modelId="{336A8890-3FCE-446E-8FA6-078D57E0F254}" type="pres">
      <dgm:prSet presAssocID="{81069831-B54D-4586-86E5-0556DBCB96CA}" presName="node" presStyleLbl="node1" presStyleIdx="5" presStyleCnt="8">
        <dgm:presLayoutVars>
          <dgm:bulletEnabled val="1"/>
        </dgm:presLayoutVars>
      </dgm:prSet>
      <dgm:spPr/>
      <dgm:t>
        <a:bodyPr/>
        <a:lstStyle/>
        <a:p>
          <a:endParaRPr lang="zh-CN" altLang="en-US"/>
        </a:p>
      </dgm:t>
    </dgm:pt>
    <dgm:pt modelId="{B6942B8B-120A-4A00-9713-FAA5C0C2237F}" type="pres">
      <dgm:prSet presAssocID="{6503A5BB-69BC-49B8-A1B5-F2E49D068566}" presName="Name9" presStyleLbl="parChTrans1D2" presStyleIdx="6" presStyleCnt="8"/>
      <dgm:spPr/>
      <dgm:t>
        <a:bodyPr/>
        <a:lstStyle/>
        <a:p>
          <a:endParaRPr lang="zh-CN" altLang="en-US"/>
        </a:p>
      </dgm:t>
    </dgm:pt>
    <dgm:pt modelId="{3748A4B2-2E69-48D2-82ED-1CAA380AABF0}" type="pres">
      <dgm:prSet presAssocID="{6503A5BB-69BC-49B8-A1B5-F2E49D068566}" presName="connTx" presStyleLbl="parChTrans1D2" presStyleIdx="6" presStyleCnt="8"/>
      <dgm:spPr/>
      <dgm:t>
        <a:bodyPr/>
        <a:lstStyle/>
        <a:p>
          <a:endParaRPr lang="zh-CN" altLang="en-US"/>
        </a:p>
      </dgm:t>
    </dgm:pt>
    <dgm:pt modelId="{542B8FEC-8E2F-4DE3-B9FB-8BBDB12D2EFD}" type="pres">
      <dgm:prSet presAssocID="{4577C980-6188-4204-B096-4C8C4DC4A8BC}" presName="node" presStyleLbl="node1" presStyleIdx="6" presStyleCnt="8">
        <dgm:presLayoutVars>
          <dgm:bulletEnabled val="1"/>
        </dgm:presLayoutVars>
      </dgm:prSet>
      <dgm:spPr/>
      <dgm:t>
        <a:bodyPr/>
        <a:lstStyle/>
        <a:p>
          <a:endParaRPr lang="zh-CN" altLang="en-US"/>
        </a:p>
      </dgm:t>
    </dgm:pt>
    <dgm:pt modelId="{CFBA53B1-3E63-4DD6-A2D4-D5617014DCEA}" type="pres">
      <dgm:prSet presAssocID="{E5201C1A-CC43-43B1-A5D3-492A86D76E2A}" presName="Name9" presStyleLbl="parChTrans1D2" presStyleIdx="7" presStyleCnt="8"/>
      <dgm:spPr/>
      <dgm:t>
        <a:bodyPr/>
        <a:lstStyle/>
        <a:p>
          <a:endParaRPr lang="zh-CN" altLang="en-US"/>
        </a:p>
      </dgm:t>
    </dgm:pt>
    <dgm:pt modelId="{0D6D096E-49AE-4B6F-A515-082329970414}" type="pres">
      <dgm:prSet presAssocID="{E5201C1A-CC43-43B1-A5D3-492A86D76E2A}" presName="connTx" presStyleLbl="parChTrans1D2" presStyleIdx="7" presStyleCnt="8"/>
      <dgm:spPr/>
      <dgm:t>
        <a:bodyPr/>
        <a:lstStyle/>
        <a:p>
          <a:endParaRPr lang="zh-CN" altLang="en-US"/>
        </a:p>
      </dgm:t>
    </dgm:pt>
    <dgm:pt modelId="{29FDEDE4-65FC-4A8E-94FE-C53C96522942}" type="pres">
      <dgm:prSet presAssocID="{AAC4B829-D91D-4CB0-809E-31F99745577C}" presName="node" presStyleLbl="node1" presStyleIdx="7" presStyleCnt="8">
        <dgm:presLayoutVars>
          <dgm:bulletEnabled val="1"/>
        </dgm:presLayoutVars>
      </dgm:prSet>
      <dgm:spPr/>
      <dgm:t>
        <a:bodyPr/>
        <a:lstStyle/>
        <a:p>
          <a:endParaRPr lang="zh-CN" altLang="en-US"/>
        </a:p>
      </dgm:t>
    </dgm:pt>
  </dgm:ptLst>
  <dgm:cxnLst>
    <dgm:cxn modelId="{44C8351E-CBE4-4800-9C52-BFFCB1515834}" type="presOf" srcId="{D0C0E952-1B19-4BC4-86DE-C73B0BC431E1}" destId="{AD6BDD7B-3EFD-4B5C-B975-AF6B214F53E5}" srcOrd="1" destOrd="0" presId="urn:microsoft.com/office/officeart/2005/8/layout/radial1"/>
    <dgm:cxn modelId="{14859E98-2F1D-4C16-8099-4B491679BBD4}" srcId="{1CFC5016-12D2-4AED-ACAE-7FE242DE13EA}" destId="{AAC4B829-D91D-4CB0-809E-31F99745577C}" srcOrd="7" destOrd="0" parTransId="{E5201C1A-CC43-43B1-A5D3-492A86D76E2A}" sibTransId="{8D6318DA-54CE-44FB-933B-A9AD5EA1A36E}"/>
    <dgm:cxn modelId="{A5AF18E7-6C25-40BE-923C-7714387C4C15}" type="presOf" srcId="{0A4EFA59-0E1E-4FBA-AFFE-329515F679F3}" destId="{150E5C29-3335-4FEF-9E71-77D3536E3AFF}" srcOrd="0" destOrd="0" presId="urn:microsoft.com/office/officeart/2005/8/layout/radial1"/>
    <dgm:cxn modelId="{8A4C4E7C-9C4B-4164-B765-254EA61BAEFC}" srcId="{1CFC5016-12D2-4AED-ACAE-7FE242DE13EA}" destId="{76B667EC-A13F-4CCD-8D15-0A623538DD80}" srcOrd="2" destOrd="0" parTransId="{D0C0E952-1B19-4BC4-86DE-C73B0BC431E1}" sibTransId="{77E800CA-6998-49A4-80C8-5E8B8652F471}"/>
    <dgm:cxn modelId="{0B94C398-FA41-4E35-8862-71C4A518D5A9}" type="presOf" srcId="{E5201C1A-CC43-43B1-A5D3-492A86D76E2A}" destId="{0D6D096E-49AE-4B6F-A515-082329970414}" srcOrd="1" destOrd="0" presId="urn:microsoft.com/office/officeart/2005/8/layout/radial1"/>
    <dgm:cxn modelId="{5A6983DF-E742-4198-BAAF-D52572A8C744}" type="presOf" srcId="{1CFC5016-12D2-4AED-ACAE-7FE242DE13EA}" destId="{B7767DB1-BB6A-47CF-82F0-E4D7A00262F4}" srcOrd="0" destOrd="0" presId="urn:microsoft.com/office/officeart/2005/8/layout/radial1"/>
    <dgm:cxn modelId="{2CA977A9-80AE-4E90-9DDE-DF3CCB70A59F}" type="presOf" srcId="{81069831-B54D-4586-86E5-0556DBCB96CA}" destId="{336A8890-3FCE-446E-8FA6-078D57E0F254}" srcOrd="0" destOrd="0" presId="urn:microsoft.com/office/officeart/2005/8/layout/radial1"/>
    <dgm:cxn modelId="{0F036546-122C-4E40-BB95-36C5DA730197}" type="presOf" srcId="{D2A83223-9B41-45D4-B061-F1A8760D7A7D}" destId="{71240F7B-8ADE-4D4A-BD7D-D5263EE523A1}" srcOrd="0" destOrd="0" presId="urn:microsoft.com/office/officeart/2005/8/layout/radial1"/>
    <dgm:cxn modelId="{A1A044B5-60F3-49BC-95DB-EB51F74BCA0B}" type="presOf" srcId="{A93267F5-D0BE-4D19-921F-88A7768BC7EC}" destId="{34DE668D-9E78-4794-83FD-B29D3A7E610B}" srcOrd="0" destOrd="0" presId="urn:microsoft.com/office/officeart/2005/8/layout/radial1"/>
    <dgm:cxn modelId="{69F86EFA-2E4C-45D3-A5DC-912D00211772}" type="presOf" srcId="{76B667EC-A13F-4CCD-8D15-0A623538DD80}" destId="{D42ED570-0481-4349-BE9A-7CE41A4649A1}" srcOrd="0" destOrd="0" presId="urn:microsoft.com/office/officeart/2005/8/layout/radial1"/>
    <dgm:cxn modelId="{D4F6EA72-A3CE-4A6F-8B35-62ECE7A858CE}" srcId="{D1C53E0A-F620-4030-A813-9A02A1BA4AF0}" destId="{1CFC5016-12D2-4AED-ACAE-7FE242DE13EA}" srcOrd="0" destOrd="0" parTransId="{EB7C0A82-B2F8-401A-AD6C-30C20BCF76FC}" sibTransId="{403970E2-C92D-45D1-924E-A8687D420C4E}"/>
    <dgm:cxn modelId="{45AF50CE-C25B-4714-A13E-A1B3B46CF68F}" type="presOf" srcId="{D0C0E952-1B19-4BC4-86DE-C73B0BC431E1}" destId="{0C744082-920F-4085-A5AE-CC3DC875779D}" srcOrd="0" destOrd="0" presId="urn:microsoft.com/office/officeart/2005/8/layout/radial1"/>
    <dgm:cxn modelId="{BECE792D-FDAF-421D-B06B-DA9C154FADEE}" srcId="{1CFC5016-12D2-4AED-ACAE-7FE242DE13EA}" destId="{81069831-B54D-4586-86E5-0556DBCB96CA}" srcOrd="5" destOrd="0" parTransId="{FEBAD856-E154-49C5-B9F4-9E464FAF0F48}" sibTransId="{CB206C07-BC21-46D8-964D-1DCC20E7AA3A}"/>
    <dgm:cxn modelId="{14E5335F-E88B-43FE-B597-482E2ADF9E2A}" type="presOf" srcId="{868C7025-E677-4618-9505-03C16CDB14D7}" destId="{88BC2DE9-73DC-4B03-A4DA-824B30A16468}" srcOrd="0" destOrd="0" presId="urn:microsoft.com/office/officeart/2005/8/layout/radial1"/>
    <dgm:cxn modelId="{EB19A3CD-71B3-449D-B525-A1B8951D4853}" type="presOf" srcId="{6503A5BB-69BC-49B8-A1B5-F2E49D068566}" destId="{3748A4B2-2E69-48D2-82ED-1CAA380AABF0}" srcOrd="1" destOrd="0" presId="urn:microsoft.com/office/officeart/2005/8/layout/radial1"/>
    <dgm:cxn modelId="{8D1C165B-6E52-424C-B446-F656FBDE7072}" type="presOf" srcId="{6503A5BB-69BC-49B8-A1B5-F2E49D068566}" destId="{B6942B8B-120A-4A00-9713-FAA5C0C2237F}" srcOrd="0" destOrd="0" presId="urn:microsoft.com/office/officeart/2005/8/layout/radial1"/>
    <dgm:cxn modelId="{B37D3B8B-CB94-4D1B-8A62-DAD4CF539BDA}" type="presOf" srcId="{1BBDE0F6-8E82-4442-97F9-F6B56BB106B0}" destId="{CE0352CA-BE51-4156-9673-2E39FD5B203E}" srcOrd="1" destOrd="0" presId="urn:microsoft.com/office/officeart/2005/8/layout/radial1"/>
    <dgm:cxn modelId="{8A86FFB1-0351-4868-9C13-3278A1DD452C}" srcId="{1CFC5016-12D2-4AED-ACAE-7FE242DE13EA}" destId="{0A4EFA59-0E1E-4FBA-AFFE-329515F679F3}" srcOrd="1" destOrd="0" parTransId="{B0B3DB51-82ED-4BC1-A023-7F29E7E8CC4A}" sibTransId="{C0221DA9-8BF5-4E43-87C3-B5DCBD8A4B78}"/>
    <dgm:cxn modelId="{F12F7389-E03F-4119-B563-D9DC19E4A028}" srcId="{1CFC5016-12D2-4AED-ACAE-7FE242DE13EA}" destId="{A93267F5-D0BE-4D19-921F-88A7768BC7EC}" srcOrd="3" destOrd="0" parTransId="{1BBDE0F6-8E82-4442-97F9-F6B56BB106B0}" sibTransId="{95174760-3123-4022-8975-C42E9D13A768}"/>
    <dgm:cxn modelId="{5C38EB1D-0454-4C3E-8DF8-AAA21F4C88DA}" type="presOf" srcId="{D1C53E0A-F620-4030-A813-9A02A1BA4AF0}" destId="{3F8A10E2-8594-447D-9FA2-E0D6DC05E031}" srcOrd="0" destOrd="0" presId="urn:microsoft.com/office/officeart/2005/8/layout/radial1"/>
    <dgm:cxn modelId="{3CD75F40-71D3-4ABA-BD8E-B50F4B640937}" type="presOf" srcId="{B0B3DB51-82ED-4BC1-A023-7F29E7E8CC4A}" destId="{8786281C-4129-4193-8D76-EB423D05472E}" srcOrd="0" destOrd="0" presId="urn:microsoft.com/office/officeart/2005/8/layout/radial1"/>
    <dgm:cxn modelId="{28224621-7569-4136-B3E5-AE56E40C4E36}" srcId="{1CFC5016-12D2-4AED-ACAE-7FE242DE13EA}" destId="{FE34DA59-9AE4-4A16-938B-1E798197A068}" srcOrd="0" destOrd="0" parTransId="{2211A9D1-98A3-4B15-A1D7-ED487C95C851}" sibTransId="{9E60D37E-2844-4DBA-9C22-9A160B878D2A}"/>
    <dgm:cxn modelId="{17309571-C8A3-4164-86D9-B4C5B7A0DFBC}" type="presOf" srcId="{AAC4B829-D91D-4CB0-809E-31F99745577C}" destId="{29FDEDE4-65FC-4A8E-94FE-C53C96522942}" srcOrd="0" destOrd="0" presId="urn:microsoft.com/office/officeart/2005/8/layout/radial1"/>
    <dgm:cxn modelId="{EFBD64FE-E94B-4E7E-957E-21E519D4BAC0}" type="presOf" srcId="{E5201C1A-CC43-43B1-A5D3-492A86D76E2A}" destId="{CFBA53B1-3E63-4DD6-A2D4-D5617014DCEA}" srcOrd="0" destOrd="0" presId="urn:microsoft.com/office/officeart/2005/8/layout/radial1"/>
    <dgm:cxn modelId="{23C26C18-3457-45CD-B28F-3A9524226CE4}" type="presOf" srcId="{FEBAD856-E154-49C5-B9F4-9E464FAF0F48}" destId="{BD77819D-A950-451B-B57B-C4B7990180EF}" srcOrd="0" destOrd="0" presId="urn:microsoft.com/office/officeart/2005/8/layout/radial1"/>
    <dgm:cxn modelId="{C6B79709-48E5-4335-A1E1-43A1C6214091}" type="presOf" srcId="{868C7025-E677-4618-9505-03C16CDB14D7}" destId="{8A1A59B1-C6AB-4CE9-80D5-2327ACE04AC8}" srcOrd="1" destOrd="0" presId="urn:microsoft.com/office/officeart/2005/8/layout/radial1"/>
    <dgm:cxn modelId="{8FE0BE36-7AC6-4DD1-B443-C07145E0A976}" srcId="{1CFC5016-12D2-4AED-ACAE-7FE242DE13EA}" destId="{D2A83223-9B41-45D4-B061-F1A8760D7A7D}" srcOrd="4" destOrd="0" parTransId="{868C7025-E677-4618-9505-03C16CDB14D7}" sibTransId="{6012AF89-642D-42ED-8A9E-92556B890114}"/>
    <dgm:cxn modelId="{B426800C-FF9A-4A8E-801B-77AAB9CFE43D}" type="presOf" srcId="{FE34DA59-9AE4-4A16-938B-1E798197A068}" destId="{2D92829E-65FD-41FC-B89A-B792135F7830}" srcOrd="0" destOrd="0" presId="urn:microsoft.com/office/officeart/2005/8/layout/radial1"/>
    <dgm:cxn modelId="{2A989D45-C217-418B-B279-35FAF4B0FB07}" type="presOf" srcId="{FEBAD856-E154-49C5-B9F4-9E464FAF0F48}" destId="{F60E8D11-F3A3-4CBC-A7B6-D8CBCD405F97}" srcOrd="1" destOrd="0" presId="urn:microsoft.com/office/officeart/2005/8/layout/radial1"/>
    <dgm:cxn modelId="{FE01C053-DE01-48BA-B360-5F5016A3563A}" type="presOf" srcId="{2211A9D1-98A3-4B15-A1D7-ED487C95C851}" destId="{886DEBE7-604D-4A24-A20A-7B67E12FA0ED}" srcOrd="0" destOrd="0" presId="urn:microsoft.com/office/officeart/2005/8/layout/radial1"/>
    <dgm:cxn modelId="{D94BDD1E-1C0A-4E3A-9BD2-63A87915C74B}" type="presOf" srcId="{4577C980-6188-4204-B096-4C8C4DC4A8BC}" destId="{542B8FEC-8E2F-4DE3-B9FB-8BBDB12D2EFD}" srcOrd="0" destOrd="0" presId="urn:microsoft.com/office/officeart/2005/8/layout/radial1"/>
    <dgm:cxn modelId="{1508AF94-0C7A-4F7B-ABB7-93F292C44A67}" srcId="{1CFC5016-12D2-4AED-ACAE-7FE242DE13EA}" destId="{4577C980-6188-4204-B096-4C8C4DC4A8BC}" srcOrd="6" destOrd="0" parTransId="{6503A5BB-69BC-49B8-A1B5-F2E49D068566}" sibTransId="{9B1DFF0E-1447-4062-99C6-0852BAC6F295}"/>
    <dgm:cxn modelId="{8A3D3858-67D7-4907-A771-EF1C4271A23D}" type="presOf" srcId="{B0B3DB51-82ED-4BC1-A023-7F29E7E8CC4A}" destId="{00A20A00-0C7B-4C75-A8B4-A0CFFAE4BC89}" srcOrd="1" destOrd="0" presId="urn:microsoft.com/office/officeart/2005/8/layout/radial1"/>
    <dgm:cxn modelId="{BC626A9A-F31A-4DB6-A0EF-7D0EA2197635}" type="presOf" srcId="{2211A9D1-98A3-4B15-A1D7-ED487C95C851}" destId="{D7A1ECFE-B92E-442B-903E-898F0BB5A3CE}" srcOrd="1" destOrd="0" presId="urn:microsoft.com/office/officeart/2005/8/layout/radial1"/>
    <dgm:cxn modelId="{7A760D14-2341-4208-8CB3-47250E121EAF}" type="presOf" srcId="{1BBDE0F6-8E82-4442-97F9-F6B56BB106B0}" destId="{F012BA7E-726D-4448-8944-4DDC56A1D6AF}" srcOrd="0" destOrd="0" presId="urn:microsoft.com/office/officeart/2005/8/layout/radial1"/>
    <dgm:cxn modelId="{1B5528A5-8C31-40B4-8CA3-5CFDEE793EDD}" type="presParOf" srcId="{3F8A10E2-8594-447D-9FA2-E0D6DC05E031}" destId="{B7767DB1-BB6A-47CF-82F0-E4D7A00262F4}" srcOrd="0" destOrd="0" presId="urn:microsoft.com/office/officeart/2005/8/layout/radial1"/>
    <dgm:cxn modelId="{6A366C34-35FE-4240-A92B-F5EEBB60B199}" type="presParOf" srcId="{3F8A10E2-8594-447D-9FA2-E0D6DC05E031}" destId="{886DEBE7-604D-4A24-A20A-7B67E12FA0ED}" srcOrd="1" destOrd="0" presId="urn:microsoft.com/office/officeart/2005/8/layout/radial1"/>
    <dgm:cxn modelId="{C31C2C05-9A9E-4800-B6AC-F4980028E829}" type="presParOf" srcId="{886DEBE7-604D-4A24-A20A-7B67E12FA0ED}" destId="{D7A1ECFE-B92E-442B-903E-898F0BB5A3CE}" srcOrd="0" destOrd="0" presId="urn:microsoft.com/office/officeart/2005/8/layout/radial1"/>
    <dgm:cxn modelId="{C1032BC0-4BDB-4FF8-90B0-21702D6A01FA}" type="presParOf" srcId="{3F8A10E2-8594-447D-9FA2-E0D6DC05E031}" destId="{2D92829E-65FD-41FC-B89A-B792135F7830}" srcOrd="2" destOrd="0" presId="urn:microsoft.com/office/officeart/2005/8/layout/radial1"/>
    <dgm:cxn modelId="{9BDF58CD-1ABB-4806-9F73-17D3226C2944}" type="presParOf" srcId="{3F8A10E2-8594-447D-9FA2-E0D6DC05E031}" destId="{8786281C-4129-4193-8D76-EB423D05472E}" srcOrd="3" destOrd="0" presId="urn:microsoft.com/office/officeart/2005/8/layout/radial1"/>
    <dgm:cxn modelId="{73705628-17A6-49D8-8B7A-460D71153665}" type="presParOf" srcId="{8786281C-4129-4193-8D76-EB423D05472E}" destId="{00A20A00-0C7B-4C75-A8B4-A0CFFAE4BC89}" srcOrd="0" destOrd="0" presId="urn:microsoft.com/office/officeart/2005/8/layout/radial1"/>
    <dgm:cxn modelId="{B056CC48-E80F-4F81-B26A-2E5CF6AE2D73}" type="presParOf" srcId="{3F8A10E2-8594-447D-9FA2-E0D6DC05E031}" destId="{150E5C29-3335-4FEF-9E71-77D3536E3AFF}" srcOrd="4" destOrd="0" presId="urn:microsoft.com/office/officeart/2005/8/layout/radial1"/>
    <dgm:cxn modelId="{3B05D960-EA16-484A-A3CC-97F63CC8AA2A}" type="presParOf" srcId="{3F8A10E2-8594-447D-9FA2-E0D6DC05E031}" destId="{0C744082-920F-4085-A5AE-CC3DC875779D}" srcOrd="5" destOrd="0" presId="urn:microsoft.com/office/officeart/2005/8/layout/radial1"/>
    <dgm:cxn modelId="{304F279A-4064-4C71-A0F7-0572EA7A46D0}" type="presParOf" srcId="{0C744082-920F-4085-A5AE-CC3DC875779D}" destId="{AD6BDD7B-3EFD-4B5C-B975-AF6B214F53E5}" srcOrd="0" destOrd="0" presId="urn:microsoft.com/office/officeart/2005/8/layout/radial1"/>
    <dgm:cxn modelId="{FCBD1A21-4938-4B21-965E-876D79EC0200}" type="presParOf" srcId="{3F8A10E2-8594-447D-9FA2-E0D6DC05E031}" destId="{D42ED570-0481-4349-BE9A-7CE41A4649A1}" srcOrd="6" destOrd="0" presId="urn:microsoft.com/office/officeart/2005/8/layout/radial1"/>
    <dgm:cxn modelId="{7A8C7E7E-6BD1-4100-B6D3-0FA6B8E59969}" type="presParOf" srcId="{3F8A10E2-8594-447D-9FA2-E0D6DC05E031}" destId="{F012BA7E-726D-4448-8944-4DDC56A1D6AF}" srcOrd="7" destOrd="0" presId="urn:microsoft.com/office/officeart/2005/8/layout/radial1"/>
    <dgm:cxn modelId="{F16612CE-F55D-4B05-B419-CE3B605147A6}" type="presParOf" srcId="{F012BA7E-726D-4448-8944-4DDC56A1D6AF}" destId="{CE0352CA-BE51-4156-9673-2E39FD5B203E}" srcOrd="0" destOrd="0" presId="urn:microsoft.com/office/officeart/2005/8/layout/radial1"/>
    <dgm:cxn modelId="{458AB47E-D959-4A81-B392-30B539D334C1}" type="presParOf" srcId="{3F8A10E2-8594-447D-9FA2-E0D6DC05E031}" destId="{34DE668D-9E78-4794-83FD-B29D3A7E610B}" srcOrd="8" destOrd="0" presId="urn:microsoft.com/office/officeart/2005/8/layout/radial1"/>
    <dgm:cxn modelId="{2F3CB44D-7C9B-49BA-BA1B-8FC4AAF5D06E}" type="presParOf" srcId="{3F8A10E2-8594-447D-9FA2-E0D6DC05E031}" destId="{88BC2DE9-73DC-4B03-A4DA-824B30A16468}" srcOrd="9" destOrd="0" presId="urn:microsoft.com/office/officeart/2005/8/layout/radial1"/>
    <dgm:cxn modelId="{F108DF14-1C94-4F73-A62B-5E71C2EE06CB}" type="presParOf" srcId="{88BC2DE9-73DC-4B03-A4DA-824B30A16468}" destId="{8A1A59B1-C6AB-4CE9-80D5-2327ACE04AC8}" srcOrd="0" destOrd="0" presId="urn:microsoft.com/office/officeart/2005/8/layout/radial1"/>
    <dgm:cxn modelId="{1E3CF781-BB31-4E0D-A723-17EEC39D356E}" type="presParOf" srcId="{3F8A10E2-8594-447D-9FA2-E0D6DC05E031}" destId="{71240F7B-8ADE-4D4A-BD7D-D5263EE523A1}" srcOrd="10" destOrd="0" presId="urn:microsoft.com/office/officeart/2005/8/layout/radial1"/>
    <dgm:cxn modelId="{99F9131A-6E0C-4D41-A3E2-8FF3B11C4129}" type="presParOf" srcId="{3F8A10E2-8594-447D-9FA2-E0D6DC05E031}" destId="{BD77819D-A950-451B-B57B-C4B7990180EF}" srcOrd="11" destOrd="0" presId="urn:microsoft.com/office/officeart/2005/8/layout/radial1"/>
    <dgm:cxn modelId="{E414A1BA-6393-4772-8DD1-3067A17B8C53}" type="presParOf" srcId="{BD77819D-A950-451B-B57B-C4B7990180EF}" destId="{F60E8D11-F3A3-4CBC-A7B6-D8CBCD405F97}" srcOrd="0" destOrd="0" presId="urn:microsoft.com/office/officeart/2005/8/layout/radial1"/>
    <dgm:cxn modelId="{8A04C0C7-91E6-4C12-93A3-C50CF435035D}" type="presParOf" srcId="{3F8A10E2-8594-447D-9FA2-E0D6DC05E031}" destId="{336A8890-3FCE-446E-8FA6-078D57E0F254}" srcOrd="12" destOrd="0" presId="urn:microsoft.com/office/officeart/2005/8/layout/radial1"/>
    <dgm:cxn modelId="{D1F53238-F134-4D92-A0DE-E7E63A4666F2}" type="presParOf" srcId="{3F8A10E2-8594-447D-9FA2-E0D6DC05E031}" destId="{B6942B8B-120A-4A00-9713-FAA5C0C2237F}" srcOrd="13" destOrd="0" presId="urn:microsoft.com/office/officeart/2005/8/layout/radial1"/>
    <dgm:cxn modelId="{A22EE291-909C-4CB2-B2D2-69C4D6C57CE4}" type="presParOf" srcId="{B6942B8B-120A-4A00-9713-FAA5C0C2237F}" destId="{3748A4B2-2E69-48D2-82ED-1CAA380AABF0}" srcOrd="0" destOrd="0" presId="urn:microsoft.com/office/officeart/2005/8/layout/radial1"/>
    <dgm:cxn modelId="{7F476990-99F2-4AC3-A1D2-CBF83ED1A8AB}" type="presParOf" srcId="{3F8A10E2-8594-447D-9FA2-E0D6DC05E031}" destId="{542B8FEC-8E2F-4DE3-B9FB-8BBDB12D2EFD}" srcOrd="14" destOrd="0" presId="urn:microsoft.com/office/officeart/2005/8/layout/radial1"/>
    <dgm:cxn modelId="{51E1CFD6-549E-493C-8E0F-16CE1265AD73}" type="presParOf" srcId="{3F8A10E2-8594-447D-9FA2-E0D6DC05E031}" destId="{CFBA53B1-3E63-4DD6-A2D4-D5617014DCEA}" srcOrd="15" destOrd="0" presId="urn:microsoft.com/office/officeart/2005/8/layout/radial1"/>
    <dgm:cxn modelId="{BB73EAE6-B08D-44EC-9168-646C3F76CB74}" type="presParOf" srcId="{CFBA53B1-3E63-4DD6-A2D4-D5617014DCEA}" destId="{0D6D096E-49AE-4B6F-A515-082329970414}" srcOrd="0" destOrd="0" presId="urn:microsoft.com/office/officeart/2005/8/layout/radial1"/>
    <dgm:cxn modelId="{E63AC4AC-730D-487E-AC99-F9645B72C314}" type="presParOf" srcId="{3F8A10E2-8594-447D-9FA2-E0D6DC05E031}" destId="{29FDEDE4-65FC-4A8E-94FE-C53C96522942}" srcOrd="16"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5EB2D-B9EC-4F17-81A1-274493064064}" type="doc">
      <dgm:prSet loTypeId="urn:microsoft.com/office/officeart/2005/8/layout/chevron1" loCatId="process" qsTypeId="urn:microsoft.com/office/officeart/2005/8/quickstyle/simple5#1" qsCatId="simple" csTypeId="urn:microsoft.com/office/officeart/2005/8/colors/accent6_3#1" csCatId="accent6" phldr="1"/>
      <dgm:spPr/>
    </dgm:pt>
    <dgm:pt modelId="{340D98F6-D791-4E89-B702-FED4758D483B}">
      <dgm:prSet phldrT="[文本]" custT="1"/>
      <dgm:spPr/>
      <dgm:t>
        <a:bodyPr/>
        <a:lstStyle/>
        <a:p>
          <a:r>
            <a:rPr lang="zh-CN" altLang="en-US" sz="1400" b="0" dirty="0">
              <a:latin typeface="微软雅黑" panose="020B0503020204020204" pitchFamily="34" charset="-122"/>
              <a:ea typeface="微软雅黑" panose="020B0503020204020204" pitchFamily="34" charset="-122"/>
            </a:rPr>
            <a:t>基础</a:t>
          </a:r>
          <a:r>
            <a:rPr lang="en-US" altLang="en-US" sz="1400" b="0" dirty="0">
              <a:latin typeface="微软雅黑" panose="020B0503020204020204" pitchFamily="34" charset="-122"/>
              <a:ea typeface="微软雅黑" panose="020B0503020204020204" pitchFamily="34" charset="-122"/>
            </a:rPr>
            <a:t>&amp;</a:t>
          </a:r>
          <a:r>
            <a:rPr lang="zh-CN" altLang="en-US" sz="1400" b="0" dirty="0">
              <a:latin typeface="微软雅黑" panose="020B0503020204020204" pitchFamily="34" charset="-122"/>
              <a:ea typeface="微软雅黑" panose="020B0503020204020204" pitchFamily="34" charset="-122"/>
            </a:rPr>
            <a:t>硬件层</a:t>
          </a:r>
          <a:endParaRPr lang="en-US" altLang="zh-CN" sz="1400" b="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人工智能计算能力支撑</a:t>
          </a:r>
        </a:p>
      </dgm:t>
    </dgm:pt>
    <dgm:pt modelId="{2E4C3150-DE31-45B6-B0BD-7D7987E47C5B}" type="parTrans" cxnId="{B1E75F7E-531E-45E7-BEB4-9B016174DE98}">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1177C452-30E0-442A-A20B-08F574C4E107}" type="sibTrans" cxnId="{B1E75F7E-531E-45E7-BEB4-9B016174DE98}">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65C0073B-F60D-47B9-B41F-14598A1DFB41}">
      <dgm:prSet phldrT="[文本]" custT="1"/>
      <dgm:spPr>
        <a:gradFill rotWithShape="0">
          <a:gsLst>
            <a:gs pos="0">
              <a:srgbClr val="77B751"/>
            </a:gs>
            <a:gs pos="50000">
              <a:srgbClr val="43BB8D"/>
            </a:gs>
            <a:gs pos="100000">
              <a:srgbClr val="43BB8D"/>
            </a:gs>
          </a:gsLst>
        </a:gradFill>
      </dgm:spPr>
      <dgm:t>
        <a:bodyPr/>
        <a:lstStyle/>
        <a:p>
          <a:r>
            <a:rPr lang="zh-CN" altLang="en-US" sz="1800" b="1" dirty="0">
              <a:latin typeface="微软雅黑" panose="020B0503020204020204" pitchFamily="34" charset="-122"/>
              <a:ea typeface="微软雅黑" panose="020B0503020204020204" pitchFamily="34" charset="-122"/>
            </a:rPr>
            <a:t>数据层</a:t>
          </a:r>
          <a:endParaRPr lang="en-US" altLang="zh-CN" sz="1800" b="1" dirty="0">
            <a:latin typeface="微软雅黑" panose="020B0503020204020204" pitchFamily="34" charset="-122"/>
            <a:ea typeface="微软雅黑" panose="020B0503020204020204" pitchFamily="34" charset="-122"/>
          </a:endParaRPr>
        </a:p>
        <a:p>
          <a:r>
            <a:rPr lang="zh-CN" altLang="en-US" sz="1600" b="1" dirty="0">
              <a:latin typeface="微软雅黑" panose="020B0503020204020204" pitchFamily="34" charset="-122"/>
              <a:ea typeface="微软雅黑" panose="020B0503020204020204" pitchFamily="34" charset="-122"/>
            </a:rPr>
            <a:t>形成算法模型和人工智能的基础</a:t>
          </a:r>
        </a:p>
      </dgm:t>
    </dgm:pt>
    <dgm:pt modelId="{7BE75612-5356-41E4-AAAE-40FFD6095C2D}" type="parTrans" cxnId="{65309A2A-8480-44AB-885E-0026F1FC3784}">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D68CA734-5E2B-4960-8A56-35548486E793}" type="sibTrans" cxnId="{65309A2A-8480-44AB-885E-0026F1FC3784}">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9CF8B114-33C1-4C07-947E-5DFB4ECA9460}">
      <dgm:prSet phldrT="[文本]" custT="1"/>
      <dgm:spPr/>
      <dgm:t>
        <a:bodyPr/>
        <a:lstStyle/>
        <a:p>
          <a:r>
            <a:rPr lang="zh-CN" altLang="en-US" sz="1400" b="0" dirty="0">
              <a:latin typeface="微软雅黑" panose="020B0503020204020204" pitchFamily="34" charset="-122"/>
              <a:ea typeface="微软雅黑" panose="020B0503020204020204" pitchFamily="34" charset="-122"/>
            </a:rPr>
            <a:t>算法</a:t>
          </a:r>
          <a:r>
            <a:rPr lang="en-US" altLang="en-US" sz="1400" b="0" dirty="0">
              <a:latin typeface="微软雅黑" panose="020B0503020204020204" pitchFamily="34" charset="-122"/>
              <a:ea typeface="微软雅黑" panose="020B0503020204020204" pitchFamily="34" charset="-122"/>
            </a:rPr>
            <a:t>&amp;</a:t>
          </a:r>
          <a:r>
            <a:rPr lang="zh-CN" altLang="en-US" sz="1400" b="0" dirty="0">
              <a:latin typeface="微软雅黑" panose="020B0503020204020204" pitchFamily="34" charset="-122"/>
              <a:ea typeface="微软雅黑" panose="020B0503020204020204" pitchFamily="34" charset="-122"/>
            </a:rPr>
            <a:t>平台</a:t>
          </a:r>
          <a:r>
            <a:rPr lang="en-US" altLang="en-US" sz="1400" b="0" dirty="0">
              <a:latin typeface="微软雅黑" panose="020B0503020204020204" pitchFamily="34" charset="-122"/>
              <a:ea typeface="微软雅黑" panose="020B0503020204020204" pitchFamily="34" charset="-122"/>
            </a:rPr>
            <a:t>&amp;</a:t>
          </a:r>
          <a:r>
            <a:rPr lang="zh-CN" altLang="en-US" sz="1400" b="0" dirty="0">
              <a:latin typeface="微软雅黑" panose="020B0503020204020204" pitchFamily="34" charset="-122"/>
              <a:ea typeface="微软雅黑" panose="020B0503020204020204" pitchFamily="34" charset="-122"/>
            </a:rPr>
            <a:t>软件层</a:t>
          </a:r>
          <a:endParaRPr lang="en-US" altLang="zh-CN" sz="1400" b="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人工智核心技术体现</a:t>
          </a:r>
        </a:p>
      </dgm:t>
    </dgm:pt>
    <dgm:pt modelId="{74C46236-597B-4906-9FE1-CA12C105F5DA}" type="parTrans" cxnId="{11CBD52F-5F53-432E-9D73-04A72D3AC454}">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559E7000-CAF0-45CA-8431-EFD7CFA24B2D}" type="sibTrans" cxnId="{11CBD52F-5F53-432E-9D73-04A72D3AC454}">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01DFC6FC-E7AD-448E-9070-0C3A3BB68A9A}">
      <dgm:prSet custT="1"/>
      <dgm:spPr/>
      <dgm:t>
        <a:bodyPr/>
        <a:lstStyle/>
        <a:p>
          <a:pPr algn="ctr"/>
          <a:r>
            <a:rPr lang="zh-CN" altLang="en-US" sz="1400" b="0" dirty="0">
              <a:latin typeface="微软雅黑" panose="020B0503020204020204" pitchFamily="34" charset="-122"/>
              <a:ea typeface="微软雅黑" panose="020B0503020204020204" pitchFamily="34" charset="-122"/>
            </a:rPr>
            <a:t>应用层</a:t>
          </a:r>
          <a:endParaRPr lang="en-US" altLang="zh-CN" sz="1400" b="0"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人工智能走向市场的产品与解决方案</a:t>
          </a:r>
        </a:p>
      </dgm:t>
    </dgm:pt>
    <dgm:pt modelId="{01BC08FF-5A6C-43B7-B7CF-CA3AD6080681}" type="parTrans" cxnId="{8A4D82AC-CC21-49A2-9003-F44C5BD14DC9}">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CE101305-7B7A-4A6D-8115-4F3216728246}" type="sibTrans" cxnId="{8A4D82AC-CC21-49A2-9003-F44C5BD14DC9}">
      <dgm:prSet/>
      <dgm:spPr/>
      <dgm:t>
        <a:bodyPr/>
        <a:lstStyle/>
        <a:p>
          <a:endParaRPr lang="zh-CN" altLang="en-US" sz="1050">
            <a:latin typeface="微软雅黑" panose="020B0503020204020204" pitchFamily="34" charset="-122"/>
            <a:ea typeface="微软雅黑" panose="020B0503020204020204" pitchFamily="34" charset="-122"/>
          </a:endParaRPr>
        </a:p>
      </dgm:t>
    </dgm:pt>
    <dgm:pt modelId="{B28D44EC-1339-4254-B206-84C44D97DF58}" type="pres">
      <dgm:prSet presAssocID="{A745EB2D-B9EC-4F17-81A1-274493064064}" presName="Name0" presStyleCnt="0">
        <dgm:presLayoutVars>
          <dgm:dir/>
          <dgm:animLvl val="lvl"/>
          <dgm:resizeHandles val="exact"/>
        </dgm:presLayoutVars>
      </dgm:prSet>
      <dgm:spPr/>
    </dgm:pt>
    <dgm:pt modelId="{83EED8C8-FEBC-48EB-9D17-936835B7E763}" type="pres">
      <dgm:prSet presAssocID="{340D98F6-D791-4E89-B702-FED4758D483B}" presName="parTxOnly" presStyleLbl="node1" presStyleIdx="0" presStyleCnt="4" custLinFactNeighborX="-93160">
        <dgm:presLayoutVars>
          <dgm:chMax val="0"/>
          <dgm:chPref val="0"/>
          <dgm:bulletEnabled val="1"/>
        </dgm:presLayoutVars>
      </dgm:prSet>
      <dgm:spPr/>
      <dgm:t>
        <a:bodyPr/>
        <a:lstStyle/>
        <a:p>
          <a:endParaRPr lang="zh-CN" altLang="en-US"/>
        </a:p>
      </dgm:t>
    </dgm:pt>
    <dgm:pt modelId="{F10CF868-0C0C-4A84-85E2-77D2E2AB93DF}" type="pres">
      <dgm:prSet presAssocID="{1177C452-30E0-442A-A20B-08F574C4E107}" presName="parTxOnlySpace" presStyleCnt="0"/>
      <dgm:spPr/>
    </dgm:pt>
    <dgm:pt modelId="{BA2B5AF5-A39C-4511-AD3E-800213BB52D9}" type="pres">
      <dgm:prSet presAssocID="{65C0073B-F60D-47B9-B41F-14598A1DFB41}" presName="parTxOnly" presStyleLbl="node1" presStyleIdx="1" presStyleCnt="4" custScaleX="86813" custScaleY="164438" custLinFactNeighborX="19134" custLinFactNeighborY="1827">
        <dgm:presLayoutVars>
          <dgm:chMax val="0"/>
          <dgm:chPref val="0"/>
          <dgm:bulletEnabled val="1"/>
        </dgm:presLayoutVars>
      </dgm:prSet>
      <dgm:spPr>
        <a:prstGeom prst="downArrowCallout">
          <a:avLst/>
        </a:prstGeom>
      </dgm:spPr>
      <dgm:t>
        <a:bodyPr/>
        <a:lstStyle/>
        <a:p>
          <a:endParaRPr lang="zh-CN" altLang="en-US"/>
        </a:p>
      </dgm:t>
    </dgm:pt>
    <dgm:pt modelId="{8CE0A432-03A8-4C20-9C77-2C809FCE56D6}" type="pres">
      <dgm:prSet presAssocID="{D68CA734-5E2B-4960-8A56-35548486E793}" presName="parTxOnlySpace" presStyleCnt="0"/>
      <dgm:spPr/>
    </dgm:pt>
    <dgm:pt modelId="{5D003A5F-4395-4E50-8249-A40E24B4462F}" type="pres">
      <dgm:prSet presAssocID="{9CF8B114-33C1-4C07-947E-5DFB4ECA9460}" presName="parTxOnly" presStyleLbl="node1" presStyleIdx="2" presStyleCnt="4" custLinFactNeighborX="88506">
        <dgm:presLayoutVars>
          <dgm:chMax val="0"/>
          <dgm:chPref val="0"/>
          <dgm:bulletEnabled val="1"/>
        </dgm:presLayoutVars>
      </dgm:prSet>
      <dgm:spPr/>
      <dgm:t>
        <a:bodyPr/>
        <a:lstStyle/>
        <a:p>
          <a:endParaRPr lang="zh-CN" altLang="en-US"/>
        </a:p>
      </dgm:t>
    </dgm:pt>
    <dgm:pt modelId="{5055869B-8CE5-4CA2-B769-BCA984AAF7B0}" type="pres">
      <dgm:prSet presAssocID="{559E7000-CAF0-45CA-8431-EFD7CFA24B2D}" presName="parTxOnlySpace" presStyleCnt="0"/>
      <dgm:spPr/>
    </dgm:pt>
    <dgm:pt modelId="{11ECB5A2-C179-4A23-BA59-253DCA6D07FB}" type="pres">
      <dgm:prSet presAssocID="{01DFC6FC-E7AD-448E-9070-0C3A3BB68A9A}" presName="parTxOnly" presStyleLbl="node1" presStyleIdx="3" presStyleCnt="4">
        <dgm:presLayoutVars>
          <dgm:chMax val="0"/>
          <dgm:chPref val="0"/>
          <dgm:bulletEnabled val="1"/>
        </dgm:presLayoutVars>
      </dgm:prSet>
      <dgm:spPr/>
      <dgm:t>
        <a:bodyPr/>
        <a:lstStyle/>
        <a:p>
          <a:endParaRPr lang="zh-CN" altLang="en-US"/>
        </a:p>
      </dgm:t>
    </dgm:pt>
  </dgm:ptLst>
  <dgm:cxnLst>
    <dgm:cxn modelId="{867610C1-5671-448D-A475-2A6B8FB44E98}" type="presOf" srcId="{340D98F6-D791-4E89-B702-FED4758D483B}" destId="{83EED8C8-FEBC-48EB-9D17-936835B7E763}" srcOrd="0" destOrd="0" presId="urn:microsoft.com/office/officeart/2005/8/layout/chevron1"/>
    <dgm:cxn modelId="{8A4D82AC-CC21-49A2-9003-F44C5BD14DC9}" srcId="{A745EB2D-B9EC-4F17-81A1-274493064064}" destId="{01DFC6FC-E7AD-448E-9070-0C3A3BB68A9A}" srcOrd="3" destOrd="0" parTransId="{01BC08FF-5A6C-43B7-B7CF-CA3AD6080681}" sibTransId="{CE101305-7B7A-4A6D-8115-4F3216728246}"/>
    <dgm:cxn modelId="{B1E75F7E-531E-45E7-BEB4-9B016174DE98}" srcId="{A745EB2D-B9EC-4F17-81A1-274493064064}" destId="{340D98F6-D791-4E89-B702-FED4758D483B}" srcOrd="0" destOrd="0" parTransId="{2E4C3150-DE31-45B6-B0BD-7D7987E47C5B}" sibTransId="{1177C452-30E0-442A-A20B-08F574C4E107}"/>
    <dgm:cxn modelId="{F6F2C4A7-A21B-4F4D-B5E4-FA4D716387C9}" type="presOf" srcId="{65C0073B-F60D-47B9-B41F-14598A1DFB41}" destId="{BA2B5AF5-A39C-4511-AD3E-800213BB52D9}" srcOrd="0" destOrd="0" presId="urn:microsoft.com/office/officeart/2005/8/layout/chevron1"/>
    <dgm:cxn modelId="{5530DDBA-FE88-4D16-BD8F-EAE50E34C07A}" type="presOf" srcId="{9CF8B114-33C1-4C07-947E-5DFB4ECA9460}" destId="{5D003A5F-4395-4E50-8249-A40E24B4462F}" srcOrd="0" destOrd="0" presId="urn:microsoft.com/office/officeart/2005/8/layout/chevron1"/>
    <dgm:cxn modelId="{11CBD52F-5F53-432E-9D73-04A72D3AC454}" srcId="{A745EB2D-B9EC-4F17-81A1-274493064064}" destId="{9CF8B114-33C1-4C07-947E-5DFB4ECA9460}" srcOrd="2" destOrd="0" parTransId="{74C46236-597B-4906-9FE1-CA12C105F5DA}" sibTransId="{559E7000-CAF0-45CA-8431-EFD7CFA24B2D}"/>
    <dgm:cxn modelId="{CE2EEDAE-0278-42A5-B500-EE9332E20A32}" type="presOf" srcId="{A745EB2D-B9EC-4F17-81A1-274493064064}" destId="{B28D44EC-1339-4254-B206-84C44D97DF58}" srcOrd="0" destOrd="0" presId="urn:microsoft.com/office/officeart/2005/8/layout/chevron1"/>
    <dgm:cxn modelId="{5E7F0E57-0F34-4B9D-8BDC-AAE6588F68B1}" type="presOf" srcId="{01DFC6FC-E7AD-448E-9070-0C3A3BB68A9A}" destId="{11ECB5A2-C179-4A23-BA59-253DCA6D07FB}" srcOrd="0" destOrd="0" presId="urn:microsoft.com/office/officeart/2005/8/layout/chevron1"/>
    <dgm:cxn modelId="{65309A2A-8480-44AB-885E-0026F1FC3784}" srcId="{A745EB2D-B9EC-4F17-81A1-274493064064}" destId="{65C0073B-F60D-47B9-B41F-14598A1DFB41}" srcOrd="1" destOrd="0" parTransId="{7BE75612-5356-41E4-AAAE-40FFD6095C2D}" sibTransId="{D68CA734-5E2B-4960-8A56-35548486E793}"/>
    <dgm:cxn modelId="{DCDC75F0-F7A5-4CFA-AB3C-78E19BF135EB}" type="presParOf" srcId="{B28D44EC-1339-4254-B206-84C44D97DF58}" destId="{83EED8C8-FEBC-48EB-9D17-936835B7E763}" srcOrd="0" destOrd="0" presId="urn:microsoft.com/office/officeart/2005/8/layout/chevron1"/>
    <dgm:cxn modelId="{3368C2A8-C0C0-45E1-9BBF-DA64C23E3D07}" type="presParOf" srcId="{B28D44EC-1339-4254-B206-84C44D97DF58}" destId="{F10CF868-0C0C-4A84-85E2-77D2E2AB93DF}" srcOrd="1" destOrd="0" presId="urn:microsoft.com/office/officeart/2005/8/layout/chevron1"/>
    <dgm:cxn modelId="{B06D896C-464D-4540-A87C-3488C41A6828}" type="presParOf" srcId="{B28D44EC-1339-4254-B206-84C44D97DF58}" destId="{BA2B5AF5-A39C-4511-AD3E-800213BB52D9}" srcOrd="2" destOrd="0" presId="urn:microsoft.com/office/officeart/2005/8/layout/chevron1"/>
    <dgm:cxn modelId="{BF15F781-3883-4D34-87A5-A32155ADE1E5}" type="presParOf" srcId="{B28D44EC-1339-4254-B206-84C44D97DF58}" destId="{8CE0A432-03A8-4C20-9C77-2C809FCE56D6}" srcOrd="3" destOrd="0" presId="urn:microsoft.com/office/officeart/2005/8/layout/chevron1"/>
    <dgm:cxn modelId="{BC48AEA4-53E4-449C-990E-6B1FE7524FB8}" type="presParOf" srcId="{B28D44EC-1339-4254-B206-84C44D97DF58}" destId="{5D003A5F-4395-4E50-8249-A40E24B4462F}" srcOrd="4" destOrd="0" presId="urn:microsoft.com/office/officeart/2005/8/layout/chevron1"/>
    <dgm:cxn modelId="{E8EF1BA1-AD96-4670-B596-AB6A68E75217}" type="presParOf" srcId="{B28D44EC-1339-4254-B206-84C44D97DF58}" destId="{5055869B-8CE5-4CA2-B769-BCA984AAF7B0}" srcOrd="5" destOrd="0" presId="urn:microsoft.com/office/officeart/2005/8/layout/chevron1"/>
    <dgm:cxn modelId="{8DDAF52C-318E-48D3-A762-B6B199FB557B}" type="presParOf" srcId="{B28D44EC-1339-4254-B206-84C44D97DF58}" destId="{11ECB5A2-C179-4A23-BA59-253DCA6D07F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CE5B7-DB89-4127-AEB4-A75697D34725}" type="doc">
      <dgm:prSet loTypeId="urn:microsoft.com/office/officeart/2005/8/layout/hList1" loCatId="list" qsTypeId="urn:microsoft.com/office/officeart/2005/8/quickstyle/simple5#2" qsCatId="simple" csTypeId="urn:microsoft.com/office/officeart/2005/8/colors/colorful1#1" csCatId="colorful" phldr="1"/>
      <dgm:spPr/>
      <dgm:t>
        <a:bodyPr/>
        <a:lstStyle/>
        <a:p>
          <a:endParaRPr lang="zh-CN" altLang="en-US"/>
        </a:p>
      </dgm:t>
    </dgm:pt>
    <dgm:pt modelId="{242A2954-5C9E-47BC-81DD-1A57044E832E}">
      <dgm:prSet phldrT="[文本]" custT="1"/>
      <dgm:spPr/>
      <dgm:t>
        <a:bodyPr anchor="t"/>
        <a:lstStyle/>
        <a:p>
          <a:pPr algn="ctr"/>
          <a:r>
            <a:rPr lang="zh-CN" altLang="en-US" sz="1400" spc="300" dirty="0">
              <a:latin typeface="微软雅黑" panose="020B0503020204020204" pitchFamily="34" charset="-122"/>
              <a:ea typeface="微软雅黑" panose="020B0503020204020204" pitchFamily="34" charset="-122"/>
            </a:rPr>
            <a:t>语音数据</a:t>
          </a:r>
        </a:p>
      </dgm:t>
    </dgm:pt>
    <dgm:pt modelId="{4BF09E4F-7499-4AFE-B451-E0A2B3E24F99}" type="parTrans" cxnId="{6D661493-FD8E-4ECE-9501-F18E99EF586E}">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B7D2C643-85DB-43A3-8A9F-348A2B0206F2}" type="sibTrans" cxnId="{6D661493-FD8E-4ECE-9501-F18E99EF586E}">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BAA8B6F-069B-42E9-B1E3-BCDB5144186F}">
      <dgm:prSet phldrT="[文本]" custT="1"/>
      <dgm:spPr/>
      <dgm:t>
        <a:bodyPr/>
        <a:lstStyle/>
        <a:p>
          <a:r>
            <a:rPr lang="zh-CN" altLang="en-US" sz="1050" spc="300" dirty="0">
              <a:latin typeface="微软雅黑" panose="020B0503020204020204" pitchFamily="34" charset="-122"/>
              <a:ea typeface="微软雅黑" panose="020B0503020204020204" pitchFamily="34" charset="-122"/>
            </a:rPr>
            <a:t>亚洲语系</a:t>
          </a:r>
        </a:p>
      </dgm:t>
    </dgm:pt>
    <dgm:pt modelId="{C0CB6A70-23E7-4276-B554-11386013F999}" type="parTrans" cxnId="{F7F8BFC2-4A94-47C8-B25F-274737A860ED}">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57C86FEB-69C0-48DC-90CB-D1EF7565EFB4}" type="sibTrans" cxnId="{F7F8BFC2-4A94-47C8-B25F-274737A860ED}">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4B8E7669-5E91-4203-BD2F-730978275AA5}">
      <dgm:prSet phldrT="[文本]" custT="1"/>
      <dgm:spPr/>
      <dgm:t>
        <a:bodyPr/>
        <a:lstStyle/>
        <a:p>
          <a:r>
            <a:rPr lang="zh-CN" altLang="en-US" sz="1050" spc="300" dirty="0">
              <a:latin typeface="微软雅黑" panose="020B0503020204020204" pitchFamily="34" charset="-122"/>
              <a:ea typeface="微软雅黑" panose="020B0503020204020204" pitchFamily="34" charset="-122"/>
            </a:rPr>
            <a:t>欧洲语系</a:t>
          </a:r>
        </a:p>
      </dgm:t>
    </dgm:pt>
    <dgm:pt modelId="{71966477-4992-4364-BDB7-7DF946D3FB88}" type="parTrans" cxnId="{1FAA5797-4207-4FAE-9709-936304A5E176}">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386EFD35-D47F-46D6-B713-00BA8565A5AC}" type="sibTrans" cxnId="{1FAA5797-4207-4FAE-9709-936304A5E176}">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0B022357-72B3-4094-BC19-06FA1CA340DF}">
      <dgm:prSet phldrT="[文本]" custT="1"/>
      <dgm:spPr/>
      <dgm:t>
        <a:bodyPr anchor="t"/>
        <a:lstStyle/>
        <a:p>
          <a:pPr algn="ctr"/>
          <a:r>
            <a:rPr lang="zh-CN" altLang="en-US" sz="1400" spc="300" dirty="0">
              <a:latin typeface="微软雅黑" panose="020B0503020204020204" pitchFamily="34" charset="-122"/>
              <a:ea typeface="微软雅黑" panose="020B0503020204020204" pitchFamily="34" charset="-122"/>
            </a:rPr>
            <a:t>图像数据</a:t>
          </a:r>
        </a:p>
      </dgm:t>
    </dgm:pt>
    <dgm:pt modelId="{558E7B66-4242-46B1-ACF7-182D337AEC55}" type="parTrans" cxnId="{9F7EB115-FF49-417F-B76F-B88D72BFC0A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5C957FEB-6AE1-4050-BB2F-807F94931340}" type="sibTrans" cxnId="{9F7EB115-FF49-417F-B76F-B88D72BFC0A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65B3387B-283F-4EA0-97DE-1134EA470E0C}">
      <dgm:prSet phldrT="[文本]" custT="1"/>
      <dgm:spPr/>
      <dgm:t>
        <a:bodyPr/>
        <a:lstStyle/>
        <a:p>
          <a:r>
            <a:rPr lang="zh-CN" altLang="en-US" sz="1050" spc="300" dirty="0">
              <a:latin typeface="微软雅黑" panose="020B0503020204020204" pitchFamily="34" charset="-122"/>
              <a:ea typeface="微软雅黑" panose="020B0503020204020204" pitchFamily="34" charset="-122"/>
            </a:rPr>
            <a:t>人脸图像</a:t>
          </a:r>
        </a:p>
      </dgm:t>
    </dgm:pt>
    <dgm:pt modelId="{FD5734E9-416A-465E-A184-D85A0B4B4B7D}" type="parTrans" cxnId="{BDD00A2B-128E-4954-B246-23854CA01044}">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E42C5B4D-F7C9-419E-8E2D-2F491BFF151E}" type="sibTrans" cxnId="{BDD00A2B-128E-4954-B246-23854CA01044}">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E13274D-4839-42F2-BD92-9FE8F77B04C2}">
      <dgm:prSet phldrT="[文本]" custT="1"/>
      <dgm:spPr/>
      <dgm:t>
        <a:bodyPr anchor="t"/>
        <a:lstStyle/>
        <a:p>
          <a:pPr algn="ctr"/>
          <a:r>
            <a:rPr lang="zh-CN" altLang="en-US" sz="1400" spc="300" dirty="0">
              <a:latin typeface="微软雅黑" panose="020B0503020204020204" pitchFamily="34" charset="-122"/>
              <a:ea typeface="微软雅黑" panose="020B0503020204020204" pitchFamily="34" charset="-122"/>
            </a:rPr>
            <a:t>视频数据</a:t>
          </a:r>
        </a:p>
      </dgm:t>
    </dgm:pt>
    <dgm:pt modelId="{B6D73AE7-2FD8-4978-B9CE-E9F048BE3083}" type="parTrans" cxnId="{2C682356-A7BD-40BB-92E1-152564B7E60E}">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F70CA3E1-5C3B-4BEE-B0EE-5CA61E160D40}" type="sibTrans" cxnId="{2C682356-A7BD-40BB-92E1-152564B7E60E}">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B897CCD8-5361-455A-92A2-708CB08D6515}">
      <dgm:prSet phldrT="[文本]" custT="1"/>
      <dgm:spPr/>
      <dgm:t>
        <a:bodyPr/>
        <a:lstStyle/>
        <a:p>
          <a:r>
            <a:rPr lang="zh-CN" altLang="en-US" sz="1050" spc="300" dirty="0">
              <a:latin typeface="微软雅黑" panose="020B0503020204020204" pitchFamily="34" charset="-122"/>
              <a:ea typeface="微软雅黑" panose="020B0503020204020204" pitchFamily="34" charset="-122"/>
            </a:rPr>
            <a:t>监控视频</a:t>
          </a:r>
        </a:p>
      </dgm:t>
    </dgm:pt>
    <dgm:pt modelId="{7E8B34A2-D6B6-48C0-949F-79DE6280CA2E}" type="parTrans" cxnId="{C682C205-859C-4EEB-AD0C-2495C14DEF1E}">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3A3AA60-4E03-4C6A-A96A-954DEF1D33AC}" type="sibTrans" cxnId="{C682C205-859C-4EEB-AD0C-2495C14DEF1E}">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6B766E5B-9EE2-4814-A674-511131CAE4C7}">
      <dgm:prSet custT="1"/>
      <dgm:spPr/>
      <dgm:t>
        <a:bodyPr anchor="t"/>
        <a:lstStyle/>
        <a:p>
          <a:pPr algn="ctr"/>
          <a:r>
            <a:rPr lang="zh-CN" altLang="en-US" sz="1400" spc="300" dirty="0">
              <a:latin typeface="微软雅黑" panose="020B0503020204020204" pitchFamily="34" charset="-122"/>
              <a:ea typeface="微软雅黑" panose="020B0503020204020204" pitchFamily="34" charset="-122"/>
            </a:rPr>
            <a:t>文本数据</a:t>
          </a:r>
        </a:p>
      </dgm:t>
    </dgm:pt>
    <dgm:pt modelId="{27AA777A-62A5-4C39-9B88-07F0A57B0CC9}" type="parTrans" cxnId="{4BAE96A0-7B85-41C0-926D-284D80EFEF99}">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92DC07FA-2FE0-4AC7-A87A-2218A1084281}" type="sibTrans" cxnId="{4BAE96A0-7B85-41C0-926D-284D80EFEF99}">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2736F203-4EBF-4DBE-BA38-26BDDB5DE738}">
      <dgm:prSet phldrT="[文本]" custT="1"/>
      <dgm:spPr/>
      <dgm:t>
        <a:bodyPr/>
        <a:lstStyle/>
        <a:p>
          <a:r>
            <a:rPr lang="zh-CN" altLang="en-US" sz="1050" spc="300" dirty="0">
              <a:latin typeface="微软雅黑" panose="020B0503020204020204" pitchFamily="34" charset="-122"/>
              <a:ea typeface="微软雅黑" panose="020B0503020204020204" pitchFamily="34" charset="-122"/>
            </a:rPr>
            <a:t>中文方言</a:t>
          </a:r>
        </a:p>
      </dgm:t>
    </dgm:pt>
    <dgm:pt modelId="{99FE67DD-0610-491B-B662-0CE684962E92}" type="parTrans" cxnId="{8FF1E967-E424-4065-9B71-A2EF1C1A7827}">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3674D627-9D2B-4EF9-BA1E-F3552C815051}" type="sibTrans" cxnId="{8FF1E967-E424-4065-9B71-A2EF1C1A7827}">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64501489-B8AE-4F7D-89CC-69C9F75E3AA2}">
      <dgm:prSet phldrT="[文本]" custT="1"/>
      <dgm:spPr/>
      <dgm:t>
        <a:bodyPr/>
        <a:lstStyle/>
        <a:p>
          <a:r>
            <a:rPr lang="zh-CN" altLang="en-US" sz="1050" spc="300" dirty="0">
              <a:latin typeface="微软雅黑" panose="020B0503020204020204" pitchFamily="34" charset="-122"/>
              <a:ea typeface="微软雅黑" panose="020B0503020204020204" pitchFamily="34" charset="-122"/>
            </a:rPr>
            <a:t>普通话</a:t>
          </a:r>
        </a:p>
      </dgm:t>
    </dgm:pt>
    <dgm:pt modelId="{396328CE-94C6-46BD-A1CB-9EEB7CEB733B}" type="parTrans" cxnId="{2BFC6A54-4D2C-48DA-BB38-1F69333E8A20}">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2BC1E9C-0C70-4E6E-BB7E-7B4947D612B9}" type="sibTrans" cxnId="{2BFC6A54-4D2C-48DA-BB38-1F69333E8A20}">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A283A5B4-0913-45FD-9F10-DAC5C1962D31}">
      <dgm:prSet phldrT="[文本]" custT="1"/>
      <dgm:spPr/>
      <dgm:t>
        <a:bodyPr/>
        <a:lstStyle/>
        <a:p>
          <a:r>
            <a:rPr lang="zh-CN" altLang="en-US" sz="1050" spc="300" dirty="0">
              <a:latin typeface="微软雅黑" panose="020B0503020204020204" pitchFamily="34" charset="-122"/>
              <a:ea typeface="微软雅黑" panose="020B0503020204020204" pitchFamily="34" charset="-122"/>
            </a:rPr>
            <a:t>儿童语音</a:t>
          </a:r>
        </a:p>
      </dgm:t>
    </dgm:pt>
    <dgm:pt modelId="{2F94BDDB-23AA-4856-8CF7-FC5C4988C474}" type="parTrans" cxnId="{C710ACC5-E296-4288-B44E-086E4DAE676C}">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453CFC2D-87A3-4FB9-9C46-B88AB7EA3858}" type="sibTrans" cxnId="{C710ACC5-E296-4288-B44E-086E4DAE676C}">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B3C4E48-4586-44E5-8DE1-C5AF7B04A3C1}">
      <dgm:prSet phldrT="[文本]" custT="1"/>
      <dgm:spPr/>
      <dgm:t>
        <a:bodyPr/>
        <a:lstStyle/>
        <a:p>
          <a:r>
            <a:rPr lang="zh-CN" altLang="en-US" sz="1050" spc="300" dirty="0">
              <a:latin typeface="微软雅黑" panose="020B0503020204020204" pitchFamily="34" charset="-122"/>
              <a:ea typeface="微软雅黑" panose="020B0503020204020204" pitchFamily="34" charset="-122"/>
            </a:rPr>
            <a:t>老人语音</a:t>
          </a:r>
        </a:p>
      </dgm:t>
    </dgm:pt>
    <dgm:pt modelId="{1D79169B-99F0-4D8F-9656-1C64A6827B7B}" type="parTrans" cxnId="{34E4AB72-7CFA-4A54-895A-AE56E729DBC3}">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F7F00C61-086C-4DE3-8089-59749324C367}" type="sibTrans" cxnId="{34E4AB72-7CFA-4A54-895A-AE56E729DBC3}">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49218032-09E8-4C9B-A603-DC4C6994D2B0}">
      <dgm:prSet phldrT="[文本]" custT="1"/>
      <dgm:spPr/>
      <dgm:t>
        <a:bodyPr/>
        <a:lstStyle/>
        <a:p>
          <a:r>
            <a:rPr lang="zh-CN" altLang="en-US" sz="1050" spc="300" dirty="0">
              <a:latin typeface="微软雅黑" panose="020B0503020204020204" pitchFamily="34" charset="-122"/>
              <a:ea typeface="微软雅黑" panose="020B0503020204020204" pitchFamily="34" charset="-122"/>
            </a:rPr>
            <a:t>家居语音	</a:t>
          </a:r>
        </a:p>
      </dgm:t>
    </dgm:pt>
    <dgm:pt modelId="{3C86E087-EC19-471C-8050-A5F5A4830563}" type="parTrans" cxnId="{6D1157B5-6CC7-44F3-BF73-7003184F0C3A}">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CB41C35D-4815-4D48-8E48-59994AE8776B}" type="sibTrans" cxnId="{6D1157B5-6CC7-44F3-BF73-7003184F0C3A}">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308F1AF5-E08F-48A0-9A02-D03E2F3AB8C2}">
      <dgm:prSet custT="1"/>
      <dgm:spPr/>
      <dgm:t>
        <a:bodyPr/>
        <a:lstStyle/>
        <a:p>
          <a:r>
            <a:rPr lang="zh-CN" altLang="en-US" sz="1050" spc="300" dirty="0">
              <a:latin typeface="微软雅黑" panose="020B0503020204020204" pitchFamily="34" charset="-122"/>
              <a:ea typeface="微软雅黑" panose="020B0503020204020204" pitchFamily="34" charset="-122"/>
            </a:rPr>
            <a:t>车牌图像</a:t>
          </a:r>
        </a:p>
      </dgm:t>
    </dgm:pt>
    <dgm:pt modelId="{60806C0D-CF43-4170-9FFD-90C502B6A334}" type="parTrans" cxnId="{256D493F-0A98-40F8-AA95-64CC7EDF098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1917CE5B-3F30-49B2-9422-9FE5A0DC25D3}" type="sibTrans" cxnId="{256D493F-0A98-40F8-AA95-64CC7EDF098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3F18A4C-EEEB-4597-9D70-CB5A52A0E830}">
      <dgm:prSet custT="1"/>
      <dgm:spPr/>
      <dgm:t>
        <a:bodyPr/>
        <a:lstStyle/>
        <a:p>
          <a:r>
            <a:rPr lang="zh-CN" altLang="en-US" sz="1050" spc="300" dirty="0">
              <a:latin typeface="微软雅黑" panose="020B0503020204020204" pitchFamily="34" charset="-122"/>
              <a:ea typeface="微软雅黑" panose="020B0503020204020204" pitchFamily="34" charset="-122"/>
            </a:rPr>
            <a:t>证照图像</a:t>
          </a:r>
        </a:p>
      </dgm:t>
    </dgm:pt>
    <dgm:pt modelId="{7D560F63-70B4-4D0F-A5AA-67981A07ED6B}" type="parTrans" cxnId="{153B71F9-F2E4-4696-BCFA-B575E5D7DCB6}">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90F2443A-841B-44C1-A719-67E3D736BDA3}" type="sibTrans" cxnId="{153B71F9-F2E4-4696-BCFA-B575E5D7DCB6}">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6EE52A38-E117-4E29-8D16-D10647F8817C}">
      <dgm:prSet custT="1"/>
      <dgm:spPr/>
      <dgm:t>
        <a:bodyPr/>
        <a:lstStyle/>
        <a:p>
          <a:r>
            <a:rPr lang="zh-CN" altLang="en-US" sz="1050" spc="300" dirty="0">
              <a:latin typeface="微软雅黑" panose="020B0503020204020204" pitchFamily="34" charset="-122"/>
              <a:ea typeface="微软雅黑" panose="020B0503020204020204" pitchFamily="34" charset="-122"/>
            </a:rPr>
            <a:t>人体图像</a:t>
          </a:r>
        </a:p>
      </dgm:t>
    </dgm:pt>
    <dgm:pt modelId="{6BCDAFC5-0762-492D-B00F-7A803444EDB8}" type="parTrans" cxnId="{33D97846-9EB9-41BE-8D88-B37CF7B172BC}">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F43FF73B-3D41-4020-B03D-EDC29E0624AC}" type="sibTrans" cxnId="{33D97846-9EB9-41BE-8D88-B37CF7B172BC}">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1BF6130E-2664-450E-B6A8-0F2A460BFD2C}">
      <dgm:prSet custT="1"/>
      <dgm:spPr/>
      <dgm:t>
        <a:bodyPr/>
        <a:lstStyle/>
        <a:p>
          <a:r>
            <a:rPr lang="zh-CN" altLang="en-US" sz="1050" spc="300" dirty="0">
              <a:latin typeface="微软雅黑" panose="020B0503020204020204" pitchFamily="34" charset="-122"/>
              <a:ea typeface="微软雅黑" panose="020B0503020204020204" pitchFamily="34" charset="-122"/>
            </a:rPr>
            <a:t>指纹图像</a:t>
          </a:r>
        </a:p>
      </dgm:t>
    </dgm:pt>
    <dgm:pt modelId="{6375B387-1A10-4ED6-9CFF-CFC4F9778FD7}" type="parTrans" cxnId="{85E48D9E-42E1-4E8E-A12D-6C5D0902DF83}">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CA619C54-2C9D-4B64-A81C-F4BD826C10C3}" type="sibTrans" cxnId="{85E48D9E-42E1-4E8E-A12D-6C5D0902DF83}">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05B3B60A-466E-44C0-B890-2C62AD23763F}">
      <dgm:prSet custT="1"/>
      <dgm:spPr/>
      <dgm:t>
        <a:bodyPr/>
        <a:lstStyle/>
        <a:p>
          <a:r>
            <a:rPr lang="zh-CN" altLang="en-US" sz="1050" spc="300" dirty="0">
              <a:latin typeface="微软雅黑" panose="020B0503020204020204" pitchFamily="34" charset="-122"/>
              <a:ea typeface="微软雅黑" panose="020B0503020204020204" pitchFamily="34" charset="-122"/>
            </a:rPr>
            <a:t>医疗图像</a:t>
          </a:r>
        </a:p>
      </dgm:t>
    </dgm:pt>
    <dgm:pt modelId="{2D350E7A-A8AC-4A1F-B62C-2CC58746A32D}" type="parTrans" cxnId="{CE8C4145-FADA-49CA-BB4E-7E64BF576EF9}">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1D8DBB6B-2401-4EBD-B5FC-37A9C2251820}" type="sibTrans" cxnId="{CE8C4145-FADA-49CA-BB4E-7E64BF576EF9}">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9FA7D584-514D-4A0B-8AB6-A40F5EE71ACC}">
      <dgm:prSet custT="1"/>
      <dgm:spPr/>
      <dgm:t>
        <a:bodyPr/>
        <a:lstStyle/>
        <a:p>
          <a:r>
            <a:rPr lang="zh-CN" altLang="en-US" sz="1050" spc="300" dirty="0">
              <a:latin typeface="微软雅黑" panose="020B0503020204020204" pitchFamily="34" charset="-122"/>
              <a:ea typeface="微软雅黑" panose="020B0503020204020204" pitchFamily="34" charset="-122"/>
            </a:rPr>
            <a:t>街景图像</a:t>
          </a:r>
        </a:p>
      </dgm:t>
    </dgm:pt>
    <dgm:pt modelId="{01EC1CEE-E7B7-4935-98B8-5AE41DFFA5DD}" type="parTrans" cxnId="{9211C428-9364-43BA-9CB9-85D26C1800D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5F5070D6-F160-4DC7-99CB-8E405FCF4EEF}" type="sibTrans" cxnId="{9211C428-9364-43BA-9CB9-85D26C1800D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EB81E0F-E50B-41DA-9205-546B7BF754EF}">
      <dgm:prSet custT="1"/>
      <dgm:spPr/>
      <dgm:t>
        <a:bodyPr/>
        <a:lstStyle/>
        <a:p>
          <a:r>
            <a:rPr lang="zh-CN" altLang="en-US" sz="1050" spc="300" dirty="0">
              <a:latin typeface="微软雅黑" panose="020B0503020204020204" pitchFamily="34" charset="-122"/>
              <a:ea typeface="微软雅黑" panose="020B0503020204020204" pitchFamily="34" charset="-122"/>
            </a:rPr>
            <a:t>物品图像</a:t>
          </a:r>
        </a:p>
      </dgm:t>
    </dgm:pt>
    <dgm:pt modelId="{666C2CF5-3C27-4835-998D-A3D2BDDA6268}" type="parTrans" cxnId="{E02FD8AD-8F59-4027-895C-C0399B1C28CF}">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CE56EF69-0324-4AA1-920D-07C3FD2D019D}" type="sibTrans" cxnId="{E02FD8AD-8F59-4027-895C-C0399B1C28CF}">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6DC87FA-0EB4-4DAA-BA4A-657CD2557254}">
      <dgm:prSet custT="1"/>
      <dgm:spPr/>
      <dgm:t>
        <a:bodyPr/>
        <a:lstStyle/>
        <a:p>
          <a:r>
            <a:rPr lang="zh-CN" altLang="en-US" sz="1050" spc="300" dirty="0">
              <a:latin typeface="微软雅黑" panose="020B0503020204020204" pitchFamily="34" charset="-122"/>
              <a:ea typeface="微软雅黑" panose="020B0503020204020204" pitchFamily="34" charset="-122"/>
            </a:rPr>
            <a:t>场景文字图像</a:t>
          </a:r>
        </a:p>
      </dgm:t>
    </dgm:pt>
    <dgm:pt modelId="{B420AEC9-D27D-4B05-A5F5-C959EB839645}" type="parTrans" cxnId="{797CE6E9-CF4D-477B-ACE1-C5DF4B451F3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02D989DF-62F7-4F99-AE3B-F69DFF382206}" type="sibTrans" cxnId="{797CE6E9-CF4D-477B-ACE1-C5DF4B451F3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64AE42C4-EDB5-47D0-B842-02C85E225978}">
      <dgm:prSet custT="1"/>
      <dgm:spPr/>
      <dgm:t>
        <a:bodyPr/>
        <a:lstStyle/>
        <a:p>
          <a:r>
            <a:rPr lang="zh-CN" altLang="en-US" sz="1050" spc="300">
              <a:latin typeface="微软雅黑" panose="020B0503020204020204" pitchFamily="34" charset="-122"/>
              <a:ea typeface="微软雅黑" panose="020B0503020204020204" pitchFamily="34" charset="-122"/>
            </a:rPr>
            <a:t>车载视频</a:t>
          </a:r>
        </a:p>
      </dgm:t>
    </dgm:pt>
    <dgm:pt modelId="{759B94BB-037C-4821-9E94-204A4BAAEF67}" type="parTrans" cxnId="{1FDFA20D-AB59-4734-AEBC-20BAC509552F}">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A948EEC5-0872-4576-9B44-2DDF38D4A232}" type="sibTrans" cxnId="{1FDFA20D-AB59-4734-AEBC-20BAC509552F}">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135F4669-5F9D-4ADB-BFE6-B7869D8DBFDE}">
      <dgm:prSet custT="1"/>
      <dgm:spPr/>
      <dgm:t>
        <a:bodyPr/>
        <a:lstStyle/>
        <a:p>
          <a:r>
            <a:rPr lang="zh-CN" altLang="en-US" sz="1050" spc="300" dirty="0">
              <a:latin typeface="微软雅黑" panose="020B0503020204020204" pitchFamily="34" charset="-122"/>
              <a:ea typeface="微软雅黑" panose="020B0503020204020204" pitchFamily="34" charset="-122"/>
            </a:rPr>
            <a:t>违章驾驶</a:t>
          </a:r>
        </a:p>
      </dgm:t>
    </dgm:pt>
    <dgm:pt modelId="{119988AE-7B10-4F4C-AD95-DB391A227123}" type="parTrans" cxnId="{104167DD-2068-4CD2-840F-138B34B84F26}">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E6ACD9A2-B452-40EF-B618-1595881096CD}" type="sibTrans" cxnId="{104167DD-2068-4CD2-840F-138B34B84F26}">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C58D28DE-F917-414D-8368-74A03B1906FC}">
      <dgm:prSet custT="1"/>
      <dgm:spPr/>
      <dgm:t>
        <a:bodyPr/>
        <a:lstStyle/>
        <a:p>
          <a:r>
            <a:rPr lang="zh-CN" altLang="en-US" sz="1050" spc="300" dirty="0">
              <a:latin typeface="微软雅黑" panose="020B0503020204020204" pitchFamily="34" charset="-122"/>
              <a:ea typeface="微软雅黑" panose="020B0503020204020204" pitchFamily="34" charset="-122"/>
            </a:rPr>
            <a:t>交通视频</a:t>
          </a:r>
        </a:p>
      </dgm:t>
    </dgm:pt>
    <dgm:pt modelId="{376DB2A7-C44C-49F6-90A9-094D0A7B7047}" type="parTrans" cxnId="{829B9BCE-9104-449B-ADE0-11D92626C2DA}">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282C319-985C-4393-8428-6CA486C6777E}" type="sibTrans" cxnId="{829B9BCE-9104-449B-ADE0-11D92626C2DA}">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56EC2877-E3EC-420D-B7DB-A2D2C8F099A9}">
      <dgm:prSet custT="1"/>
      <dgm:spPr/>
      <dgm:t>
        <a:bodyPr/>
        <a:lstStyle/>
        <a:p>
          <a:r>
            <a:rPr lang="zh-CN" altLang="en-US" sz="1050" spc="300" dirty="0">
              <a:latin typeface="微软雅黑" panose="020B0503020204020204" pitchFamily="34" charset="-122"/>
              <a:ea typeface="微软雅黑" panose="020B0503020204020204" pitchFamily="34" charset="-122"/>
            </a:rPr>
            <a:t>手术视频</a:t>
          </a:r>
        </a:p>
      </dgm:t>
    </dgm:pt>
    <dgm:pt modelId="{40825C06-CD58-4B77-B0AC-EC4664CD2F28}" type="parTrans" cxnId="{DBEDEA62-6D8E-47CE-AB87-B5719F7734E1}">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4C3D136-18C6-464F-AFEC-CFE77D68D151}" type="sibTrans" cxnId="{DBEDEA62-6D8E-47CE-AB87-B5719F7734E1}">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A30DDEFB-9C34-46E0-B8B2-0DD244CD6730}">
      <dgm:prSet custT="1"/>
      <dgm:spPr/>
      <dgm:t>
        <a:bodyPr/>
        <a:lstStyle/>
        <a:p>
          <a:r>
            <a:rPr lang="zh-CN" altLang="en-US" sz="1050" spc="300">
              <a:latin typeface="微软雅黑" panose="020B0503020204020204" pitchFamily="34" charset="-122"/>
              <a:ea typeface="微软雅黑" panose="020B0503020204020204" pitchFamily="34" charset="-122"/>
            </a:rPr>
            <a:t>物流视频</a:t>
          </a:r>
        </a:p>
      </dgm:t>
    </dgm:pt>
    <dgm:pt modelId="{92D38FC3-A91A-4B91-A975-1053A6FB9F32}" type="parTrans" cxnId="{C76D74DB-5B29-4645-81DC-6EA3475D9513}">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9B333B1-D2E3-4343-8857-4D60C560A5AD}" type="sibTrans" cxnId="{C76D74DB-5B29-4645-81DC-6EA3475D9513}">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83980736-D244-40F8-9744-7A27DA255759}">
      <dgm:prSet custT="1"/>
      <dgm:spPr/>
      <dgm:t>
        <a:bodyPr/>
        <a:lstStyle/>
        <a:p>
          <a:r>
            <a:rPr lang="zh-CN" altLang="en-US" sz="1050" spc="300">
              <a:latin typeface="微软雅黑" panose="020B0503020204020204" pitchFamily="34" charset="-122"/>
              <a:ea typeface="微软雅黑" panose="020B0503020204020204" pitchFamily="34" charset="-122"/>
            </a:rPr>
            <a:t>训练视频</a:t>
          </a:r>
        </a:p>
      </dgm:t>
    </dgm:pt>
    <dgm:pt modelId="{BACD523A-71C3-4D93-85EF-0588BC15CEAB}" type="parTrans" cxnId="{143BDB55-C873-437C-AF21-09E2A9D1F22D}">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C9968AF2-E919-434D-AFCC-765CDB87DA5A}" type="sibTrans" cxnId="{143BDB55-C873-437C-AF21-09E2A9D1F22D}">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5FEB405A-ECC3-4D5C-AFAD-1440534ED5A1}">
      <dgm:prSet custT="1"/>
      <dgm:spPr/>
      <dgm:t>
        <a:bodyPr/>
        <a:lstStyle/>
        <a:p>
          <a:r>
            <a:rPr lang="zh-CN" altLang="en-US" sz="1050" spc="300" dirty="0">
              <a:latin typeface="微软雅黑" panose="020B0503020204020204" pitchFamily="34" charset="-122"/>
              <a:ea typeface="微软雅黑" panose="020B0503020204020204" pitchFamily="34" charset="-122"/>
            </a:rPr>
            <a:t>影视娱乐视频</a:t>
          </a:r>
        </a:p>
      </dgm:t>
    </dgm:pt>
    <dgm:pt modelId="{47B3C286-C421-42F7-A1CD-CC35D82A67F5}" type="parTrans" cxnId="{782CA1ED-BAE5-41D5-802D-D36895DF8D3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B7C490D-002F-40FA-A794-00B297F46085}" type="sibTrans" cxnId="{782CA1ED-BAE5-41D5-802D-D36895DF8D3B}">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3D42A623-D0AB-4D42-9EEA-42FD41136633}">
      <dgm:prSet custT="1"/>
      <dgm:spPr/>
      <dgm:t>
        <a:bodyPr/>
        <a:lstStyle/>
        <a:p>
          <a:r>
            <a:rPr lang="zh-CN" altLang="en-US" sz="1050" spc="300" dirty="0">
              <a:latin typeface="微软雅黑" panose="020B0503020204020204" pitchFamily="34" charset="-122"/>
              <a:ea typeface="微软雅黑" panose="020B0503020204020204" pitchFamily="34" charset="-122"/>
            </a:rPr>
            <a:t>社交短信</a:t>
          </a:r>
        </a:p>
      </dgm:t>
    </dgm:pt>
    <dgm:pt modelId="{05CAE19A-0D27-4B1B-A059-0CB60F0ABE1A}" type="parTrans" cxnId="{723A389D-170B-44D9-A87B-E2538C0426A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E3AB35BC-0F0C-45C2-8803-F1C09AFFB011}" type="sibTrans" cxnId="{723A389D-170B-44D9-A87B-E2538C0426A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BF33BF33-B54F-4D9E-B151-3DF24E5F7730}">
      <dgm:prSet custT="1"/>
      <dgm:spPr/>
      <dgm:t>
        <a:bodyPr/>
        <a:lstStyle/>
        <a:p>
          <a:r>
            <a:rPr lang="zh-CN" altLang="en-US" sz="1050" spc="300">
              <a:latin typeface="微软雅黑" panose="020B0503020204020204" pitchFamily="34" charset="-122"/>
              <a:ea typeface="微软雅黑" panose="020B0503020204020204" pitchFamily="34" charset="-122"/>
            </a:rPr>
            <a:t>新闻报道</a:t>
          </a:r>
        </a:p>
      </dgm:t>
    </dgm:pt>
    <dgm:pt modelId="{DBDDD2FC-7C73-419A-8CF9-160D3E0FB22B}" type="parTrans" cxnId="{4C600CD1-2614-43C3-8495-F3B869EE3052}">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3F5B9939-21BA-429A-B9D1-C96D52A66206}" type="sibTrans" cxnId="{4C600CD1-2614-43C3-8495-F3B869EE3052}">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EA66640B-E000-4359-8783-E371A3824F98}">
      <dgm:prSet custT="1"/>
      <dgm:spPr/>
      <dgm:t>
        <a:bodyPr/>
        <a:lstStyle/>
        <a:p>
          <a:r>
            <a:rPr lang="zh-CN" altLang="en-US" sz="1050" spc="300">
              <a:latin typeface="微软雅黑" panose="020B0503020204020204" pitchFamily="34" charset="-122"/>
              <a:ea typeface="微软雅黑" panose="020B0503020204020204" pitchFamily="34" charset="-122"/>
            </a:rPr>
            <a:t>电子邮件</a:t>
          </a:r>
        </a:p>
      </dgm:t>
    </dgm:pt>
    <dgm:pt modelId="{266B020B-DB66-4019-AF71-4F3CC5CC410C}" type="parTrans" cxnId="{B4BA62DC-72A2-4513-B9A2-7179730750B5}">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1B211339-B637-432C-AE81-616D197C36AA}" type="sibTrans" cxnId="{B4BA62DC-72A2-4513-B9A2-7179730750B5}">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4CA81C71-319C-48B6-A84E-59F704A48C37}">
      <dgm:prSet custT="1"/>
      <dgm:spPr/>
      <dgm:t>
        <a:bodyPr/>
        <a:lstStyle/>
        <a:p>
          <a:r>
            <a:rPr lang="zh-CN" altLang="en-US" sz="1050" spc="300">
              <a:latin typeface="微软雅黑" panose="020B0503020204020204" pitchFamily="34" charset="-122"/>
              <a:ea typeface="微软雅黑" panose="020B0503020204020204" pitchFamily="34" charset="-122"/>
            </a:rPr>
            <a:t>学术期刊</a:t>
          </a:r>
        </a:p>
      </dgm:t>
    </dgm:pt>
    <dgm:pt modelId="{FC336ECF-8F7F-4D72-90BA-ED126984F428}" type="parTrans" cxnId="{D0B129E0-08BC-4FD5-AD8C-420819D4D6A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91780D4F-95E9-488C-BA93-3ABE9A32E12D}" type="sibTrans" cxnId="{D0B129E0-08BC-4FD5-AD8C-420819D4D6A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A3F08C78-359B-4FFB-848F-DDEE7186A994}">
      <dgm:prSet custT="1"/>
      <dgm:spPr/>
      <dgm:t>
        <a:bodyPr/>
        <a:lstStyle/>
        <a:p>
          <a:r>
            <a:rPr lang="zh-CN" altLang="en-US" sz="1050" spc="300">
              <a:latin typeface="微软雅黑" panose="020B0503020204020204" pitchFamily="34" charset="-122"/>
              <a:ea typeface="微软雅黑" panose="020B0503020204020204" pitchFamily="34" charset="-122"/>
            </a:rPr>
            <a:t>论坛日志</a:t>
          </a:r>
        </a:p>
      </dgm:t>
    </dgm:pt>
    <dgm:pt modelId="{CC33B4E2-514F-4592-85ED-9493AD9C8A79}" type="parTrans" cxnId="{771AB124-40E9-44E5-AF68-12AD3209650F}">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B58184C6-97D3-45DF-AD45-5289F73AECA6}" type="sibTrans" cxnId="{771AB124-40E9-44E5-AF68-12AD3209650F}">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6B0523B1-5AE8-4DC3-9754-6E3E97D7C090}">
      <dgm:prSet custT="1"/>
      <dgm:spPr/>
      <dgm:t>
        <a:bodyPr/>
        <a:lstStyle/>
        <a:p>
          <a:r>
            <a:rPr lang="zh-CN" altLang="en-US" sz="1050" spc="300">
              <a:latin typeface="微软雅黑" panose="020B0503020204020204" pitchFamily="34" charset="-122"/>
              <a:ea typeface="微软雅黑" panose="020B0503020204020204" pitchFamily="34" charset="-122"/>
            </a:rPr>
            <a:t>客服对话</a:t>
          </a:r>
        </a:p>
      </dgm:t>
    </dgm:pt>
    <dgm:pt modelId="{D7B9CE4F-7A91-4277-8A1F-00DB6B4A8776}" type="parTrans" cxnId="{C5FD5DE7-A71F-45F4-8C83-40B9171EED97}">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AEB38784-0541-45F6-B600-291E10846EF3}" type="sibTrans" cxnId="{C5FD5DE7-A71F-45F4-8C83-40B9171EED97}">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955CEE9B-0FF8-487D-90E4-330F55B74511}">
      <dgm:prSet custT="1"/>
      <dgm:spPr/>
      <dgm:t>
        <a:bodyPr/>
        <a:lstStyle/>
        <a:p>
          <a:r>
            <a:rPr lang="zh-CN" altLang="en-US" sz="1050" spc="300">
              <a:latin typeface="微软雅黑" panose="020B0503020204020204" pitchFamily="34" charset="-122"/>
              <a:ea typeface="微软雅黑" panose="020B0503020204020204" pitchFamily="34" charset="-122"/>
            </a:rPr>
            <a:t>学生作文</a:t>
          </a:r>
        </a:p>
      </dgm:t>
    </dgm:pt>
    <dgm:pt modelId="{8AD8E619-4FFE-490F-B531-8DB850712A3A}" type="parTrans" cxnId="{E0F2AFA0-F4E7-4237-A955-81F58CB6C5EA}">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356255EF-9DFC-46F7-B81A-0FC080E80E43}" type="sibTrans" cxnId="{E0F2AFA0-F4E7-4237-A955-81F58CB6C5EA}">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72CCD433-3952-4825-8015-C3BD4028FC1D}">
      <dgm:prSet custT="1"/>
      <dgm:spPr/>
      <dgm:t>
        <a:bodyPr/>
        <a:lstStyle/>
        <a:p>
          <a:r>
            <a:rPr lang="zh-CN" altLang="en-US" sz="1050" spc="300" dirty="0">
              <a:latin typeface="微软雅黑" panose="020B0503020204020204" pitchFamily="34" charset="-122"/>
              <a:ea typeface="微软雅黑" panose="020B0503020204020204" pitchFamily="34" charset="-122"/>
            </a:rPr>
            <a:t>语言翻译</a:t>
          </a:r>
        </a:p>
      </dgm:t>
    </dgm:pt>
    <dgm:pt modelId="{D6D6B974-F2EC-47FB-B693-A4F45AFA3248}" type="parTrans" cxnId="{3FCD21D9-3828-4F95-9EC4-6197410A5D9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EF285F94-3F89-4B3F-990C-8581F8BD568E}" type="sibTrans" cxnId="{3FCD21D9-3828-4F95-9EC4-6197410A5D98}">
      <dgm:prSet/>
      <dgm:spPr/>
      <dgm:t>
        <a:bodyPr/>
        <a:lstStyle/>
        <a:p>
          <a:endParaRPr lang="zh-CN" altLang="en-US" sz="1050" spc="300">
            <a:latin typeface="微软雅黑" panose="020B0503020204020204" pitchFamily="34" charset="-122"/>
            <a:ea typeface="微软雅黑" panose="020B0503020204020204" pitchFamily="34" charset="-122"/>
          </a:endParaRPr>
        </a:p>
      </dgm:t>
    </dgm:pt>
    <dgm:pt modelId="{CEB92452-4B91-421B-BB69-116525DDE457}" type="pres">
      <dgm:prSet presAssocID="{87BCE5B7-DB89-4127-AEB4-A75697D34725}" presName="Name0" presStyleCnt="0">
        <dgm:presLayoutVars>
          <dgm:dir/>
          <dgm:animLvl val="lvl"/>
          <dgm:resizeHandles val="exact"/>
        </dgm:presLayoutVars>
      </dgm:prSet>
      <dgm:spPr/>
      <dgm:t>
        <a:bodyPr/>
        <a:lstStyle/>
        <a:p>
          <a:endParaRPr lang="zh-CN" altLang="en-US"/>
        </a:p>
      </dgm:t>
    </dgm:pt>
    <dgm:pt modelId="{4A17921C-E9D6-4B9C-98FC-179B07CD0F9A}" type="pres">
      <dgm:prSet presAssocID="{242A2954-5C9E-47BC-81DD-1A57044E832E}" presName="composite" presStyleCnt="0"/>
      <dgm:spPr/>
    </dgm:pt>
    <dgm:pt modelId="{90683553-498D-4F26-9642-AD8F44B4741B}" type="pres">
      <dgm:prSet presAssocID="{242A2954-5C9E-47BC-81DD-1A57044E832E}" presName="parTx" presStyleLbl="alignNode1" presStyleIdx="0" presStyleCnt="4">
        <dgm:presLayoutVars>
          <dgm:chMax val="0"/>
          <dgm:chPref val="0"/>
          <dgm:bulletEnabled val="1"/>
        </dgm:presLayoutVars>
      </dgm:prSet>
      <dgm:spPr/>
      <dgm:t>
        <a:bodyPr/>
        <a:lstStyle/>
        <a:p>
          <a:endParaRPr lang="zh-CN" altLang="en-US"/>
        </a:p>
      </dgm:t>
    </dgm:pt>
    <dgm:pt modelId="{14AF7A80-BCC6-41F8-AEBD-EA056D0201B7}" type="pres">
      <dgm:prSet presAssocID="{242A2954-5C9E-47BC-81DD-1A57044E832E}" presName="desTx" presStyleLbl="alignAccFollowNode1" presStyleIdx="0" presStyleCnt="4" custAng="10800000" custFlipVert="1" custScaleY="100000">
        <dgm:presLayoutVars>
          <dgm:bulletEnabled val="1"/>
        </dgm:presLayoutVars>
      </dgm:prSet>
      <dgm:spPr/>
      <dgm:t>
        <a:bodyPr/>
        <a:lstStyle/>
        <a:p>
          <a:endParaRPr lang="zh-CN" altLang="en-US"/>
        </a:p>
      </dgm:t>
    </dgm:pt>
    <dgm:pt modelId="{D185DE65-FE5D-4983-A408-1E7B0504BA9A}" type="pres">
      <dgm:prSet presAssocID="{B7D2C643-85DB-43A3-8A9F-348A2B0206F2}" presName="space" presStyleCnt="0"/>
      <dgm:spPr/>
    </dgm:pt>
    <dgm:pt modelId="{7775F302-D772-40AA-9D30-C4E38D3AA601}" type="pres">
      <dgm:prSet presAssocID="{0B022357-72B3-4094-BC19-06FA1CA340DF}" presName="composite" presStyleCnt="0"/>
      <dgm:spPr/>
    </dgm:pt>
    <dgm:pt modelId="{C3CF0097-853B-4350-941D-619F9531EDEC}" type="pres">
      <dgm:prSet presAssocID="{0B022357-72B3-4094-BC19-06FA1CA340DF}" presName="parTx" presStyleLbl="alignNode1" presStyleIdx="1" presStyleCnt="4">
        <dgm:presLayoutVars>
          <dgm:chMax val="0"/>
          <dgm:chPref val="0"/>
          <dgm:bulletEnabled val="1"/>
        </dgm:presLayoutVars>
      </dgm:prSet>
      <dgm:spPr/>
      <dgm:t>
        <a:bodyPr/>
        <a:lstStyle/>
        <a:p>
          <a:endParaRPr lang="zh-CN" altLang="en-US"/>
        </a:p>
      </dgm:t>
    </dgm:pt>
    <dgm:pt modelId="{1CE8067F-56EA-480C-ACD8-A831B027B236}" type="pres">
      <dgm:prSet presAssocID="{0B022357-72B3-4094-BC19-06FA1CA340DF}" presName="desTx" presStyleLbl="alignAccFollowNode1" presStyleIdx="1" presStyleCnt="4">
        <dgm:presLayoutVars>
          <dgm:bulletEnabled val="1"/>
        </dgm:presLayoutVars>
      </dgm:prSet>
      <dgm:spPr/>
      <dgm:t>
        <a:bodyPr/>
        <a:lstStyle/>
        <a:p>
          <a:endParaRPr lang="zh-CN" altLang="en-US"/>
        </a:p>
      </dgm:t>
    </dgm:pt>
    <dgm:pt modelId="{CE1169A4-3145-466B-8D1D-313A68F01396}" type="pres">
      <dgm:prSet presAssocID="{5C957FEB-6AE1-4050-BB2F-807F94931340}" presName="space" presStyleCnt="0"/>
      <dgm:spPr/>
    </dgm:pt>
    <dgm:pt modelId="{509168FB-078E-48CB-9DE2-3B0001D8A685}" type="pres">
      <dgm:prSet presAssocID="{8E13274D-4839-42F2-BD92-9FE8F77B04C2}" presName="composite" presStyleCnt="0"/>
      <dgm:spPr/>
    </dgm:pt>
    <dgm:pt modelId="{A05EF470-673B-46D5-9EA0-BFC6D592919D}" type="pres">
      <dgm:prSet presAssocID="{8E13274D-4839-42F2-BD92-9FE8F77B04C2}" presName="parTx" presStyleLbl="alignNode1" presStyleIdx="2" presStyleCnt="4">
        <dgm:presLayoutVars>
          <dgm:chMax val="0"/>
          <dgm:chPref val="0"/>
          <dgm:bulletEnabled val="1"/>
        </dgm:presLayoutVars>
      </dgm:prSet>
      <dgm:spPr/>
      <dgm:t>
        <a:bodyPr/>
        <a:lstStyle/>
        <a:p>
          <a:endParaRPr lang="zh-CN" altLang="en-US"/>
        </a:p>
      </dgm:t>
    </dgm:pt>
    <dgm:pt modelId="{997027F6-A914-4DC5-A3F9-86DA7E6ADC5E}" type="pres">
      <dgm:prSet presAssocID="{8E13274D-4839-42F2-BD92-9FE8F77B04C2}" presName="desTx" presStyleLbl="alignAccFollowNode1" presStyleIdx="2" presStyleCnt="4">
        <dgm:presLayoutVars>
          <dgm:bulletEnabled val="1"/>
        </dgm:presLayoutVars>
      </dgm:prSet>
      <dgm:spPr/>
      <dgm:t>
        <a:bodyPr/>
        <a:lstStyle/>
        <a:p>
          <a:endParaRPr lang="zh-CN" altLang="en-US"/>
        </a:p>
      </dgm:t>
    </dgm:pt>
    <dgm:pt modelId="{B6C755B2-70BD-41E0-A6B4-ED28E1A7E607}" type="pres">
      <dgm:prSet presAssocID="{F70CA3E1-5C3B-4BEE-B0EE-5CA61E160D40}" presName="space" presStyleCnt="0"/>
      <dgm:spPr/>
    </dgm:pt>
    <dgm:pt modelId="{FD2DD207-6782-449F-B36B-852F4C706F49}" type="pres">
      <dgm:prSet presAssocID="{6B766E5B-9EE2-4814-A674-511131CAE4C7}" presName="composite" presStyleCnt="0"/>
      <dgm:spPr/>
    </dgm:pt>
    <dgm:pt modelId="{BB5AF177-E71B-4D28-B009-253BC4D211C7}" type="pres">
      <dgm:prSet presAssocID="{6B766E5B-9EE2-4814-A674-511131CAE4C7}" presName="parTx" presStyleLbl="alignNode1" presStyleIdx="3" presStyleCnt="4" custLinFactNeighborY="-4947">
        <dgm:presLayoutVars>
          <dgm:chMax val="0"/>
          <dgm:chPref val="0"/>
          <dgm:bulletEnabled val="1"/>
        </dgm:presLayoutVars>
      </dgm:prSet>
      <dgm:spPr/>
      <dgm:t>
        <a:bodyPr/>
        <a:lstStyle/>
        <a:p>
          <a:endParaRPr lang="zh-CN" altLang="en-US"/>
        </a:p>
      </dgm:t>
    </dgm:pt>
    <dgm:pt modelId="{0FABD73A-FEE7-4AA4-8B2B-F8B96256CA28}" type="pres">
      <dgm:prSet presAssocID="{6B766E5B-9EE2-4814-A674-511131CAE4C7}" presName="desTx" presStyleLbl="alignAccFollowNode1" presStyleIdx="3" presStyleCnt="4">
        <dgm:presLayoutVars>
          <dgm:bulletEnabled val="1"/>
        </dgm:presLayoutVars>
      </dgm:prSet>
      <dgm:spPr/>
      <dgm:t>
        <a:bodyPr/>
        <a:lstStyle/>
        <a:p>
          <a:endParaRPr lang="zh-CN" altLang="en-US"/>
        </a:p>
      </dgm:t>
    </dgm:pt>
  </dgm:ptLst>
  <dgm:cxnLst>
    <dgm:cxn modelId="{3EF88360-9DCE-4626-9F70-C6804909E1C6}" type="presOf" srcId="{A3F08C78-359B-4FFB-848F-DDEE7186A994}" destId="{0FABD73A-FEE7-4AA4-8B2B-F8B96256CA28}" srcOrd="0" destOrd="4" presId="urn:microsoft.com/office/officeart/2005/8/layout/hList1"/>
    <dgm:cxn modelId="{104167DD-2068-4CD2-840F-138B34B84F26}" srcId="{8E13274D-4839-42F2-BD92-9FE8F77B04C2}" destId="{135F4669-5F9D-4ADB-BFE6-B7869D8DBFDE}" srcOrd="2" destOrd="0" parTransId="{119988AE-7B10-4F4C-AD95-DB391A227123}" sibTransId="{E6ACD9A2-B452-40EF-B618-1595881096CD}"/>
    <dgm:cxn modelId="{771AB124-40E9-44E5-AF68-12AD3209650F}" srcId="{6B766E5B-9EE2-4814-A674-511131CAE4C7}" destId="{A3F08C78-359B-4FFB-848F-DDEE7186A994}" srcOrd="4" destOrd="0" parTransId="{CC33B4E2-514F-4592-85ED-9493AD9C8A79}" sibTransId="{B58184C6-97D3-45DF-AD45-5289F73AECA6}"/>
    <dgm:cxn modelId="{DBEDEA62-6D8E-47CE-AB87-B5719F7734E1}" srcId="{8E13274D-4839-42F2-BD92-9FE8F77B04C2}" destId="{56EC2877-E3EC-420D-B7DB-A2D2C8F099A9}" srcOrd="4" destOrd="0" parTransId="{40825C06-CD58-4B77-B0AC-EC4664CD2F28}" sibTransId="{84C3D136-18C6-464F-AFEC-CFE77D68D151}"/>
    <dgm:cxn modelId="{929105DB-CE34-4B19-AFFE-1514FE0214E1}" type="presOf" srcId="{87BCE5B7-DB89-4127-AEB4-A75697D34725}" destId="{CEB92452-4B91-421B-BB69-116525DDE457}" srcOrd="0" destOrd="0" presId="urn:microsoft.com/office/officeart/2005/8/layout/hList1"/>
    <dgm:cxn modelId="{D3DF0390-49B1-489F-9310-64CA93C645F9}" type="presOf" srcId="{7EB81E0F-E50B-41DA-9205-546B7BF754EF}" destId="{1CE8067F-56EA-480C-ACD8-A831B027B236}" srcOrd="0" destOrd="7" presId="urn:microsoft.com/office/officeart/2005/8/layout/hList1"/>
    <dgm:cxn modelId="{34E4AB72-7CFA-4A54-895A-AE56E729DBC3}" srcId="{242A2954-5C9E-47BC-81DD-1A57044E832E}" destId="{8B3C4E48-4586-44E5-8DE1-C5AF7B04A3C1}" srcOrd="5" destOrd="0" parTransId="{1D79169B-99F0-4D8F-9656-1C64A6827B7B}" sibTransId="{F7F00C61-086C-4DE3-8089-59749324C367}"/>
    <dgm:cxn modelId="{F104FA5C-1ABB-44B8-837B-F81C6B61EF1A}" type="presOf" srcId="{8B3C4E48-4586-44E5-8DE1-C5AF7B04A3C1}" destId="{14AF7A80-BCC6-41F8-AEBD-EA056D0201B7}" srcOrd="0" destOrd="5" presId="urn:microsoft.com/office/officeart/2005/8/layout/hList1"/>
    <dgm:cxn modelId="{A24CC308-F1C9-4499-BEA9-4C75C1439E83}" type="presOf" srcId="{6B766E5B-9EE2-4814-A674-511131CAE4C7}" destId="{BB5AF177-E71B-4D28-B009-253BC4D211C7}" srcOrd="0" destOrd="0" presId="urn:microsoft.com/office/officeart/2005/8/layout/hList1"/>
    <dgm:cxn modelId="{723A389D-170B-44D9-A87B-E2538C0426A8}" srcId="{6B766E5B-9EE2-4814-A674-511131CAE4C7}" destId="{3D42A623-D0AB-4D42-9EEA-42FD41136633}" srcOrd="0" destOrd="0" parTransId="{05CAE19A-0D27-4B1B-A059-0CB60F0ABE1A}" sibTransId="{E3AB35BC-0F0C-45C2-8803-F1C09AFFB011}"/>
    <dgm:cxn modelId="{CB72A101-B64F-45FB-B94D-9A53A23369E0}" type="presOf" srcId="{9FA7D584-514D-4A0B-8AB6-A40F5EE71ACC}" destId="{1CE8067F-56EA-480C-ACD8-A831B027B236}" srcOrd="0" destOrd="6" presId="urn:microsoft.com/office/officeart/2005/8/layout/hList1"/>
    <dgm:cxn modelId="{CE8C4145-FADA-49CA-BB4E-7E64BF576EF9}" srcId="{0B022357-72B3-4094-BC19-06FA1CA340DF}" destId="{05B3B60A-466E-44C0-B890-2C62AD23763F}" srcOrd="5" destOrd="0" parTransId="{2D350E7A-A8AC-4A1F-B62C-2CC58746A32D}" sibTransId="{1D8DBB6B-2401-4EBD-B5FC-37A9C2251820}"/>
    <dgm:cxn modelId="{A1A1700B-FAFE-473C-8878-F2229D1D55D4}" type="presOf" srcId="{64AE42C4-EDB5-47D0-B842-02C85E225978}" destId="{997027F6-A914-4DC5-A3F9-86DA7E6ADC5E}" srcOrd="0" destOrd="1" presId="urn:microsoft.com/office/officeart/2005/8/layout/hList1"/>
    <dgm:cxn modelId="{EF8F4DB8-C7FB-48F1-BD83-A4263717BCD9}" type="presOf" srcId="{0B022357-72B3-4094-BC19-06FA1CA340DF}" destId="{C3CF0097-853B-4350-941D-619F9531EDEC}" srcOrd="0" destOrd="0" presId="urn:microsoft.com/office/officeart/2005/8/layout/hList1"/>
    <dgm:cxn modelId="{2D3F7E58-A834-470E-A415-57AAB5CB5D42}" type="presOf" srcId="{1BF6130E-2664-450E-B6A8-0F2A460BFD2C}" destId="{1CE8067F-56EA-480C-ACD8-A831B027B236}" srcOrd="0" destOrd="4" presId="urn:microsoft.com/office/officeart/2005/8/layout/hList1"/>
    <dgm:cxn modelId="{B4BA62DC-72A2-4513-B9A2-7179730750B5}" srcId="{6B766E5B-9EE2-4814-A674-511131CAE4C7}" destId="{EA66640B-E000-4359-8783-E371A3824F98}" srcOrd="2" destOrd="0" parTransId="{266B020B-DB66-4019-AF71-4F3CC5CC410C}" sibTransId="{1B211339-B637-432C-AE81-616D197C36AA}"/>
    <dgm:cxn modelId="{797CE6E9-CF4D-477B-ACE1-C5DF4B451F3B}" srcId="{0B022357-72B3-4094-BC19-06FA1CA340DF}" destId="{86DC87FA-0EB4-4DAA-BA4A-657CD2557254}" srcOrd="8" destOrd="0" parTransId="{B420AEC9-D27D-4B05-A5F5-C959EB839645}" sibTransId="{02D989DF-62F7-4F99-AE3B-F69DFF382206}"/>
    <dgm:cxn modelId="{6D661493-FD8E-4ECE-9501-F18E99EF586E}" srcId="{87BCE5B7-DB89-4127-AEB4-A75697D34725}" destId="{242A2954-5C9E-47BC-81DD-1A57044E832E}" srcOrd="0" destOrd="0" parTransId="{4BF09E4F-7499-4AFE-B451-E0A2B3E24F99}" sibTransId="{B7D2C643-85DB-43A3-8A9F-348A2B0206F2}"/>
    <dgm:cxn modelId="{81656F29-2328-4984-AAE0-9356A3BD00FF}" type="presOf" srcId="{BF33BF33-B54F-4D9E-B151-3DF24E5F7730}" destId="{0FABD73A-FEE7-4AA4-8B2B-F8B96256CA28}" srcOrd="0" destOrd="1" presId="urn:microsoft.com/office/officeart/2005/8/layout/hList1"/>
    <dgm:cxn modelId="{2EB0D63F-E3F7-45CC-9489-91D71A0079C7}" type="presOf" srcId="{49218032-09E8-4C9B-A603-DC4C6994D2B0}" destId="{14AF7A80-BCC6-41F8-AEBD-EA056D0201B7}" srcOrd="0" destOrd="6" presId="urn:microsoft.com/office/officeart/2005/8/layout/hList1"/>
    <dgm:cxn modelId="{437BA177-7551-4BF8-A5B9-2A27A430B92F}" type="presOf" srcId="{8BAA8B6F-069B-42E9-B1E3-BCDB5144186F}" destId="{14AF7A80-BCC6-41F8-AEBD-EA056D0201B7}" srcOrd="0" destOrd="0" presId="urn:microsoft.com/office/officeart/2005/8/layout/hList1"/>
    <dgm:cxn modelId="{2BFC6A54-4D2C-48DA-BB38-1F69333E8A20}" srcId="{242A2954-5C9E-47BC-81DD-1A57044E832E}" destId="{64501489-B8AE-4F7D-89CC-69C9F75E3AA2}" srcOrd="3" destOrd="0" parTransId="{396328CE-94C6-46BD-A1CB-9EEB7CEB733B}" sibTransId="{72BC1E9C-0C70-4E6E-BB7E-7B4947D612B9}"/>
    <dgm:cxn modelId="{1FDFA20D-AB59-4734-AEBC-20BAC509552F}" srcId="{8E13274D-4839-42F2-BD92-9FE8F77B04C2}" destId="{64AE42C4-EDB5-47D0-B842-02C85E225978}" srcOrd="1" destOrd="0" parTransId="{759B94BB-037C-4821-9E94-204A4BAAEF67}" sibTransId="{A948EEC5-0872-4576-9B44-2DDF38D4A232}"/>
    <dgm:cxn modelId="{311610D5-35E5-473B-BCE2-780E1BC69049}" type="presOf" srcId="{72CCD433-3952-4825-8015-C3BD4028FC1D}" destId="{0FABD73A-FEE7-4AA4-8B2B-F8B96256CA28}" srcOrd="0" destOrd="7" presId="urn:microsoft.com/office/officeart/2005/8/layout/hList1"/>
    <dgm:cxn modelId="{E02FD8AD-8F59-4027-895C-C0399B1C28CF}" srcId="{0B022357-72B3-4094-BC19-06FA1CA340DF}" destId="{7EB81E0F-E50B-41DA-9205-546B7BF754EF}" srcOrd="7" destOrd="0" parTransId="{666C2CF5-3C27-4835-998D-A3D2BDDA6268}" sibTransId="{CE56EF69-0324-4AA1-920D-07C3FD2D019D}"/>
    <dgm:cxn modelId="{36649FE4-BB38-41BE-ACF3-78AA21F1A4B4}" type="presOf" srcId="{05B3B60A-466E-44C0-B890-2C62AD23763F}" destId="{1CE8067F-56EA-480C-ACD8-A831B027B236}" srcOrd="0" destOrd="5" presId="urn:microsoft.com/office/officeart/2005/8/layout/hList1"/>
    <dgm:cxn modelId="{F7F8BFC2-4A94-47C8-B25F-274737A860ED}" srcId="{242A2954-5C9E-47BC-81DD-1A57044E832E}" destId="{8BAA8B6F-069B-42E9-B1E3-BCDB5144186F}" srcOrd="0" destOrd="0" parTransId="{C0CB6A70-23E7-4276-B554-11386013F999}" sibTransId="{57C86FEB-69C0-48DC-90CB-D1EF7565EFB4}"/>
    <dgm:cxn modelId="{6D1157B5-6CC7-44F3-BF73-7003184F0C3A}" srcId="{242A2954-5C9E-47BC-81DD-1A57044E832E}" destId="{49218032-09E8-4C9B-A603-DC4C6994D2B0}" srcOrd="6" destOrd="0" parTransId="{3C86E087-EC19-471C-8050-A5F5A4830563}" sibTransId="{CB41C35D-4815-4D48-8E48-59994AE8776B}"/>
    <dgm:cxn modelId="{8FF1E967-E424-4065-9B71-A2EF1C1A7827}" srcId="{242A2954-5C9E-47BC-81DD-1A57044E832E}" destId="{2736F203-4EBF-4DBE-BA38-26BDDB5DE738}" srcOrd="2" destOrd="0" parTransId="{99FE67DD-0610-491B-B662-0CE684962E92}" sibTransId="{3674D627-9D2B-4EF9-BA1E-F3552C815051}"/>
    <dgm:cxn modelId="{B540371E-A06D-4AD3-83DD-2CE0F52AA89F}" type="presOf" srcId="{3D42A623-D0AB-4D42-9EEA-42FD41136633}" destId="{0FABD73A-FEE7-4AA4-8B2B-F8B96256CA28}" srcOrd="0" destOrd="0" presId="urn:microsoft.com/office/officeart/2005/8/layout/hList1"/>
    <dgm:cxn modelId="{8732A5C4-2DE5-4E26-8939-DEDC53FEEA06}" type="presOf" srcId="{6B0523B1-5AE8-4DC3-9754-6E3E97D7C090}" destId="{0FABD73A-FEE7-4AA4-8B2B-F8B96256CA28}" srcOrd="0" destOrd="5" presId="urn:microsoft.com/office/officeart/2005/8/layout/hList1"/>
    <dgm:cxn modelId="{829B9BCE-9104-449B-ADE0-11D92626C2DA}" srcId="{8E13274D-4839-42F2-BD92-9FE8F77B04C2}" destId="{C58D28DE-F917-414D-8368-74A03B1906FC}" srcOrd="3" destOrd="0" parTransId="{376DB2A7-C44C-49F6-90A9-094D0A7B7047}" sibTransId="{7282C319-985C-4393-8428-6CA486C6777E}"/>
    <dgm:cxn modelId="{4BAE96A0-7B85-41C0-926D-284D80EFEF99}" srcId="{87BCE5B7-DB89-4127-AEB4-A75697D34725}" destId="{6B766E5B-9EE2-4814-A674-511131CAE4C7}" srcOrd="3" destOrd="0" parTransId="{27AA777A-62A5-4C39-9B88-07F0A57B0CC9}" sibTransId="{92DC07FA-2FE0-4AC7-A87A-2218A1084281}"/>
    <dgm:cxn modelId="{E0F2AFA0-F4E7-4237-A955-81F58CB6C5EA}" srcId="{6B766E5B-9EE2-4814-A674-511131CAE4C7}" destId="{955CEE9B-0FF8-487D-90E4-330F55B74511}" srcOrd="6" destOrd="0" parTransId="{8AD8E619-4FFE-490F-B531-8DB850712A3A}" sibTransId="{356255EF-9DFC-46F7-B81A-0FC080E80E43}"/>
    <dgm:cxn modelId="{797BC8F8-1BA2-45AA-8FC5-91E809972281}" type="presOf" srcId="{56EC2877-E3EC-420D-B7DB-A2D2C8F099A9}" destId="{997027F6-A914-4DC5-A3F9-86DA7E6ADC5E}" srcOrd="0" destOrd="4" presId="urn:microsoft.com/office/officeart/2005/8/layout/hList1"/>
    <dgm:cxn modelId="{D6574E7D-20D6-4AF9-A218-47EB23227C4D}" type="presOf" srcId="{135F4669-5F9D-4ADB-BFE6-B7869D8DBFDE}" destId="{997027F6-A914-4DC5-A3F9-86DA7E6ADC5E}" srcOrd="0" destOrd="2" presId="urn:microsoft.com/office/officeart/2005/8/layout/hList1"/>
    <dgm:cxn modelId="{1FAA5797-4207-4FAE-9709-936304A5E176}" srcId="{242A2954-5C9E-47BC-81DD-1A57044E832E}" destId="{4B8E7669-5E91-4203-BD2F-730978275AA5}" srcOrd="1" destOrd="0" parTransId="{71966477-4992-4364-BDB7-7DF946D3FB88}" sibTransId="{386EFD35-D47F-46D6-B713-00BA8565A5AC}"/>
    <dgm:cxn modelId="{7BB4CA61-1AE2-4C19-96E7-F2AA30BC5EA1}" type="presOf" srcId="{308F1AF5-E08F-48A0-9A02-D03E2F3AB8C2}" destId="{1CE8067F-56EA-480C-ACD8-A831B027B236}" srcOrd="0" destOrd="1" presId="urn:microsoft.com/office/officeart/2005/8/layout/hList1"/>
    <dgm:cxn modelId="{CA3CFDDF-0024-42B9-AC94-F22D0726BB7A}" type="presOf" srcId="{A283A5B4-0913-45FD-9F10-DAC5C1962D31}" destId="{14AF7A80-BCC6-41F8-AEBD-EA056D0201B7}" srcOrd="0" destOrd="4" presId="urn:microsoft.com/office/officeart/2005/8/layout/hList1"/>
    <dgm:cxn modelId="{C710ACC5-E296-4288-B44E-086E4DAE676C}" srcId="{242A2954-5C9E-47BC-81DD-1A57044E832E}" destId="{A283A5B4-0913-45FD-9F10-DAC5C1962D31}" srcOrd="4" destOrd="0" parTransId="{2F94BDDB-23AA-4856-8CF7-FC5C4988C474}" sibTransId="{453CFC2D-87A3-4FB9-9C46-B88AB7EA3858}"/>
    <dgm:cxn modelId="{85E48D9E-42E1-4E8E-A12D-6C5D0902DF83}" srcId="{0B022357-72B3-4094-BC19-06FA1CA340DF}" destId="{1BF6130E-2664-450E-B6A8-0F2A460BFD2C}" srcOrd="4" destOrd="0" parTransId="{6375B387-1A10-4ED6-9CFF-CFC4F9778FD7}" sibTransId="{CA619C54-2C9D-4B64-A81C-F4BD826C10C3}"/>
    <dgm:cxn modelId="{3FCD21D9-3828-4F95-9EC4-6197410A5D98}" srcId="{6B766E5B-9EE2-4814-A674-511131CAE4C7}" destId="{72CCD433-3952-4825-8015-C3BD4028FC1D}" srcOrd="7" destOrd="0" parTransId="{D6D6B974-F2EC-47FB-B693-A4F45AFA3248}" sibTransId="{EF285F94-3F89-4B3F-990C-8581F8BD568E}"/>
    <dgm:cxn modelId="{C76D74DB-5B29-4645-81DC-6EA3475D9513}" srcId="{8E13274D-4839-42F2-BD92-9FE8F77B04C2}" destId="{A30DDEFB-9C34-46E0-B8B2-0DD244CD6730}" srcOrd="5" destOrd="0" parTransId="{92D38FC3-A91A-4B91-A975-1053A6FB9F32}" sibTransId="{79B333B1-D2E3-4343-8857-4D60C560A5AD}"/>
    <dgm:cxn modelId="{6BE352A4-9536-46DE-973E-FA2E57788C13}" type="presOf" srcId="{4B8E7669-5E91-4203-BD2F-730978275AA5}" destId="{14AF7A80-BCC6-41F8-AEBD-EA056D0201B7}" srcOrd="0" destOrd="1" presId="urn:microsoft.com/office/officeart/2005/8/layout/hList1"/>
    <dgm:cxn modelId="{1286D32D-2216-40A2-8E52-A4504850BB38}" type="presOf" srcId="{B897CCD8-5361-455A-92A2-708CB08D6515}" destId="{997027F6-A914-4DC5-A3F9-86DA7E6ADC5E}" srcOrd="0" destOrd="0" presId="urn:microsoft.com/office/officeart/2005/8/layout/hList1"/>
    <dgm:cxn modelId="{143BDB55-C873-437C-AF21-09E2A9D1F22D}" srcId="{8E13274D-4839-42F2-BD92-9FE8F77B04C2}" destId="{83980736-D244-40F8-9744-7A27DA255759}" srcOrd="6" destOrd="0" parTransId="{BACD523A-71C3-4D93-85EF-0588BC15CEAB}" sibTransId="{C9968AF2-E919-434D-AFCC-765CDB87DA5A}"/>
    <dgm:cxn modelId="{C5FD5DE7-A71F-45F4-8C83-40B9171EED97}" srcId="{6B766E5B-9EE2-4814-A674-511131CAE4C7}" destId="{6B0523B1-5AE8-4DC3-9754-6E3E97D7C090}" srcOrd="5" destOrd="0" parTransId="{D7B9CE4F-7A91-4277-8A1F-00DB6B4A8776}" sibTransId="{AEB38784-0541-45F6-B600-291E10846EF3}"/>
    <dgm:cxn modelId="{5D03D79A-566F-4FA2-A599-17F89B2537A4}" type="presOf" srcId="{83980736-D244-40F8-9744-7A27DA255759}" destId="{997027F6-A914-4DC5-A3F9-86DA7E6ADC5E}" srcOrd="0" destOrd="6" presId="urn:microsoft.com/office/officeart/2005/8/layout/hList1"/>
    <dgm:cxn modelId="{EB6572A9-9E66-4A81-AE8E-81C5DB616D25}" type="presOf" srcId="{6EE52A38-E117-4E29-8D16-D10647F8817C}" destId="{1CE8067F-56EA-480C-ACD8-A831B027B236}" srcOrd="0" destOrd="3" presId="urn:microsoft.com/office/officeart/2005/8/layout/hList1"/>
    <dgm:cxn modelId="{33D97846-9EB9-41BE-8D88-B37CF7B172BC}" srcId="{0B022357-72B3-4094-BC19-06FA1CA340DF}" destId="{6EE52A38-E117-4E29-8D16-D10647F8817C}" srcOrd="3" destOrd="0" parTransId="{6BCDAFC5-0762-492D-B00F-7A803444EDB8}" sibTransId="{F43FF73B-3D41-4020-B03D-EDC29E0624AC}"/>
    <dgm:cxn modelId="{9C176A6E-819A-4A17-A4FE-861EA609A678}" type="presOf" srcId="{73F18A4C-EEEB-4597-9D70-CB5A52A0E830}" destId="{1CE8067F-56EA-480C-ACD8-A831B027B236}" srcOrd="0" destOrd="2" presId="urn:microsoft.com/office/officeart/2005/8/layout/hList1"/>
    <dgm:cxn modelId="{52602CA3-C26B-4618-8F29-AF5459C21D27}" type="presOf" srcId="{955CEE9B-0FF8-487D-90E4-330F55B74511}" destId="{0FABD73A-FEE7-4AA4-8B2B-F8B96256CA28}" srcOrd="0" destOrd="6" presId="urn:microsoft.com/office/officeart/2005/8/layout/hList1"/>
    <dgm:cxn modelId="{2C682356-A7BD-40BB-92E1-152564B7E60E}" srcId="{87BCE5B7-DB89-4127-AEB4-A75697D34725}" destId="{8E13274D-4839-42F2-BD92-9FE8F77B04C2}" srcOrd="2" destOrd="0" parTransId="{B6D73AE7-2FD8-4978-B9CE-E9F048BE3083}" sibTransId="{F70CA3E1-5C3B-4BEE-B0EE-5CA61E160D40}"/>
    <dgm:cxn modelId="{078765E7-D802-4B0C-8DFD-BE1F34E38018}" type="presOf" srcId="{8E13274D-4839-42F2-BD92-9FE8F77B04C2}" destId="{A05EF470-673B-46D5-9EA0-BFC6D592919D}" srcOrd="0" destOrd="0" presId="urn:microsoft.com/office/officeart/2005/8/layout/hList1"/>
    <dgm:cxn modelId="{C682C205-859C-4EEB-AD0C-2495C14DEF1E}" srcId="{8E13274D-4839-42F2-BD92-9FE8F77B04C2}" destId="{B897CCD8-5361-455A-92A2-708CB08D6515}" srcOrd="0" destOrd="0" parTransId="{7E8B34A2-D6B6-48C0-949F-79DE6280CA2E}" sibTransId="{83A3AA60-4E03-4C6A-A96A-954DEF1D33AC}"/>
    <dgm:cxn modelId="{D0B129E0-08BC-4FD5-AD8C-420819D4D6A8}" srcId="{6B766E5B-9EE2-4814-A674-511131CAE4C7}" destId="{4CA81C71-319C-48B6-A84E-59F704A48C37}" srcOrd="3" destOrd="0" parTransId="{FC336ECF-8F7F-4D72-90BA-ED126984F428}" sibTransId="{91780D4F-95E9-488C-BA93-3ABE9A32E12D}"/>
    <dgm:cxn modelId="{9211C428-9364-43BA-9CB9-85D26C1800DB}" srcId="{0B022357-72B3-4094-BC19-06FA1CA340DF}" destId="{9FA7D584-514D-4A0B-8AB6-A40F5EE71ACC}" srcOrd="6" destOrd="0" parTransId="{01EC1CEE-E7B7-4935-98B8-5AE41DFFA5DD}" sibTransId="{5F5070D6-F160-4DC7-99CB-8E405FCF4EEF}"/>
    <dgm:cxn modelId="{256D493F-0A98-40F8-AA95-64CC7EDF098B}" srcId="{0B022357-72B3-4094-BC19-06FA1CA340DF}" destId="{308F1AF5-E08F-48A0-9A02-D03E2F3AB8C2}" srcOrd="1" destOrd="0" parTransId="{60806C0D-CF43-4170-9FFD-90C502B6A334}" sibTransId="{1917CE5B-3F30-49B2-9422-9FE5A0DC25D3}"/>
    <dgm:cxn modelId="{45E00317-157D-4F9C-ABDE-8923F65FE333}" type="presOf" srcId="{C58D28DE-F917-414D-8368-74A03B1906FC}" destId="{997027F6-A914-4DC5-A3F9-86DA7E6ADC5E}" srcOrd="0" destOrd="3" presId="urn:microsoft.com/office/officeart/2005/8/layout/hList1"/>
    <dgm:cxn modelId="{6E3AAAAF-034C-46BB-BBE5-ADD88C95F23D}" type="presOf" srcId="{A30DDEFB-9C34-46E0-B8B2-0DD244CD6730}" destId="{997027F6-A914-4DC5-A3F9-86DA7E6ADC5E}" srcOrd="0" destOrd="5" presId="urn:microsoft.com/office/officeart/2005/8/layout/hList1"/>
    <dgm:cxn modelId="{153B71F9-F2E4-4696-BCFA-B575E5D7DCB6}" srcId="{0B022357-72B3-4094-BC19-06FA1CA340DF}" destId="{73F18A4C-EEEB-4597-9D70-CB5A52A0E830}" srcOrd="2" destOrd="0" parTransId="{7D560F63-70B4-4D0F-A5AA-67981A07ED6B}" sibTransId="{90F2443A-841B-44C1-A719-67E3D736BDA3}"/>
    <dgm:cxn modelId="{59F9D85E-1FAA-4089-998F-851B78676E80}" type="presOf" srcId="{2736F203-4EBF-4DBE-BA38-26BDDB5DE738}" destId="{14AF7A80-BCC6-41F8-AEBD-EA056D0201B7}" srcOrd="0" destOrd="2" presId="urn:microsoft.com/office/officeart/2005/8/layout/hList1"/>
    <dgm:cxn modelId="{782CA1ED-BAE5-41D5-802D-D36895DF8D3B}" srcId="{8E13274D-4839-42F2-BD92-9FE8F77B04C2}" destId="{5FEB405A-ECC3-4D5C-AFAD-1440534ED5A1}" srcOrd="7" destOrd="0" parTransId="{47B3C286-C421-42F7-A1CD-CC35D82A67F5}" sibTransId="{7B7C490D-002F-40FA-A794-00B297F46085}"/>
    <dgm:cxn modelId="{9F7EB115-FF49-417F-B76F-B88D72BFC0A8}" srcId="{87BCE5B7-DB89-4127-AEB4-A75697D34725}" destId="{0B022357-72B3-4094-BC19-06FA1CA340DF}" srcOrd="1" destOrd="0" parTransId="{558E7B66-4242-46B1-ACF7-182D337AEC55}" sibTransId="{5C957FEB-6AE1-4050-BB2F-807F94931340}"/>
    <dgm:cxn modelId="{7A271278-DCD5-4002-A49C-8DD0ECBB2098}" type="presOf" srcId="{4CA81C71-319C-48B6-A84E-59F704A48C37}" destId="{0FABD73A-FEE7-4AA4-8B2B-F8B96256CA28}" srcOrd="0" destOrd="3" presId="urn:microsoft.com/office/officeart/2005/8/layout/hList1"/>
    <dgm:cxn modelId="{3D496A7F-C24A-40C1-BB88-2EA17E0E8824}" type="presOf" srcId="{64501489-B8AE-4F7D-89CC-69C9F75E3AA2}" destId="{14AF7A80-BCC6-41F8-AEBD-EA056D0201B7}" srcOrd="0" destOrd="3" presId="urn:microsoft.com/office/officeart/2005/8/layout/hList1"/>
    <dgm:cxn modelId="{8F7481B9-4EC7-47D8-B425-65C4FA0124D5}" type="presOf" srcId="{242A2954-5C9E-47BC-81DD-1A57044E832E}" destId="{90683553-498D-4F26-9642-AD8F44B4741B}" srcOrd="0" destOrd="0" presId="urn:microsoft.com/office/officeart/2005/8/layout/hList1"/>
    <dgm:cxn modelId="{4C600CD1-2614-43C3-8495-F3B869EE3052}" srcId="{6B766E5B-9EE2-4814-A674-511131CAE4C7}" destId="{BF33BF33-B54F-4D9E-B151-3DF24E5F7730}" srcOrd="1" destOrd="0" parTransId="{DBDDD2FC-7C73-419A-8CF9-160D3E0FB22B}" sibTransId="{3F5B9939-21BA-429A-B9D1-C96D52A66206}"/>
    <dgm:cxn modelId="{BAD09DF2-24E7-4213-B92C-E4AE436934B3}" type="presOf" srcId="{5FEB405A-ECC3-4D5C-AFAD-1440534ED5A1}" destId="{997027F6-A914-4DC5-A3F9-86DA7E6ADC5E}" srcOrd="0" destOrd="7" presId="urn:microsoft.com/office/officeart/2005/8/layout/hList1"/>
    <dgm:cxn modelId="{BDD00A2B-128E-4954-B246-23854CA01044}" srcId="{0B022357-72B3-4094-BC19-06FA1CA340DF}" destId="{65B3387B-283F-4EA0-97DE-1134EA470E0C}" srcOrd="0" destOrd="0" parTransId="{FD5734E9-416A-465E-A184-D85A0B4B4B7D}" sibTransId="{E42C5B4D-F7C9-419E-8E2D-2F491BFF151E}"/>
    <dgm:cxn modelId="{B64085F8-C7B0-4DE6-BCB6-7306370A96DF}" type="presOf" srcId="{65B3387B-283F-4EA0-97DE-1134EA470E0C}" destId="{1CE8067F-56EA-480C-ACD8-A831B027B236}" srcOrd="0" destOrd="0" presId="urn:microsoft.com/office/officeart/2005/8/layout/hList1"/>
    <dgm:cxn modelId="{88252646-2843-4827-A35F-6F487163D773}" type="presOf" srcId="{EA66640B-E000-4359-8783-E371A3824F98}" destId="{0FABD73A-FEE7-4AA4-8B2B-F8B96256CA28}" srcOrd="0" destOrd="2" presId="urn:microsoft.com/office/officeart/2005/8/layout/hList1"/>
    <dgm:cxn modelId="{F64B991C-5A7E-4D6B-A832-270A8BF9D0FB}" type="presOf" srcId="{86DC87FA-0EB4-4DAA-BA4A-657CD2557254}" destId="{1CE8067F-56EA-480C-ACD8-A831B027B236}" srcOrd="0" destOrd="8" presId="urn:microsoft.com/office/officeart/2005/8/layout/hList1"/>
    <dgm:cxn modelId="{F53244CE-D22A-474A-A273-00AE2501DC2F}" type="presParOf" srcId="{CEB92452-4B91-421B-BB69-116525DDE457}" destId="{4A17921C-E9D6-4B9C-98FC-179B07CD0F9A}" srcOrd="0" destOrd="0" presId="urn:microsoft.com/office/officeart/2005/8/layout/hList1"/>
    <dgm:cxn modelId="{4D6E7522-C9F9-4F30-8AD7-394173E0291A}" type="presParOf" srcId="{4A17921C-E9D6-4B9C-98FC-179B07CD0F9A}" destId="{90683553-498D-4F26-9642-AD8F44B4741B}" srcOrd="0" destOrd="0" presId="urn:microsoft.com/office/officeart/2005/8/layout/hList1"/>
    <dgm:cxn modelId="{027E0310-7887-4B80-948F-7B3449E4D331}" type="presParOf" srcId="{4A17921C-E9D6-4B9C-98FC-179B07CD0F9A}" destId="{14AF7A80-BCC6-41F8-AEBD-EA056D0201B7}" srcOrd="1" destOrd="0" presId="urn:microsoft.com/office/officeart/2005/8/layout/hList1"/>
    <dgm:cxn modelId="{CDA02AF9-8512-4819-B070-74D6014CAFE8}" type="presParOf" srcId="{CEB92452-4B91-421B-BB69-116525DDE457}" destId="{D185DE65-FE5D-4983-A408-1E7B0504BA9A}" srcOrd="1" destOrd="0" presId="urn:microsoft.com/office/officeart/2005/8/layout/hList1"/>
    <dgm:cxn modelId="{7C7536D1-ACC2-40A6-809E-F49EA83B8BBB}" type="presParOf" srcId="{CEB92452-4B91-421B-BB69-116525DDE457}" destId="{7775F302-D772-40AA-9D30-C4E38D3AA601}" srcOrd="2" destOrd="0" presId="urn:microsoft.com/office/officeart/2005/8/layout/hList1"/>
    <dgm:cxn modelId="{7E28CEA6-8C73-4C40-B719-0B924D84A128}" type="presParOf" srcId="{7775F302-D772-40AA-9D30-C4E38D3AA601}" destId="{C3CF0097-853B-4350-941D-619F9531EDEC}" srcOrd="0" destOrd="0" presId="urn:microsoft.com/office/officeart/2005/8/layout/hList1"/>
    <dgm:cxn modelId="{A2D09807-5D09-4594-B2E4-5BDC7ECB764A}" type="presParOf" srcId="{7775F302-D772-40AA-9D30-C4E38D3AA601}" destId="{1CE8067F-56EA-480C-ACD8-A831B027B236}" srcOrd="1" destOrd="0" presId="urn:microsoft.com/office/officeart/2005/8/layout/hList1"/>
    <dgm:cxn modelId="{13404388-BAEA-4986-95F3-BCC456643D1C}" type="presParOf" srcId="{CEB92452-4B91-421B-BB69-116525DDE457}" destId="{CE1169A4-3145-466B-8D1D-313A68F01396}" srcOrd="3" destOrd="0" presId="urn:microsoft.com/office/officeart/2005/8/layout/hList1"/>
    <dgm:cxn modelId="{2124A78E-3AF3-4B09-B2A4-4A75B7E6A9A7}" type="presParOf" srcId="{CEB92452-4B91-421B-BB69-116525DDE457}" destId="{509168FB-078E-48CB-9DE2-3B0001D8A685}" srcOrd="4" destOrd="0" presId="urn:microsoft.com/office/officeart/2005/8/layout/hList1"/>
    <dgm:cxn modelId="{9EDA8D04-E87D-4DEA-B249-CBA74828CA16}" type="presParOf" srcId="{509168FB-078E-48CB-9DE2-3B0001D8A685}" destId="{A05EF470-673B-46D5-9EA0-BFC6D592919D}" srcOrd="0" destOrd="0" presId="urn:microsoft.com/office/officeart/2005/8/layout/hList1"/>
    <dgm:cxn modelId="{99C01B98-8EEA-4990-9430-BF58720F712F}" type="presParOf" srcId="{509168FB-078E-48CB-9DE2-3B0001D8A685}" destId="{997027F6-A914-4DC5-A3F9-86DA7E6ADC5E}" srcOrd="1" destOrd="0" presId="urn:microsoft.com/office/officeart/2005/8/layout/hList1"/>
    <dgm:cxn modelId="{BF152A36-A449-426E-BB6D-A315A8C1C143}" type="presParOf" srcId="{CEB92452-4B91-421B-BB69-116525DDE457}" destId="{B6C755B2-70BD-41E0-A6B4-ED28E1A7E607}" srcOrd="5" destOrd="0" presId="urn:microsoft.com/office/officeart/2005/8/layout/hList1"/>
    <dgm:cxn modelId="{1312179E-C324-409F-9BE8-5EFCA3CFACB2}" type="presParOf" srcId="{CEB92452-4B91-421B-BB69-116525DDE457}" destId="{FD2DD207-6782-449F-B36B-852F4C706F49}" srcOrd="6" destOrd="0" presId="urn:microsoft.com/office/officeart/2005/8/layout/hList1"/>
    <dgm:cxn modelId="{D402CB5A-44D2-4E25-873A-6A3E2D837455}" type="presParOf" srcId="{FD2DD207-6782-449F-B36B-852F4C706F49}" destId="{BB5AF177-E71B-4D28-B009-253BC4D211C7}" srcOrd="0" destOrd="0" presId="urn:microsoft.com/office/officeart/2005/8/layout/hList1"/>
    <dgm:cxn modelId="{CB774535-AD24-4859-9DFF-467E09C90BB7}" type="presParOf" srcId="{FD2DD207-6782-449F-B36B-852F4C706F49}" destId="{0FABD73A-FEE7-4AA4-8B2B-F8B96256CA28}"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87B539-1A44-459A-B0D2-16493551F839}" type="doc">
      <dgm:prSet loTypeId="urn:microsoft.com/office/officeart/2005/8/layout/vList4" loCatId="list" qsTypeId="urn:microsoft.com/office/officeart/2005/8/quickstyle/simple5#4" qsCatId="simple" csTypeId="urn:microsoft.com/office/officeart/2005/8/colors/colorful5#2" csCatId="colorful" phldr="1"/>
      <dgm:spPr/>
      <dgm:t>
        <a:bodyPr/>
        <a:lstStyle/>
        <a:p>
          <a:endParaRPr lang="zh-CN" altLang="en-US"/>
        </a:p>
      </dgm:t>
    </dgm:pt>
    <dgm:pt modelId="{F494D36F-D3C0-4A6F-803C-3DADB6FE3C4D}">
      <dgm:prSet phldrT="[文本]" custT="1"/>
      <dgm:spPr/>
      <dgm:t>
        <a:bodyPr/>
        <a:lstStyle/>
        <a:p>
          <a:r>
            <a:rPr lang="zh-CN" altLang="en-US" sz="1500" dirty="0">
              <a:latin typeface="微软雅黑" panose="020B0503020204020204" pitchFamily="34" charset="-122"/>
              <a:ea typeface="微软雅黑" panose="020B0503020204020204" pitchFamily="34" charset="-122"/>
            </a:rPr>
            <a:t>赛迪研究院</a:t>
          </a:r>
          <a:r>
            <a:rPr lang="en-US" altLang="zh-CN" sz="1500" dirty="0">
              <a:latin typeface="微软雅黑" panose="020B0503020204020204" pitchFamily="34" charset="-122"/>
              <a:ea typeface="微软雅黑" panose="020B0503020204020204" pitchFamily="34" charset="-122"/>
            </a:rPr>
            <a:t>2019</a:t>
          </a:r>
          <a:r>
            <a:rPr lang="zh-CN" altLang="en-US" sz="1500" dirty="0">
              <a:latin typeface="微软雅黑" panose="020B0503020204020204" pitchFamily="34" charset="-122"/>
              <a:ea typeface="微软雅黑" panose="020B0503020204020204" pitchFamily="34" charset="-122"/>
            </a:rPr>
            <a:t>人工智能百强榜</a:t>
          </a:r>
        </a:p>
      </dgm:t>
    </dgm:pt>
    <dgm:pt modelId="{A61B5938-8224-4D5B-BD61-74361EE7A6C8}" type="parTrans" cxnId="{07FC409A-3A31-471B-977D-79E5EF86FBC8}">
      <dgm:prSet/>
      <dgm:spPr/>
      <dgm:t>
        <a:bodyPr/>
        <a:lstStyle/>
        <a:p>
          <a:endParaRPr lang="zh-CN" altLang="en-US">
            <a:latin typeface="微软雅黑" panose="020B0503020204020204" pitchFamily="34" charset="-122"/>
            <a:ea typeface="微软雅黑" panose="020B0503020204020204" pitchFamily="34" charset="-122"/>
          </a:endParaRPr>
        </a:p>
      </dgm:t>
    </dgm:pt>
    <dgm:pt modelId="{9BAD9895-77E7-441C-99DD-74D9EB57DA2C}" type="sibTrans" cxnId="{07FC409A-3A31-471B-977D-79E5EF86FBC8}">
      <dgm:prSet/>
      <dgm:spPr/>
      <dgm:t>
        <a:bodyPr/>
        <a:lstStyle/>
        <a:p>
          <a:endParaRPr lang="zh-CN" altLang="en-US">
            <a:latin typeface="微软雅黑" panose="020B0503020204020204" pitchFamily="34" charset="-122"/>
            <a:ea typeface="微软雅黑" panose="020B0503020204020204" pitchFamily="34" charset="-122"/>
          </a:endParaRPr>
        </a:p>
      </dgm:t>
    </dgm:pt>
    <dgm:pt modelId="{D8A54962-DD93-4536-A646-D27746009D32}">
      <dgm:prSet phldrT="[文本]"/>
      <dgm:spPr/>
      <dgm:t>
        <a:bodyPr/>
        <a:lstStyle/>
        <a:p>
          <a:r>
            <a:rPr lang="zh-CN" altLang="en-US" dirty="0">
              <a:latin typeface="微软雅黑" panose="020B0503020204020204" pitchFamily="34" charset="-122"/>
              <a:ea typeface="微软雅黑" panose="020B0503020204020204" pitchFamily="34" charset="-122"/>
            </a:rPr>
            <a:t>安徽省大数据产业联盟秘书处</a:t>
          </a:r>
        </a:p>
      </dgm:t>
    </dgm:pt>
    <dgm:pt modelId="{77AAC59E-5ABF-46AA-BC7F-97E52F98E9A8}" type="parTrans" cxnId="{75D5570A-198E-4189-A3E0-0317A2A67EC3}">
      <dgm:prSet/>
      <dgm:spPr/>
      <dgm:t>
        <a:bodyPr/>
        <a:lstStyle/>
        <a:p>
          <a:endParaRPr lang="zh-CN" altLang="en-US">
            <a:latin typeface="微软雅黑" panose="020B0503020204020204" pitchFamily="34" charset="-122"/>
            <a:ea typeface="微软雅黑" panose="020B0503020204020204" pitchFamily="34" charset="-122"/>
          </a:endParaRPr>
        </a:p>
      </dgm:t>
    </dgm:pt>
    <dgm:pt modelId="{BC5A2393-C168-4349-BCAE-0973A174FD45}" type="sibTrans" cxnId="{75D5570A-198E-4189-A3E0-0317A2A67EC3}">
      <dgm:prSet/>
      <dgm:spPr/>
      <dgm:t>
        <a:bodyPr/>
        <a:lstStyle/>
        <a:p>
          <a:endParaRPr lang="zh-CN" altLang="en-US">
            <a:latin typeface="微软雅黑" panose="020B0503020204020204" pitchFamily="34" charset="-122"/>
            <a:ea typeface="微软雅黑" panose="020B0503020204020204" pitchFamily="34" charset="-122"/>
          </a:endParaRPr>
        </a:p>
      </dgm:t>
    </dgm:pt>
    <dgm:pt modelId="{9F26A0A1-2A7C-43EB-8F93-6D7B55D88E62}">
      <dgm:prSet phldrT="[文本]"/>
      <dgm:spPr/>
      <dgm:t>
        <a:bodyPr/>
        <a:lstStyle/>
        <a:p>
          <a:r>
            <a:rPr lang="zh-CN" altLang="en-US" dirty="0">
              <a:latin typeface="微软雅黑" panose="020B0503020204020204" pitchFamily="34" charset="-122"/>
              <a:ea typeface="微软雅黑" panose="020B0503020204020204" pitchFamily="34" charset="-122"/>
            </a:rPr>
            <a:t>长三角</a:t>
          </a:r>
          <a:r>
            <a:rPr lang="en-US" altLang="zh-CN" dirty="0">
              <a:latin typeface="微软雅黑" panose="020B0503020204020204" pitchFamily="34" charset="-122"/>
              <a:ea typeface="微软雅黑" panose="020B0503020204020204" pitchFamily="34" charset="-122"/>
            </a:rPr>
            <a:t>G60</a:t>
          </a:r>
          <a:r>
            <a:rPr lang="zh-CN" altLang="en-US" dirty="0">
              <a:latin typeface="微软雅黑" panose="020B0503020204020204" pitchFamily="34" charset="-122"/>
              <a:ea typeface="微软雅黑" panose="020B0503020204020204" pitchFamily="34" charset="-122"/>
            </a:rPr>
            <a:t>科创走廊人工智能产业联盟副理事长</a:t>
          </a:r>
        </a:p>
      </dgm:t>
    </dgm:pt>
    <dgm:pt modelId="{D05569DC-BFD4-48A1-BF5F-2607A36B2149}" type="parTrans" cxnId="{C65B1C21-CF46-46E4-AAE6-BE01265A1D69}">
      <dgm:prSet/>
      <dgm:spPr/>
      <dgm:t>
        <a:bodyPr/>
        <a:lstStyle/>
        <a:p>
          <a:endParaRPr lang="zh-CN" altLang="en-US">
            <a:latin typeface="微软雅黑" panose="020B0503020204020204" pitchFamily="34" charset="-122"/>
            <a:ea typeface="微软雅黑" panose="020B0503020204020204" pitchFamily="34" charset="-122"/>
          </a:endParaRPr>
        </a:p>
      </dgm:t>
    </dgm:pt>
    <dgm:pt modelId="{0EB8AA74-5C7D-43C9-8B5B-D4936F84F0F3}" type="sibTrans" cxnId="{C65B1C21-CF46-46E4-AAE6-BE01265A1D69}">
      <dgm:prSet/>
      <dgm:spPr/>
      <dgm:t>
        <a:bodyPr/>
        <a:lstStyle/>
        <a:p>
          <a:endParaRPr lang="zh-CN" altLang="en-US">
            <a:latin typeface="微软雅黑" panose="020B0503020204020204" pitchFamily="34" charset="-122"/>
            <a:ea typeface="微软雅黑" panose="020B0503020204020204" pitchFamily="34" charset="-122"/>
          </a:endParaRPr>
        </a:p>
      </dgm:t>
    </dgm:pt>
    <dgm:pt modelId="{C47D4093-8488-49B1-B076-8F01C37C0B40}">
      <dgm:prSet/>
      <dgm:spPr/>
      <dgm:t>
        <a:bodyPr/>
        <a:lstStyle/>
        <a:p>
          <a:r>
            <a:rPr lang="zh-CN" altLang="en-US" dirty="0">
              <a:latin typeface="微软雅黑" panose="020B0503020204020204" pitchFamily="34" charset="-122"/>
              <a:ea typeface="微软雅黑" panose="020B0503020204020204" pitchFamily="34" charset="-122"/>
            </a:rPr>
            <a:t>类脑国家工程实验室共建单位</a:t>
          </a:r>
        </a:p>
      </dgm:t>
    </dgm:pt>
    <dgm:pt modelId="{15B316C7-C9C9-41F5-AD15-4ED6927D6DDD}" type="parTrans" cxnId="{597DF8C4-583C-4657-AD59-7D08C4EA0F87}">
      <dgm:prSet/>
      <dgm:spPr/>
      <dgm:t>
        <a:bodyPr/>
        <a:lstStyle/>
        <a:p>
          <a:endParaRPr lang="zh-CN" altLang="en-US">
            <a:latin typeface="微软雅黑" panose="020B0503020204020204" pitchFamily="34" charset="-122"/>
            <a:ea typeface="微软雅黑" panose="020B0503020204020204" pitchFamily="34" charset="-122"/>
          </a:endParaRPr>
        </a:p>
      </dgm:t>
    </dgm:pt>
    <dgm:pt modelId="{251051EE-191E-453E-BA0A-58BE3495B9BD}" type="sibTrans" cxnId="{597DF8C4-583C-4657-AD59-7D08C4EA0F87}">
      <dgm:prSet/>
      <dgm:spPr/>
      <dgm:t>
        <a:bodyPr/>
        <a:lstStyle/>
        <a:p>
          <a:endParaRPr lang="zh-CN" altLang="en-US">
            <a:latin typeface="微软雅黑" panose="020B0503020204020204" pitchFamily="34" charset="-122"/>
            <a:ea typeface="微软雅黑" panose="020B0503020204020204" pitchFamily="34" charset="-122"/>
          </a:endParaRPr>
        </a:p>
      </dgm:t>
    </dgm:pt>
    <dgm:pt modelId="{202B269C-2E8B-4776-9210-FC31536A7AB6}">
      <dgm:prSet/>
      <dgm:spPr/>
      <dgm:t>
        <a:bodyPr/>
        <a:lstStyle/>
        <a:p>
          <a:r>
            <a:rPr lang="zh-CN" altLang="en-US" dirty="0">
              <a:latin typeface="微软雅黑" panose="020B0503020204020204" pitchFamily="34" charset="-122"/>
              <a:ea typeface="微软雅黑" panose="020B0503020204020204" pitchFamily="34" charset="-122"/>
            </a:rPr>
            <a:t>获批博士后科研工作站</a:t>
          </a:r>
        </a:p>
      </dgm:t>
    </dgm:pt>
    <dgm:pt modelId="{C83556F6-DDF7-4768-A05C-95FC4C8E7674}" type="parTrans" cxnId="{B9E684D3-6D83-4B93-928E-5A5E8F82C3A0}">
      <dgm:prSet/>
      <dgm:spPr/>
      <dgm:t>
        <a:bodyPr/>
        <a:lstStyle/>
        <a:p>
          <a:endParaRPr lang="zh-CN" altLang="en-US"/>
        </a:p>
      </dgm:t>
    </dgm:pt>
    <dgm:pt modelId="{124A2D97-3FC1-4C52-81A1-495E51668703}" type="sibTrans" cxnId="{B9E684D3-6D83-4B93-928E-5A5E8F82C3A0}">
      <dgm:prSet/>
      <dgm:spPr/>
      <dgm:t>
        <a:bodyPr/>
        <a:lstStyle/>
        <a:p>
          <a:endParaRPr lang="zh-CN" altLang="en-US"/>
        </a:p>
      </dgm:t>
    </dgm:pt>
    <dgm:pt modelId="{7F433016-7D6E-4AD3-932A-EF42962D9165}" type="pres">
      <dgm:prSet presAssocID="{D387B539-1A44-459A-B0D2-16493551F839}" presName="linear" presStyleCnt="0">
        <dgm:presLayoutVars>
          <dgm:dir/>
          <dgm:resizeHandles val="exact"/>
        </dgm:presLayoutVars>
      </dgm:prSet>
      <dgm:spPr/>
      <dgm:t>
        <a:bodyPr/>
        <a:lstStyle/>
        <a:p>
          <a:endParaRPr lang="zh-CN" altLang="en-US"/>
        </a:p>
      </dgm:t>
    </dgm:pt>
    <dgm:pt modelId="{EB8A0FCE-166A-4F2B-AA31-D4AE9830F028}" type="pres">
      <dgm:prSet presAssocID="{F494D36F-D3C0-4A6F-803C-3DADB6FE3C4D}" presName="comp" presStyleCnt="0"/>
      <dgm:spPr/>
    </dgm:pt>
    <dgm:pt modelId="{E6CB84F7-5D54-4CBC-B15B-3C6CA632CD52}" type="pres">
      <dgm:prSet presAssocID="{F494D36F-D3C0-4A6F-803C-3DADB6FE3C4D}" presName="box" presStyleLbl="node1" presStyleIdx="0" presStyleCnt="5"/>
      <dgm:spPr/>
      <dgm:t>
        <a:bodyPr/>
        <a:lstStyle/>
        <a:p>
          <a:endParaRPr lang="zh-CN" altLang="en-US"/>
        </a:p>
      </dgm:t>
    </dgm:pt>
    <dgm:pt modelId="{C63AABF7-D3DE-406E-89DD-F6AD40D89A72}" type="pres">
      <dgm:prSet presAssocID="{F494D36F-D3C0-4A6F-803C-3DADB6FE3C4D}" presName="img" presStyleLbl="fgImgPlace1" presStyleIdx="0" presStyleCnt="5" custScaleX="67444" custScaleY="67444"/>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47DE4797-A8A8-4375-B58E-659BB5F470F5}" type="pres">
      <dgm:prSet presAssocID="{F494D36F-D3C0-4A6F-803C-3DADB6FE3C4D}" presName="text" presStyleLbl="node1" presStyleIdx="0" presStyleCnt="5">
        <dgm:presLayoutVars>
          <dgm:bulletEnabled val="1"/>
        </dgm:presLayoutVars>
      </dgm:prSet>
      <dgm:spPr/>
      <dgm:t>
        <a:bodyPr/>
        <a:lstStyle/>
        <a:p>
          <a:endParaRPr lang="zh-CN" altLang="en-US"/>
        </a:p>
      </dgm:t>
    </dgm:pt>
    <dgm:pt modelId="{F9182320-D80C-475E-8036-37940ABE9F46}" type="pres">
      <dgm:prSet presAssocID="{9BAD9895-77E7-441C-99DD-74D9EB57DA2C}" presName="spacer" presStyleCnt="0"/>
      <dgm:spPr/>
    </dgm:pt>
    <dgm:pt modelId="{902CDCA0-A6C8-467D-BD59-A07E6D7EFF13}" type="pres">
      <dgm:prSet presAssocID="{D8A54962-DD93-4536-A646-D27746009D32}" presName="comp" presStyleCnt="0"/>
      <dgm:spPr/>
    </dgm:pt>
    <dgm:pt modelId="{61BC71C0-9C25-4C1B-8D07-69E0FA348E70}" type="pres">
      <dgm:prSet presAssocID="{D8A54962-DD93-4536-A646-D27746009D32}" presName="box" presStyleLbl="node1" presStyleIdx="1" presStyleCnt="5"/>
      <dgm:spPr/>
      <dgm:t>
        <a:bodyPr/>
        <a:lstStyle/>
        <a:p>
          <a:endParaRPr lang="zh-CN" altLang="en-US"/>
        </a:p>
      </dgm:t>
    </dgm:pt>
    <dgm:pt modelId="{6CD8D9C7-0838-41A0-A4A1-B8AD9A785FCD}" type="pres">
      <dgm:prSet presAssocID="{D8A54962-DD93-4536-A646-D27746009D32}" presName="img" presStyleLbl="fgImgPlace1" presStyleIdx="1" presStyleCnt="5" custScaleX="70118" custScaleY="70118"/>
      <dgm:spPr>
        <a:blipFill>
          <a:blip xmlns:r="http://schemas.openxmlformats.org/officeDocument/2006/relationships" r:embed="rId2">
            <a:extLst>
              <a:ext uri="{28A0092B-C50C-407E-A947-70E740481C1C}">
                <a14:useLocalDpi xmlns:a14="http://schemas.microsoft.com/office/drawing/2010/main" val="0"/>
              </a:ext>
            </a:extLst>
          </a:blip>
          <a:srcRect/>
          <a:stretch>
            <a:fillRect t="-44000" b="-44000"/>
          </a:stretch>
        </a:blipFill>
      </dgm:spPr>
    </dgm:pt>
    <dgm:pt modelId="{11AD6EA5-80C3-41DE-85C7-CD346758D429}" type="pres">
      <dgm:prSet presAssocID="{D8A54962-DD93-4536-A646-D27746009D32}" presName="text" presStyleLbl="node1" presStyleIdx="1" presStyleCnt="5">
        <dgm:presLayoutVars>
          <dgm:bulletEnabled val="1"/>
        </dgm:presLayoutVars>
      </dgm:prSet>
      <dgm:spPr/>
      <dgm:t>
        <a:bodyPr/>
        <a:lstStyle/>
        <a:p>
          <a:endParaRPr lang="zh-CN" altLang="en-US"/>
        </a:p>
      </dgm:t>
    </dgm:pt>
    <dgm:pt modelId="{9FB9020F-E881-4588-9B68-11578EE19979}" type="pres">
      <dgm:prSet presAssocID="{BC5A2393-C168-4349-BCAE-0973A174FD45}" presName="spacer" presStyleCnt="0"/>
      <dgm:spPr/>
    </dgm:pt>
    <dgm:pt modelId="{D58F37A7-DCA4-442C-B454-435B393BA512}" type="pres">
      <dgm:prSet presAssocID="{9F26A0A1-2A7C-43EB-8F93-6D7B55D88E62}" presName="comp" presStyleCnt="0"/>
      <dgm:spPr/>
    </dgm:pt>
    <dgm:pt modelId="{25D899C3-1C13-46FD-99DE-35982A0AF782}" type="pres">
      <dgm:prSet presAssocID="{9F26A0A1-2A7C-43EB-8F93-6D7B55D88E62}" presName="box" presStyleLbl="node1" presStyleIdx="2" presStyleCnt="5"/>
      <dgm:spPr/>
      <dgm:t>
        <a:bodyPr/>
        <a:lstStyle/>
        <a:p>
          <a:endParaRPr lang="zh-CN" altLang="en-US"/>
        </a:p>
      </dgm:t>
    </dgm:pt>
    <dgm:pt modelId="{E92E8F9B-E9A9-4BF5-B1C4-9D870C466075}" type="pres">
      <dgm:prSet presAssocID="{9F26A0A1-2A7C-43EB-8F93-6D7B55D88E62}" presName="img" presStyleLbl="fgImgPlace1" presStyleIdx="2" presStyleCnt="5" custScaleX="69702" custScaleY="69702" custLinFactNeighborX="208"/>
      <dgm:spPr>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dgm:spPr>
    </dgm:pt>
    <dgm:pt modelId="{62E7F504-3889-4937-BD02-682FA99B2645}" type="pres">
      <dgm:prSet presAssocID="{9F26A0A1-2A7C-43EB-8F93-6D7B55D88E62}" presName="text" presStyleLbl="node1" presStyleIdx="2" presStyleCnt="5">
        <dgm:presLayoutVars>
          <dgm:bulletEnabled val="1"/>
        </dgm:presLayoutVars>
      </dgm:prSet>
      <dgm:spPr/>
      <dgm:t>
        <a:bodyPr/>
        <a:lstStyle/>
        <a:p>
          <a:endParaRPr lang="zh-CN" altLang="en-US"/>
        </a:p>
      </dgm:t>
    </dgm:pt>
    <dgm:pt modelId="{A5D22FF7-BF42-4E54-A39C-217C681BCB4E}" type="pres">
      <dgm:prSet presAssocID="{0EB8AA74-5C7D-43C9-8B5B-D4936F84F0F3}" presName="spacer" presStyleCnt="0"/>
      <dgm:spPr/>
    </dgm:pt>
    <dgm:pt modelId="{4F129294-394E-447B-BC93-EAD22CC88184}" type="pres">
      <dgm:prSet presAssocID="{C47D4093-8488-49B1-B076-8F01C37C0B40}" presName="comp" presStyleCnt="0"/>
      <dgm:spPr/>
    </dgm:pt>
    <dgm:pt modelId="{857F3EED-F62C-4001-B359-783FD25D59BA}" type="pres">
      <dgm:prSet presAssocID="{C47D4093-8488-49B1-B076-8F01C37C0B40}" presName="box" presStyleLbl="node1" presStyleIdx="3" presStyleCnt="5" custLinFactNeighborY="252"/>
      <dgm:spPr/>
      <dgm:t>
        <a:bodyPr/>
        <a:lstStyle/>
        <a:p>
          <a:endParaRPr lang="zh-CN" altLang="en-US"/>
        </a:p>
      </dgm:t>
    </dgm:pt>
    <dgm:pt modelId="{3F237D10-204E-46EF-BDA9-A1897DD54351}" type="pres">
      <dgm:prSet presAssocID="{C47D4093-8488-49B1-B076-8F01C37C0B40}" presName="img" presStyleLbl="fgImgPlace1" presStyleIdx="3" presStyleCnt="5" custScaleX="67867" custScaleY="67867" custLinFactNeighborX="2252"/>
      <dgm:spPr>
        <a:blipFill>
          <a:blip xmlns:r="http://schemas.openxmlformats.org/officeDocument/2006/relationships" r:embed="rId4">
            <a:extLst>
              <a:ext uri="{28A0092B-C50C-407E-A947-70E740481C1C}">
                <a14:useLocalDpi xmlns:a14="http://schemas.microsoft.com/office/drawing/2010/main" val="0"/>
              </a:ext>
            </a:extLst>
          </a:blip>
          <a:srcRect/>
          <a:stretch>
            <a:fillRect t="-45000" b="-45000"/>
          </a:stretch>
        </a:blipFill>
      </dgm:spPr>
    </dgm:pt>
    <dgm:pt modelId="{755E796A-A09A-4A93-9676-AA3CB76B8A8C}" type="pres">
      <dgm:prSet presAssocID="{C47D4093-8488-49B1-B076-8F01C37C0B40}" presName="text" presStyleLbl="node1" presStyleIdx="3" presStyleCnt="5">
        <dgm:presLayoutVars>
          <dgm:bulletEnabled val="1"/>
        </dgm:presLayoutVars>
      </dgm:prSet>
      <dgm:spPr/>
      <dgm:t>
        <a:bodyPr/>
        <a:lstStyle/>
        <a:p>
          <a:endParaRPr lang="zh-CN" altLang="en-US"/>
        </a:p>
      </dgm:t>
    </dgm:pt>
    <dgm:pt modelId="{0C81F319-7251-4B40-A4A0-A21ED27F8B7E}" type="pres">
      <dgm:prSet presAssocID="{251051EE-191E-453E-BA0A-58BE3495B9BD}" presName="spacer" presStyleCnt="0"/>
      <dgm:spPr/>
    </dgm:pt>
    <dgm:pt modelId="{83874EBA-4DF1-4BB5-A7D9-E3AB2694371B}" type="pres">
      <dgm:prSet presAssocID="{202B269C-2E8B-4776-9210-FC31536A7AB6}" presName="comp" presStyleCnt="0"/>
      <dgm:spPr/>
    </dgm:pt>
    <dgm:pt modelId="{FAD97EF6-F9CF-4296-8E51-D9D7676619ED}" type="pres">
      <dgm:prSet presAssocID="{202B269C-2E8B-4776-9210-FC31536A7AB6}" presName="box" presStyleLbl="node1" presStyleIdx="4" presStyleCnt="5" custLinFactNeighborY="252"/>
      <dgm:spPr/>
      <dgm:t>
        <a:bodyPr/>
        <a:lstStyle/>
        <a:p>
          <a:endParaRPr lang="zh-CN" altLang="en-US"/>
        </a:p>
      </dgm:t>
    </dgm:pt>
    <dgm:pt modelId="{527F3F04-AFDD-4D80-B363-914DCD87F8F4}" type="pres">
      <dgm:prSet presAssocID="{202B269C-2E8B-4776-9210-FC31536A7AB6}" presName="img" presStyleLbl="fgImgPlace1" presStyleIdx="4"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5000" b="-45000"/>
          </a:stretch>
        </a:blipFill>
      </dgm:spPr>
    </dgm:pt>
    <dgm:pt modelId="{C058B2B9-E0FE-4D86-AE4E-77E7304FB065}" type="pres">
      <dgm:prSet presAssocID="{202B269C-2E8B-4776-9210-FC31536A7AB6}" presName="text" presStyleLbl="node1" presStyleIdx="4" presStyleCnt="5">
        <dgm:presLayoutVars>
          <dgm:bulletEnabled val="1"/>
        </dgm:presLayoutVars>
      </dgm:prSet>
      <dgm:spPr/>
      <dgm:t>
        <a:bodyPr/>
        <a:lstStyle/>
        <a:p>
          <a:endParaRPr lang="zh-CN" altLang="en-US"/>
        </a:p>
      </dgm:t>
    </dgm:pt>
  </dgm:ptLst>
  <dgm:cxnLst>
    <dgm:cxn modelId="{B2839525-B4A7-4CD4-8F7C-99FAAF72A8BC}" type="presOf" srcId="{9F26A0A1-2A7C-43EB-8F93-6D7B55D88E62}" destId="{25D899C3-1C13-46FD-99DE-35982A0AF782}" srcOrd="0" destOrd="0" presId="urn:microsoft.com/office/officeart/2005/8/layout/vList4"/>
    <dgm:cxn modelId="{3640A271-A096-4617-9FF6-4E462E269FDB}" type="presOf" srcId="{202B269C-2E8B-4776-9210-FC31536A7AB6}" destId="{FAD97EF6-F9CF-4296-8E51-D9D7676619ED}" srcOrd="0" destOrd="0" presId="urn:microsoft.com/office/officeart/2005/8/layout/vList4"/>
    <dgm:cxn modelId="{597DF8C4-583C-4657-AD59-7D08C4EA0F87}" srcId="{D387B539-1A44-459A-B0D2-16493551F839}" destId="{C47D4093-8488-49B1-B076-8F01C37C0B40}" srcOrd="3" destOrd="0" parTransId="{15B316C7-C9C9-41F5-AD15-4ED6927D6DDD}" sibTransId="{251051EE-191E-453E-BA0A-58BE3495B9BD}"/>
    <dgm:cxn modelId="{C65B1C21-CF46-46E4-AAE6-BE01265A1D69}" srcId="{D387B539-1A44-459A-B0D2-16493551F839}" destId="{9F26A0A1-2A7C-43EB-8F93-6D7B55D88E62}" srcOrd="2" destOrd="0" parTransId="{D05569DC-BFD4-48A1-BF5F-2607A36B2149}" sibTransId="{0EB8AA74-5C7D-43C9-8B5B-D4936F84F0F3}"/>
    <dgm:cxn modelId="{4098D853-43A9-4ECF-A9FE-BF242C1F2F6E}" type="presOf" srcId="{F494D36F-D3C0-4A6F-803C-3DADB6FE3C4D}" destId="{E6CB84F7-5D54-4CBC-B15B-3C6CA632CD52}" srcOrd="0" destOrd="0" presId="urn:microsoft.com/office/officeart/2005/8/layout/vList4"/>
    <dgm:cxn modelId="{75D5570A-198E-4189-A3E0-0317A2A67EC3}" srcId="{D387B539-1A44-459A-B0D2-16493551F839}" destId="{D8A54962-DD93-4536-A646-D27746009D32}" srcOrd="1" destOrd="0" parTransId="{77AAC59E-5ABF-46AA-BC7F-97E52F98E9A8}" sibTransId="{BC5A2393-C168-4349-BCAE-0973A174FD45}"/>
    <dgm:cxn modelId="{C3D155AD-6044-4C36-AC1B-B5D54759FCD9}" type="presOf" srcId="{D8A54962-DD93-4536-A646-D27746009D32}" destId="{11AD6EA5-80C3-41DE-85C7-CD346758D429}" srcOrd="1" destOrd="0" presId="urn:microsoft.com/office/officeart/2005/8/layout/vList4"/>
    <dgm:cxn modelId="{A40A9CE5-D53B-4202-8B59-43130F6C5732}" type="presOf" srcId="{9F26A0A1-2A7C-43EB-8F93-6D7B55D88E62}" destId="{62E7F504-3889-4937-BD02-682FA99B2645}" srcOrd="1" destOrd="0" presId="urn:microsoft.com/office/officeart/2005/8/layout/vList4"/>
    <dgm:cxn modelId="{44245F8C-0EDB-4E79-A59B-F07B1A4666EB}" type="presOf" srcId="{D8A54962-DD93-4536-A646-D27746009D32}" destId="{61BC71C0-9C25-4C1B-8D07-69E0FA348E70}" srcOrd="0" destOrd="0" presId="urn:microsoft.com/office/officeart/2005/8/layout/vList4"/>
    <dgm:cxn modelId="{F06ECB12-66E9-4179-83D4-F8D1253098F8}" type="presOf" srcId="{D387B539-1A44-459A-B0D2-16493551F839}" destId="{7F433016-7D6E-4AD3-932A-EF42962D9165}" srcOrd="0" destOrd="0" presId="urn:microsoft.com/office/officeart/2005/8/layout/vList4"/>
    <dgm:cxn modelId="{1900374F-03EE-46A2-A48A-678950592C52}" type="presOf" srcId="{C47D4093-8488-49B1-B076-8F01C37C0B40}" destId="{755E796A-A09A-4A93-9676-AA3CB76B8A8C}" srcOrd="1" destOrd="0" presId="urn:microsoft.com/office/officeart/2005/8/layout/vList4"/>
    <dgm:cxn modelId="{07FC409A-3A31-471B-977D-79E5EF86FBC8}" srcId="{D387B539-1A44-459A-B0D2-16493551F839}" destId="{F494D36F-D3C0-4A6F-803C-3DADB6FE3C4D}" srcOrd="0" destOrd="0" parTransId="{A61B5938-8224-4D5B-BD61-74361EE7A6C8}" sibTransId="{9BAD9895-77E7-441C-99DD-74D9EB57DA2C}"/>
    <dgm:cxn modelId="{187D714F-EBB1-4F87-A5F5-74A6953ACB4E}" type="presOf" srcId="{C47D4093-8488-49B1-B076-8F01C37C0B40}" destId="{857F3EED-F62C-4001-B359-783FD25D59BA}" srcOrd="0" destOrd="0" presId="urn:microsoft.com/office/officeart/2005/8/layout/vList4"/>
    <dgm:cxn modelId="{B9E684D3-6D83-4B93-928E-5A5E8F82C3A0}" srcId="{D387B539-1A44-459A-B0D2-16493551F839}" destId="{202B269C-2E8B-4776-9210-FC31536A7AB6}" srcOrd="4" destOrd="0" parTransId="{C83556F6-DDF7-4768-A05C-95FC4C8E7674}" sibTransId="{124A2D97-3FC1-4C52-81A1-495E51668703}"/>
    <dgm:cxn modelId="{4599744E-5BB2-4121-BBF7-90BF81BBC03A}" type="presOf" srcId="{F494D36F-D3C0-4A6F-803C-3DADB6FE3C4D}" destId="{47DE4797-A8A8-4375-B58E-659BB5F470F5}" srcOrd="1" destOrd="0" presId="urn:microsoft.com/office/officeart/2005/8/layout/vList4"/>
    <dgm:cxn modelId="{BBCE85F4-09BB-444B-A834-5D44099C62A5}" type="presOf" srcId="{202B269C-2E8B-4776-9210-FC31536A7AB6}" destId="{C058B2B9-E0FE-4D86-AE4E-77E7304FB065}" srcOrd="1" destOrd="0" presId="urn:microsoft.com/office/officeart/2005/8/layout/vList4"/>
    <dgm:cxn modelId="{D16ACBCA-886C-427A-9226-CCD8B836C7D3}" type="presParOf" srcId="{7F433016-7D6E-4AD3-932A-EF42962D9165}" destId="{EB8A0FCE-166A-4F2B-AA31-D4AE9830F028}" srcOrd="0" destOrd="0" presId="urn:microsoft.com/office/officeart/2005/8/layout/vList4"/>
    <dgm:cxn modelId="{8AD07382-9D07-4664-9898-B45603BE3A23}" type="presParOf" srcId="{EB8A0FCE-166A-4F2B-AA31-D4AE9830F028}" destId="{E6CB84F7-5D54-4CBC-B15B-3C6CA632CD52}" srcOrd="0" destOrd="0" presId="urn:microsoft.com/office/officeart/2005/8/layout/vList4"/>
    <dgm:cxn modelId="{288D9D85-2DE8-4FDB-A056-ECF8193610F1}" type="presParOf" srcId="{EB8A0FCE-166A-4F2B-AA31-D4AE9830F028}" destId="{C63AABF7-D3DE-406E-89DD-F6AD40D89A72}" srcOrd="1" destOrd="0" presId="urn:microsoft.com/office/officeart/2005/8/layout/vList4"/>
    <dgm:cxn modelId="{CF7BA4F3-5237-4ADA-AD05-359CFD0D89FA}" type="presParOf" srcId="{EB8A0FCE-166A-4F2B-AA31-D4AE9830F028}" destId="{47DE4797-A8A8-4375-B58E-659BB5F470F5}" srcOrd="2" destOrd="0" presId="urn:microsoft.com/office/officeart/2005/8/layout/vList4"/>
    <dgm:cxn modelId="{64F4E992-599A-4FBA-8252-3D6E2E8A71CD}" type="presParOf" srcId="{7F433016-7D6E-4AD3-932A-EF42962D9165}" destId="{F9182320-D80C-475E-8036-37940ABE9F46}" srcOrd="1" destOrd="0" presId="urn:microsoft.com/office/officeart/2005/8/layout/vList4"/>
    <dgm:cxn modelId="{D93D57BB-74A4-4092-B632-EC67CD3A0DA2}" type="presParOf" srcId="{7F433016-7D6E-4AD3-932A-EF42962D9165}" destId="{902CDCA0-A6C8-467D-BD59-A07E6D7EFF13}" srcOrd="2" destOrd="0" presId="urn:microsoft.com/office/officeart/2005/8/layout/vList4"/>
    <dgm:cxn modelId="{ABAD90E2-F076-404C-97E3-5F53CFE650E3}" type="presParOf" srcId="{902CDCA0-A6C8-467D-BD59-A07E6D7EFF13}" destId="{61BC71C0-9C25-4C1B-8D07-69E0FA348E70}" srcOrd="0" destOrd="0" presId="urn:microsoft.com/office/officeart/2005/8/layout/vList4"/>
    <dgm:cxn modelId="{F04412F7-661A-4201-8AB3-3AA6DB708DAF}" type="presParOf" srcId="{902CDCA0-A6C8-467D-BD59-A07E6D7EFF13}" destId="{6CD8D9C7-0838-41A0-A4A1-B8AD9A785FCD}" srcOrd="1" destOrd="0" presId="urn:microsoft.com/office/officeart/2005/8/layout/vList4"/>
    <dgm:cxn modelId="{AED39860-A094-4FF4-B9A1-B58448F3BA57}" type="presParOf" srcId="{902CDCA0-A6C8-467D-BD59-A07E6D7EFF13}" destId="{11AD6EA5-80C3-41DE-85C7-CD346758D429}" srcOrd="2" destOrd="0" presId="urn:microsoft.com/office/officeart/2005/8/layout/vList4"/>
    <dgm:cxn modelId="{0502ECA3-E9B5-4538-A65C-67168AA40F01}" type="presParOf" srcId="{7F433016-7D6E-4AD3-932A-EF42962D9165}" destId="{9FB9020F-E881-4588-9B68-11578EE19979}" srcOrd="3" destOrd="0" presId="urn:microsoft.com/office/officeart/2005/8/layout/vList4"/>
    <dgm:cxn modelId="{3B4E547E-2430-4F49-BB97-AFDC537E0F94}" type="presParOf" srcId="{7F433016-7D6E-4AD3-932A-EF42962D9165}" destId="{D58F37A7-DCA4-442C-B454-435B393BA512}" srcOrd="4" destOrd="0" presId="urn:microsoft.com/office/officeart/2005/8/layout/vList4"/>
    <dgm:cxn modelId="{DF7EF427-02BC-4A32-8728-3317866923D5}" type="presParOf" srcId="{D58F37A7-DCA4-442C-B454-435B393BA512}" destId="{25D899C3-1C13-46FD-99DE-35982A0AF782}" srcOrd="0" destOrd="0" presId="urn:microsoft.com/office/officeart/2005/8/layout/vList4"/>
    <dgm:cxn modelId="{3530E76F-9DD1-4722-9AB8-86C562966D85}" type="presParOf" srcId="{D58F37A7-DCA4-442C-B454-435B393BA512}" destId="{E92E8F9B-E9A9-4BF5-B1C4-9D870C466075}" srcOrd="1" destOrd="0" presId="urn:microsoft.com/office/officeart/2005/8/layout/vList4"/>
    <dgm:cxn modelId="{273159A8-F5A0-4888-939B-D39655D2B52E}" type="presParOf" srcId="{D58F37A7-DCA4-442C-B454-435B393BA512}" destId="{62E7F504-3889-4937-BD02-682FA99B2645}" srcOrd="2" destOrd="0" presId="urn:microsoft.com/office/officeart/2005/8/layout/vList4"/>
    <dgm:cxn modelId="{C604D3CF-FA65-449B-A476-D5DB5DE5C8D7}" type="presParOf" srcId="{7F433016-7D6E-4AD3-932A-EF42962D9165}" destId="{A5D22FF7-BF42-4E54-A39C-217C681BCB4E}" srcOrd="5" destOrd="0" presId="urn:microsoft.com/office/officeart/2005/8/layout/vList4"/>
    <dgm:cxn modelId="{EB80813F-5526-4123-BBBA-A2D454AD7911}" type="presParOf" srcId="{7F433016-7D6E-4AD3-932A-EF42962D9165}" destId="{4F129294-394E-447B-BC93-EAD22CC88184}" srcOrd="6" destOrd="0" presId="urn:microsoft.com/office/officeart/2005/8/layout/vList4"/>
    <dgm:cxn modelId="{085C8C46-EE4C-4892-AAFA-AB0AA15F00FC}" type="presParOf" srcId="{4F129294-394E-447B-BC93-EAD22CC88184}" destId="{857F3EED-F62C-4001-B359-783FD25D59BA}" srcOrd="0" destOrd="0" presId="urn:microsoft.com/office/officeart/2005/8/layout/vList4"/>
    <dgm:cxn modelId="{34FDE282-D68C-4C39-80C9-58CA34AE7E66}" type="presParOf" srcId="{4F129294-394E-447B-BC93-EAD22CC88184}" destId="{3F237D10-204E-46EF-BDA9-A1897DD54351}" srcOrd="1" destOrd="0" presId="urn:microsoft.com/office/officeart/2005/8/layout/vList4"/>
    <dgm:cxn modelId="{C6370477-DA22-4649-AED1-80718B2894FC}" type="presParOf" srcId="{4F129294-394E-447B-BC93-EAD22CC88184}" destId="{755E796A-A09A-4A93-9676-AA3CB76B8A8C}" srcOrd="2" destOrd="0" presId="urn:microsoft.com/office/officeart/2005/8/layout/vList4"/>
    <dgm:cxn modelId="{8545AC90-0F21-4426-8DE2-7EF464728CDA}" type="presParOf" srcId="{7F433016-7D6E-4AD3-932A-EF42962D9165}" destId="{0C81F319-7251-4B40-A4A0-A21ED27F8B7E}" srcOrd="7" destOrd="0" presId="urn:microsoft.com/office/officeart/2005/8/layout/vList4"/>
    <dgm:cxn modelId="{3E271C53-6282-4097-8D49-EAD3BD951D3C}" type="presParOf" srcId="{7F433016-7D6E-4AD3-932A-EF42962D9165}" destId="{83874EBA-4DF1-4BB5-A7D9-E3AB2694371B}" srcOrd="8" destOrd="0" presId="urn:microsoft.com/office/officeart/2005/8/layout/vList4"/>
    <dgm:cxn modelId="{C463E4F1-1DC4-4C74-9337-38B8286C84AC}" type="presParOf" srcId="{83874EBA-4DF1-4BB5-A7D9-E3AB2694371B}" destId="{FAD97EF6-F9CF-4296-8E51-D9D7676619ED}" srcOrd="0" destOrd="0" presId="urn:microsoft.com/office/officeart/2005/8/layout/vList4"/>
    <dgm:cxn modelId="{1875AFCE-213F-4CA5-80D9-A09F591524A3}" type="presParOf" srcId="{83874EBA-4DF1-4BB5-A7D9-E3AB2694371B}" destId="{527F3F04-AFDD-4D80-B363-914DCD87F8F4}" srcOrd="1" destOrd="0" presId="urn:microsoft.com/office/officeart/2005/8/layout/vList4"/>
    <dgm:cxn modelId="{DC05E091-82CA-4199-812D-E83198CC62C5}" type="presParOf" srcId="{83874EBA-4DF1-4BB5-A7D9-E3AB2694371B}" destId="{C058B2B9-E0FE-4D86-AE4E-77E7304FB0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67DB1-BB6A-47CF-82F0-E4D7A00262F4}">
      <dsp:nvSpPr>
        <dsp:cNvPr id="0" name=""/>
        <dsp:cNvSpPr/>
      </dsp:nvSpPr>
      <dsp:spPr>
        <a:xfrm>
          <a:off x="2002873" y="1217262"/>
          <a:ext cx="707920" cy="70792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场景化数据解决方案</a:t>
          </a:r>
        </a:p>
      </dsp:txBody>
      <dsp:txXfrm>
        <a:off x="2106545" y="1320934"/>
        <a:ext cx="500576" cy="500576"/>
      </dsp:txXfrm>
    </dsp:sp>
    <dsp:sp modelId="{886DEBE7-604D-4A24-A20A-7B67E12FA0ED}">
      <dsp:nvSpPr>
        <dsp:cNvPr id="0" name=""/>
        <dsp:cNvSpPr/>
      </dsp:nvSpPr>
      <dsp:spPr>
        <a:xfrm rot="16200000">
          <a:off x="2108678" y="955590"/>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a:off x="2344426" y="956699"/>
        <a:ext cx="24815" cy="24815"/>
      </dsp:txXfrm>
    </dsp:sp>
    <dsp:sp modelId="{2D92829E-65FD-41FC-B89A-B792135F7830}">
      <dsp:nvSpPr>
        <dsp:cNvPr id="0" name=""/>
        <dsp:cNvSpPr/>
      </dsp:nvSpPr>
      <dsp:spPr>
        <a:xfrm>
          <a:off x="2002873" y="13031"/>
          <a:ext cx="707920" cy="70792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智能</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家居</a:t>
          </a:r>
        </a:p>
      </dsp:txBody>
      <dsp:txXfrm>
        <a:off x="2106545" y="116703"/>
        <a:ext cx="500576" cy="500576"/>
      </dsp:txXfrm>
    </dsp:sp>
    <dsp:sp modelId="{8786281C-4129-4193-8D76-EB423D05472E}">
      <dsp:nvSpPr>
        <dsp:cNvPr id="0" name=""/>
        <dsp:cNvSpPr/>
      </dsp:nvSpPr>
      <dsp:spPr>
        <a:xfrm rot="18900000">
          <a:off x="2534438" y="1131946"/>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a:off x="2770186" y="1133054"/>
        <a:ext cx="24815" cy="24815"/>
      </dsp:txXfrm>
    </dsp:sp>
    <dsp:sp modelId="{150E5C29-3335-4FEF-9E71-77D3536E3AFF}">
      <dsp:nvSpPr>
        <dsp:cNvPr id="0" name=""/>
        <dsp:cNvSpPr/>
      </dsp:nvSpPr>
      <dsp:spPr>
        <a:xfrm>
          <a:off x="2854393" y="365742"/>
          <a:ext cx="707920" cy="70792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智能</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翻译</a:t>
          </a:r>
        </a:p>
      </dsp:txBody>
      <dsp:txXfrm>
        <a:off x="2958065" y="469414"/>
        <a:ext cx="500576" cy="500576"/>
      </dsp:txXfrm>
    </dsp:sp>
    <dsp:sp modelId="{0C744082-920F-4085-A5AE-CC3DC875779D}">
      <dsp:nvSpPr>
        <dsp:cNvPr id="0" name=""/>
        <dsp:cNvSpPr/>
      </dsp:nvSpPr>
      <dsp:spPr>
        <a:xfrm>
          <a:off x="2710794" y="1557705"/>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a:off x="2946541" y="1558814"/>
        <a:ext cx="24815" cy="24815"/>
      </dsp:txXfrm>
    </dsp:sp>
    <dsp:sp modelId="{D42ED570-0481-4349-BE9A-7CE41A4649A1}">
      <dsp:nvSpPr>
        <dsp:cNvPr id="0" name=""/>
        <dsp:cNvSpPr/>
      </dsp:nvSpPr>
      <dsp:spPr>
        <a:xfrm>
          <a:off x="3207104" y="1217262"/>
          <a:ext cx="707920" cy="70792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手机</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娱乐</a:t>
          </a:r>
        </a:p>
      </dsp:txBody>
      <dsp:txXfrm>
        <a:off x="3310776" y="1320934"/>
        <a:ext cx="500576" cy="500576"/>
      </dsp:txXfrm>
    </dsp:sp>
    <dsp:sp modelId="{F012BA7E-726D-4448-8944-4DDC56A1D6AF}">
      <dsp:nvSpPr>
        <dsp:cNvPr id="0" name=""/>
        <dsp:cNvSpPr/>
      </dsp:nvSpPr>
      <dsp:spPr>
        <a:xfrm rot="2700000">
          <a:off x="2534438" y="1983465"/>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a:off x="2770186" y="1984574"/>
        <a:ext cx="24815" cy="24815"/>
      </dsp:txXfrm>
    </dsp:sp>
    <dsp:sp modelId="{34DE668D-9E78-4794-83FD-B29D3A7E610B}">
      <dsp:nvSpPr>
        <dsp:cNvPr id="0" name=""/>
        <dsp:cNvSpPr/>
      </dsp:nvSpPr>
      <dsp:spPr>
        <a:xfrm>
          <a:off x="2854393" y="2068781"/>
          <a:ext cx="707920" cy="70792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智能</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驾驶</a:t>
          </a:r>
        </a:p>
      </dsp:txBody>
      <dsp:txXfrm>
        <a:off x="2958065" y="2172453"/>
        <a:ext cx="500576" cy="500576"/>
      </dsp:txXfrm>
    </dsp:sp>
    <dsp:sp modelId="{88BC2DE9-73DC-4B03-A4DA-824B30A16468}">
      <dsp:nvSpPr>
        <dsp:cNvPr id="0" name=""/>
        <dsp:cNvSpPr/>
      </dsp:nvSpPr>
      <dsp:spPr>
        <a:xfrm rot="5400000">
          <a:off x="2108678" y="2159821"/>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a:off x="2344426" y="2160930"/>
        <a:ext cx="24815" cy="24815"/>
      </dsp:txXfrm>
    </dsp:sp>
    <dsp:sp modelId="{71240F7B-8ADE-4D4A-BD7D-D5263EE523A1}">
      <dsp:nvSpPr>
        <dsp:cNvPr id="0" name=""/>
        <dsp:cNvSpPr/>
      </dsp:nvSpPr>
      <dsp:spPr>
        <a:xfrm>
          <a:off x="2002873" y="2421492"/>
          <a:ext cx="707920" cy="70792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智能</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客服</a:t>
          </a:r>
        </a:p>
      </dsp:txBody>
      <dsp:txXfrm>
        <a:off x="2106545" y="2525164"/>
        <a:ext cx="500576" cy="500576"/>
      </dsp:txXfrm>
    </dsp:sp>
    <dsp:sp modelId="{BD77819D-A950-451B-B57B-C4B7990180EF}">
      <dsp:nvSpPr>
        <dsp:cNvPr id="0" name=""/>
        <dsp:cNvSpPr/>
      </dsp:nvSpPr>
      <dsp:spPr>
        <a:xfrm rot="8100000">
          <a:off x="1682919" y="1983465"/>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rot="10800000">
        <a:off x="1918666" y="1984574"/>
        <a:ext cx="24815" cy="24815"/>
      </dsp:txXfrm>
    </dsp:sp>
    <dsp:sp modelId="{336A8890-3FCE-446E-8FA6-078D57E0F254}">
      <dsp:nvSpPr>
        <dsp:cNvPr id="0" name=""/>
        <dsp:cNvSpPr/>
      </dsp:nvSpPr>
      <dsp:spPr>
        <a:xfrm>
          <a:off x="1151354" y="2068781"/>
          <a:ext cx="707920" cy="70792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智能</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安防</a:t>
          </a:r>
        </a:p>
      </dsp:txBody>
      <dsp:txXfrm>
        <a:off x="1255026" y="2172453"/>
        <a:ext cx="500576" cy="500576"/>
      </dsp:txXfrm>
    </dsp:sp>
    <dsp:sp modelId="{B6942B8B-120A-4A00-9713-FAA5C0C2237F}">
      <dsp:nvSpPr>
        <dsp:cNvPr id="0" name=""/>
        <dsp:cNvSpPr/>
      </dsp:nvSpPr>
      <dsp:spPr>
        <a:xfrm rot="10800000">
          <a:off x="1506563" y="1557705"/>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rot="10800000">
        <a:off x="1742310" y="1558814"/>
        <a:ext cx="24815" cy="24815"/>
      </dsp:txXfrm>
    </dsp:sp>
    <dsp:sp modelId="{542B8FEC-8E2F-4DE3-B9FB-8BBDB12D2EFD}">
      <dsp:nvSpPr>
        <dsp:cNvPr id="0" name=""/>
        <dsp:cNvSpPr/>
      </dsp:nvSpPr>
      <dsp:spPr>
        <a:xfrm>
          <a:off x="798643" y="1217262"/>
          <a:ext cx="707920" cy="70792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智慧</a:t>
          </a:r>
          <a:endParaRPr lang="en-US" altLang="zh-CN" sz="1200" b="1" kern="1200" dirty="0">
            <a:latin typeface="微软雅黑" panose="020B0503020204020204" pitchFamily="34" charset="-122"/>
            <a:ea typeface="微软雅黑" panose="020B0503020204020204" pitchFamily="34" charset="-122"/>
          </a:endParaRPr>
        </a:p>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银行</a:t>
          </a:r>
        </a:p>
      </dsp:txBody>
      <dsp:txXfrm>
        <a:off x="902315" y="1320934"/>
        <a:ext cx="500576" cy="500576"/>
      </dsp:txXfrm>
    </dsp:sp>
    <dsp:sp modelId="{CFBA53B1-3E63-4DD6-A2D4-D5617014DCEA}">
      <dsp:nvSpPr>
        <dsp:cNvPr id="0" name=""/>
        <dsp:cNvSpPr/>
      </dsp:nvSpPr>
      <dsp:spPr>
        <a:xfrm rot="13500000">
          <a:off x="1682919" y="1131946"/>
          <a:ext cx="496310" cy="27033"/>
        </a:xfrm>
        <a:custGeom>
          <a:avLst/>
          <a:gdLst/>
          <a:ahLst/>
          <a:cxnLst/>
          <a:rect l="0" t="0" r="0" b="0"/>
          <a:pathLst>
            <a:path>
              <a:moveTo>
                <a:pt x="0" y="13516"/>
              </a:moveTo>
              <a:lnTo>
                <a:pt x="496310" y="135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b="1" kern="1200">
            <a:latin typeface="微软雅黑" panose="020B0503020204020204" pitchFamily="34" charset="-122"/>
            <a:ea typeface="微软雅黑" panose="020B0503020204020204" pitchFamily="34" charset="-122"/>
          </a:endParaRPr>
        </a:p>
      </dsp:txBody>
      <dsp:txXfrm rot="10800000">
        <a:off x="1918666" y="1133054"/>
        <a:ext cx="24815" cy="24815"/>
      </dsp:txXfrm>
    </dsp:sp>
    <dsp:sp modelId="{29FDEDE4-65FC-4A8E-94FE-C53C96522942}">
      <dsp:nvSpPr>
        <dsp:cNvPr id="0" name=""/>
        <dsp:cNvSpPr/>
      </dsp:nvSpPr>
      <dsp:spPr>
        <a:xfrm>
          <a:off x="1151354" y="365742"/>
          <a:ext cx="707920" cy="70792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a:latin typeface="微软雅黑" panose="020B0503020204020204" pitchFamily="34" charset="-122"/>
              <a:ea typeface="微软雅黑" panose="020B0503020204020204" pitchFamily="34" charset="-122"/>
            </a:rPr>
            <a:t>新零售</a:t>
          </a:r>
        </a:p>
      </dsp:txBody>
      <dsp:txXfrm>
        <a:off x="1255026" y="469414"/>
        <a:ext cx="500576" cy="500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ED8C8-FEBC-48EB-9D17-936835B7E763}">
      <dsp:nvSpPr>
        <dsp:cNvPr id="0" name=""/>
        <dsp:cNvSpPr/>
      </dsp:nvSpPr>
      <dsp:spPr>
        <a:xfrm>
          <a:off x="0" y="0"/>
          <a:ext cx="3020346" cy="1063877"/>
        </a:xfrm>
        <a:prstGeom prst="chevron">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0" kern="1200" dirty="0">
              <a:latin typeface="微软雅黑" panose="020B0503020204020204" pitchFamily="34" charset="-122"/>
              <a:ea typeface="微软雅黑" panose="020B0503020204020204" pitchFamily="34" charset="-122"/>
            </a:rPr>
            <a:t>基础</a:t>
          </a:r>
          <a:r>
            <a:rPr lang="en-US" altLang="en-US" sz="1400" b="0" kern="1200" dirty="0">
              <a:latin typeface="微软雅黑" panose="020B0503020204020204" pitchFamily="34" charset="-122"/>
              <a:ea typeface="微软雅黑" panose="020B0503020204020204" pitchFamily="34" charset="-122"/>
            </a:rPr>
            <a:t>&amp;</a:t>
          </a:r>
          <a:r>
            <a:rPr lang="zh-CN" altLang="en-US" sz="1400" b="0" kern="1200" dirty="0">
              <a:latin typeface="微软雅黑" panose="020B0503020204020204" pitchFamily="34" charset="-122"/>
              <a:ea typeface="微软雅黑" panose="020B0503020204020204" pitchFamily="34" charset="-122"/>
            </a:rPr>
            <a:t>硬件层</a:t>
          </a:r>
          <a:endParaRPr lang="en-US" altLang="zh-CN" sz="1400" b="0" kern="1200" dirty="0">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人工智能计算能力支撑</a:t>
          </a:r>
        </a:p>
      </dsp:txBody>
      <dsp:txXfrm>
        <a:off x="531939" y="0"/>
        <a:ext cx="1956469" cy="1063877"/>
      </dsp:txXfrm>
    </dsp:sp>
    <dsp:sp modelId="{BA2B5AF5-A39C-4511-AD3E-800213BB52D9}">
      <dsp:nvSpPr>
        <dsp:cNvPr id="0" name=""/>
        <dsp:cNvSpPr/>
      </dsp:nvSpPr>
      <dsp:spPr>
        <a:xfrm>
          <a:off x="2785226" y="-342770"/>
          <a:ext cx="2622053" cy="1749418"/>
        </a:xfrm>
        <a:prstGeom prst="downArrowCallout">
          <a:avLst/>
        </a:prstGeom>
        <a:gradFill rotWithShape="0">
          <a:gsLst>
            <a:gs pos="0">
              <a:srgbClr val="77B751"/>
            </a:gs>
            <a:gs pos="50000">
              <a:srgbClr val="43BB8D"/>
            </a:gs>
            <a:gs pos="100000">
              <a:srgbClr val="43BB8D"/>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数据层</a:t>
          </a:r>
          <a:endParaRPr lang="en-US" altLang="zh-CN" sz="1800" b="1" kern="1200" dirty="0">
            <a:latin typeface="微软雅黑" panose="020B0503020204020204" pitchFamily="34" charset="-122"/>
            <a:ea typeface="微软雅黑" panose="020B0503020204020204" pitchFamily="34" charset="-122"/>
          </a:endParaRPr>
        </a:p>
        <a:p>
          <a:pPr lvl="0" algn="ctr" defTabSz="8001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形成算法模型和人工智能的基础</a:t>
          </a:r>
        </a:p>
      </dsp:txBody>
      <dsp:txXfrm>
        <a:off x="2785226" y="-342770"/>
        <a:ext cx="2622053" cy="1136719"/>
      </dsp:txXfrm>
    </dsp:sp>
    <dsp:sp modelId="{5D003A5F-4395-4E50-8249-A40E24B4462F}">
      <dsp:nvSpPr>
        <dsp:cNvPr id="0" name=""/>
        <dsp:cNvSpPr/>
      </dsp:nvSpPr>
      <dsp:spPr>
        <a:xfrm>
          <a:off x="5314772" y="0"/>
          <a:ext cx="3020346" cy="1063877"/>
        </a:xfrm>
        <a:prstGeom prst="chevron">
          <a:avLst/>
        </a:prstGeom>
        <a:gradFill rotWithShape="0">
          <a:gsLst>
            <a:gs pos="0">
              <a:schemeClr val="accent6">
                <a:shade val="80000"/>
                <a:hueOff val="214187"/>
                <a:satOff val="-8606"/>
                <a:lumOff val="18419"/>
                <a:alphaOff val="0"/>
                <a:satMod val="103000"/>
                <a:lumMod val="102000"/>
                <a:tint val="94000"/>
              </a:schemeClr>
            </a:gs>
            <a:gs pos="50000">
              <a:schemeClr val="accent6">
                <a:shade val="80000"/>
                <a:hueOff val="214187"/>
                <a:satOff val="-8606"/>
                <a:lumOff val="18419"/>
                <a:alphaOff val="0"/>
                <a:satMod val="110000"/>
                <a:lumMod val="100000"/>
                <a:shade val="100000"/>
              </a:schemeClr>
            </a:gs>
            <a:gs pos="100000">
              <a:schemeClr val="accent6">
                <a:shade val="80000"/>
                <a:hueOff val="214187"/>
                <a:satOff val="-8606"/>
                <a:lumOff val="184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0" kern="1200" dirty="0">
              <a:latin typeface="微软雅黑" panose="020B0503020204020204" pitchFamily="34" charset="-122"/>
              <a:ea typeface="微软雅黑" panose="020B0503020204020204" pitchFamily="34" charset="-122"/>
            </a:rPr>
            <a:t>算法</a:t>
          </a:r>
          <a:r>
            <a:rPr lang="en-US" altLang="en-US" sz="1400" b="0" kern="1200" dirty="0">
              <a:latin typeface="微软雅黑" panose="020B0503020204020204" pitchFamily="34" charset="-122"/>
              <a:ea typeface="微软雅黑" panose="020B0503020204020204" pitchFamily="34" charset="-122"/>
            </a:rPr>
            <a:t>&amp;</a:t>
          </a:r>
          <a:r>
            <a:rPr lang="zh-CN" altLang="en-US" sz="1400" b="0" kern="1200" dirty="0">
              <a:latin typeface="微软雅黑" panose="020B0503020204020204" pitchFamily="34" charset="-122"/>
              <a:ea typeface="微软雅黑" panose="020B0503020204020204" pitchFamily="34" charset="-122"/>
            </a:rPr>
            <a:t>平台</a:t>
          </a:r>
          <a:r>
            <a:rPr lang="en-US" altLang="en-US" sz="1400" b="0" kern="1200" dirty="0">
              <a:latin typeface="微软雅黑" panose="020B0503020204020204" pitchFamily="34" charset="-122"/>
              <a:ea typeface="微软雅黑" panose="020B0503020204020204" pitchFamily="34" charset="-122"/>
            </a:rPr>
            <a:t>&amp;</a:t>
          </a:r>
          <a:r>
            <a:rPr lang="zh-CN" altLang="en-US" sz="1400" b="0" kern="1200" dirty="0">
              <a:latin typeface="微软雅黑" panose="020B0503020204020204" pitchFamily="34" charset="-122"/>
              <a:ea typeface="微软雅黑" panose="020B0503020204020204" pitchFamily="34" charset="-122"/>
            </a:rPr>
            <a:t>软件层</a:t>
          </a:r>
          <a:endParaRPr lang="en-US" altLang="zh-CN" sz="1400" b="0" kern="1200" dirty="0">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人工智核心技术体现</a:t>
          </a:r>
        </a:p>
      </dsp:txBody>
      <dsp:txXfrm>
        <a:off x="5846711" y="0"/>
        <a:ext cx="1956469" cy="1063877"/>
      </dsp:txXfrm>
    </dsp:sp>
    <dsp:sp modelId="{11ECB5A2-C179-4A23-BA59-253DCA6D07FB}">
      <dsp:nvSpPr>
        <dsp:cNvPr id="0" name=""/>
        <dsp:cNvSpPr/>
      </dsp:nvSpPr>
      <dsp:spPr>
        <a:xfrm>
          <a:off x="7765765" y="0"/>
          <a:ext cx="3020346" cy="1063877"/>
        </a:xfrm>
        <a:prstGeom prst="chevron">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b="0" kern="1200" dirty="0">
              <a:latin typeface="微软雅黑" panose="020B0503020204020204" pitchFamily="34" charset="-122"/>
              <a:ea typeface="微软雅黑" panose="020B0503020204020204" pitchFamily="34" charset="-122"/>
            </a:rPr>
            <a:t>应用层</a:t>
          </a:r>
          <a:endParaRPr lang="en-US" altLang="zh-CN" sz="1400" b="0" kern="1200" dirty="0">
            <a:latin typeface="微软雅黑" panose="020B0503020204020204" pitchFamily="34" charset="-122"/>
            <a:ea typeface="微软雅黑" panose="020B0503020204020204" pitchFamily="34" charset="-122"/>
          </a:endParaRPr>
        </a:p>
        <a:p>
          <a:pPr lvl="0" algn="ctr" defTabSz="622300">
            <a:lnSpc>
              <a:spcPct val="90000"/>
            </a:lnSpc>
            <a:spcBef>
              <a:spcPct val="0"/>
            </a:spcBef>
            <a:spcAft>
              <a:spcPct val="35000"/>
            </a:spcAft>
          </a:pPr>
          <a:r>
            <a:rPr lang="zh-CN" altLang="en-US" sz="1200" kern="1200" dirty="0">
              <a:latin typeface="微软雅黑" panose="020B0503020204020204" pitchFamily="34" charset="-122"/>
              <a:ea typeface="微软雅黑" panose="020B0503020204020204" pitchFamily="34" charset="-122"/>
            </a:rPr>
            <a:t>人工智能走向市场的产品与解决方案</a:t>
          </a:r>
        </a:p>
      </dsp:txBody>
      <dsp:txXfrm>
        <a:off x="8297704" y="0"/>
        <a:ext cx="1956469" cy="1063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83553-498D-4F26-9642-AD8F44B4741B}">
      <dsp:nvSpPr>
        <dsp:cNvPr id="0" name=""/>
        <dsp:cNvSpPr/>
      </dsp:nvSpPr>
      <dsp:spPr>
        <a:xfrm>
          <a:off x="3879" y="1108"/>
          <a:ext cx="2332461" cy="3938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t" anchorCtr="0">
          <a:noAutofit/>
        </a:bodyPr>
        <a:lstStyle/>
        <a:p>
          <a:pPr lvl="0" algn="ctr" defTabSz="622300">
            <a:lnSpc>
              <a:spcPct val="90000"/>
            </a:lnSpc>
            <a:spcBef>
              <a:spcPct val="0"/>
            </a:spcBef>
            <a:spcAft>
              <a:spcPct val="35000"/>
            </a:spcAft>
          </a:pPr>
          <a:r>
            <a:rPr lang="zh-CN" altLang="en-US" sz="1400" kern="1200" spc="300" dirty="0">
              <a:latin typeface="微软雅黑" panose="020B0503020204020204" pitchFamily="34" charset="-122"/>
              <a:ea typeface="微软雅黑" panose="020B0503020204020204" pitchFamily="34" charset="-122"/>
            </a:rPr>
            <a:t>语音数据</a:t>
          </a:r>
        </a:p>
      </dsp:txBody>
      <dsp:txXfrm>
        <a:off x="3879" y="1108"/>
        <a:ext cx="2332461" cy="393823"/>
      </dsp:txXfrm>
    </dsp:sp>
    <dsp:sp modelId="{14AF7A80-BCC6-41F8-AEBD-EA056D0201B7}">
      <dsp:nvSpPr>
        <dsp:cNvPr id="0" name=""/>
        <dsp:cNvSpPr/>
      </dsp:nvSpPr>
      <dsp:spPr>
        <a:xfrm rot="10800000" flipV="1">
          <a:off x="3879" y="394931"/>
          <a:ext cx="2332461" cy="232124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亚洲语系</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欧洲语系</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中文方言</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普通话</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儿童语音</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老人语音</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家居语音	</a:t>
          </a:r>
        </a:p>
      </dsp:txBody>
      <dsp:txXfrm rot="-10800000">
        <a:off x="3879" y="394931"/>
        <a:ext cx="2332461" cy="2321240"/>
      </dsp:txXfrm>
    </dsp:sp>
    <dsp:sp modelId="{C3CF0097-853B-4350-941D-619F9531EDEC}">
      <dsp:nvSpPr>
        <dsp:cNvPr id="0" name=""/>
        <dsp:cNvSpPr/>
      </dsp:nvSpPr>
      <dsp:spPr>
        <a:xfrm>
          <a:off x="2662884" y="1108"/>
          <a:ext cx="2332461" cy="39382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t" anchorCtr="0">
          <a:noAutofit/>
        </a:bodyPr>
        <a:lstStyle/>
        <a:p>
          <a:pPr lvl="0" algn="ctr" defTabSz="622300">
            <a:lnSpc>
              <a:spcPct val="90000"/>
            </a:lnSpc>
            <a:spcBef>
              <a:spcPct val="0"/>
            </a:spcBef>
            <a:spcAft>
              <a:spcPct val="35000"/>
            </a:spcAft>
          </a:pPr>
          <a:r>
            <a:rPr lang="zh-CN" altLang="en-US" sz="1400" kern="1200" spc="300" dirty="0">
              <a:latin typeface="微软雅黑" panose="020B0503020204020204" pitchFamily="34" charset="-122"/>
              <a:ea typeface="微软雅黑" panose="020B0503020204020204" pitchFamily="34" charset="-122"/>
            </a:rPr>
            <a:t>图像数据</a:t>
          </a:r>
        </a:p>
      </dsp:txBody>
      <dsp:txXfrm>
        <a:off x="2662884" y="1108"/>
        <a:ext cx="2332461" cy="393823"/>
      </dsp:txXfrm>
    </dsp:sp>
    <dsp:sp modelId="{1CE8067F-56EA-480C-ACD8-A831B027B236}">
      <dsp:nvSpPr>
        <dsp:cNvPr id="0" name=""/>
        <dsp:cNvSpPr/>
      </dsp:nvSpPr>
      <dsp:spPr>
        <a:xfrm>
          <a:off x="2662884" y="394931"/>
          <a:ext cx="2332461" cy="232124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人脸图像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车牌图像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证照图像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人体图像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指纹图像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医疗图像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街景图像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物品图像</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场景文字图像</a:t>
          </a:r>
        </a:p>
      </dsp:txBody>
      <dsp:txXfrm>
        <a:off x="2662884" y="394931"/>
        <a:ext cx="2332461" cy="2321240"/>
      </dsp:txXfrm>
    </dsp:sp>
    <dsp:sp modelId="{A05EF470-673B-46D5-9EA0-BFC6D592919D}">
      <dsp:nvSpPr>
        <dsp:cNvPr id="0" name=""/>
        <dsp:cNvSpPr/>
      </dsp:nvSpPr>
      <dsp:spPr>
        <a:xfrm>
          <a:off x="5321890" y="1108"/>
          <a:ext cx="2332461" cy="39382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t" anchorCtr="0">
          <a:noAutofit/>
        </a:bodyPr>
        <a:lstStyle/>
        <a:p>
          <a:pPr lvl="0" algn="ctr" defTabSz="622300">
            <a:lnSpc>
              <a:spcPct val="90000"/>
            </a:lnSpc>
            <a:spcBef>
              <a:spcPct val="0"/>
            </a:spcBef>
            <a:spcAft>
              <a:spcPct val="35000"/>
            </a:spcAft>
          </a:pPr>
          <a:r>
            <a:rPr lang="zh-CN" altLang="en-US" sz="1400" kern="1200" spc="300" dirty="0">
              <a:latin typeface="微软雅黑" panose="020B0503020204020204" pitchFamily="34" charset="-122"/>
              <a:ea typeface="微软雅黑" panose="020B0503020204020204" pitchFamily="34" charset="-122"/>
            </a:rPr>
            <a:t>视频数据</a:t>
          </a:r>
        </a:p>
      </dsp:txBody>
      <dsp:txXfrm>
        <a:off x="5321890" y="1108"/>
        <a:ext cx="2332461" cy="393823"/>
      </dsp:txXfrm>
    </dsp:sp>
    <dsp:sp modelId="{997027F6-A914-4DC5-A3F9-86DA7E6ADC5E}">
      <dsp:nvSpPr>
        <dsp:cNvPr id="0" name=""/>
        <dsp:cNvSpPr/>
      </dsp:nvSpPr>
      <dsp:spPr>
        <a:xfrm>
          <a:off x="5321890" y="394931"/>
          <a:ext cx="2332461" cy="232124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监控视频</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车载视频</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违章驾驶</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交通视频</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手术视频</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物流视频</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训练视频</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影视娱乐视频</a:t>
          </a:r>
        </a:p>
      </dsp:txBody>
      <dsp:txXfrm>
        <a:off x="5321890" y="394931"/>
        <a:ext cx="2332461" cy="2321240"/>
      </dsp:txXfrm>
    </dsp:sp>
    <dsp:sp modelId="{BB5AF177-E71B-4D28-B009-253BC4D211C7}">
      <dsp:nvSpPr>
        <dsp:cNvPr id="0" name=""/>
        <dsp:cNvSpPr/>
      </dsp:nvSpPr>
      <dsp:spPr>
        <a:xfrm>
          <a:off x="7980895" y="0"/>
          <a:ext cx="2332461" cy="39382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t" anchorCtr="0">
          <a:noAutofit/>
        </a:bodyPr>
        <a:lstStyle/>
        <a:p>
          <a:pPr lvl="0" algn="ctr" defTabSz="622300">
            <a:lnSpc>
              <a:spcPct val="90000"/>
            </a:lnSpc>
            <a:spcBef>
              <a:spcPct val="0"/>
            </a:spcBef>
            <a:spcAft>
              <a:spcPct val="35000"/>
            </a:spcAft>
          </a:pPr>
          <a:r>
            <a:rPr lang="zh-CN" altLang="en-US" sz="1400" kern="1200" spc="300" dirty="0">
              <a:latin typeface="微软雅黑" panose="020B0503020204020204" pitchFamily="34" charset="-122"/>
              <a:ea typeface="微软雅黑" panose="020B0503020204020204" pitchFamily="34" charset="-122"/>
            </a:rPr>
            <a:t>文本数据</a:t>
          </a:r>
        </a:p>
      </dsp:txBody>
      <dsp:txXfrm>
        <a:off x="7980895" y="0"/>
        <a:ext cx="2332461" cy="393823"/>
      </dsp:txXfrm>
    </dsp:sp>
    <dsp:sp modelId="{0FABD73A-FEE7-4AA4-8B2B-F8B96256CA28}">
      <dsp:nvSpPr>
        <dsp:cNvPr id="0" name=""/>
        <dsp:cNvSpPr/>
      </dsp:nvSpPr>
      <dsp:spPr>
        <a:xfrm>
          <a:off x="7980895" y="394931"/>
          <a:ext cx="2332461" cy="232124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社交短信</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新闻报道</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电子邮件</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学术期刊</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论坛日志</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客服对话</a:t>
          </a:r>
        </a:p>
        <a:p>
          <a:pPr marL="57150" lvl="1" indent="-57150" algn="l" defTabSz="466725">
            <a:lnSpc>
              <a:spcPct val="90000"/>
            </a:lnSpc>
            <a:spcBef>
              <a:spcPct val="0"/>
            </a:spcBef>
            <a:spcAft>
              <a:spcPct val="15000"/>
            </a:spcAft>
            <a:buChar char="••"/>
          </a:pPr>
          <a:r>
            <a:rPr lang="zh-CN" altLang="en-US" sz="1050" kern="1200" spc="300">
              <a:latin typeface="微软雅黑" panose="020B0503020204020204" pitchFamily="34" charset="-122"/>
              <a:ea typeface="微软雅黑" panose="020B0503020204020204" pitchFamily="34" charset="-122"/>
            </a:rPr>
            <a:t>学生作文</a:t>
          </a:r>
        </a:p>
        <a:p>
          <a:pPr marL="57150" lvl="1" indent="-57150" algn="l" defTabSz="466725">
            <a:lnSpc>
              <a:spcPct val="90000"/>
            </a:lnSpc>
            <a:spcBef>
              <a:spcPct val="0"/>
            </a:spcBef>
            <a:spcAft>
              <a:spcPct val="15000"/>
            </a:spcAft>
            <a:buChar char="••"/>
          </a:pPr>
          <a:r>
            <a:rPr lang="zh-CN" altLang="en-US" sz="1050" kern="1200" spc="300" dirty="0">
              <a:latin typeface="微软雅黑" panose="020B0503020204020204" pitchFamily="34" charset="-122"/>
              <a:ea typeface="微软雅黑" panose="020B0503020204020204" pitchFamily="34" charset="-122"/>
            </a:rPr>
            <a:t>语言翻译</a:t>
          </a:r>
        </a:p>
      </dsp:txBody>
      <dsp:txXfrm>
        <a:off x="7980895" y="394931"/>
        <a:ext cx="2332461" cy="2321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B84F7-5D54-4CBC-B15B-3C6CA632CD52}">
      <dsp:nvSpPr>
        <dsp:cNvPr id="0" name=""/>
        <dsp:cNvSpPr/>
      </dsp:nvSpPr>
      <dsp:spPr>
        <a:xfrm>
          <a:off x="0" y="0"/>
          <a:ext cx="5300354" cy="63476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en-US" sz="1500" kern="1200" dirty="0">
              <a:latin typeface="微软雅黑" panose="020B0503020204020204" pitchFamily="34" charset="-122"/>
              <a:ea typeface="微软雅黑" panose="020B0503020204020204" pitchFamily="34" charset="-122"/>
            </a:rPr>
            <a:t>赛迪研究院</a:t>
          </a:r>
          <a:r>
            <a:rPr lang="en-US" altLang="zh-CN" sz="1500" kern="1200" dirty="0">
              <a:latin typeface="微软雅黑" panose="020B0503020204020204" pitchFamily="34" charset="-122"/>
              <a:ea typeface="微软雅黑" panose="020B0503020204020204" pitchFamily="34" charset="-122"/>
            </a:rPr>
            <a:t>2019</a:t>
          </a:r>
          <a:r>
            <a:rPr lang="zh-CN" altLang="en-US" sz="1500" kern="1200" dirty="0">
              <a:latin typeface="微软雅黑" panose="020B0503020204020204" pitchFamily="34" charset="-122"/>
              <a:ea typeface="微软雅黑" panose="020B0503020204020204" pitchFamily="34" charset="-122"/>
            </a:rPr>
            <a:t>人工智能百强榜</a:t>
          </a:r>
        </a:p>
      </dsp:txBody>
      <dsp:txXfrm>
        <a:off x="1123547" y="0"/>
        <a:ext cx="4176807" cy="634765"/>
      </dsp:txXfrm>
    </dsp:sp>
    <dsp:sp modelId="{C63AABF7-D3DE-406E-89DD-F6AD40D89A72}">
      <dsp:nvSpPr>
        <dsp:cNvPr id="0" name=""/>
        <dsp:cNvSpPr/>
      </dsp:nvSpPr>
      <dsp:spPr>
        <a:xfrm>
          <a:off x="236034" y="146138"/>
          <a:ext cx="714954" cy="34248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1BC71C0-9C25-4C1B-8D07-69E0FA348E70}">
      <dsp:nvSpPr>
        <dsp:cNvPr id="0" name=""/>
        <dsp:cNvSpPr/>
      </dsp:nvSpPr>
      <dsp:spPr>
        <a:xfrm>
          <a:off x="0" y="698241"/>
          <a:ext cx="5300354" cy="634765"/>
        </a:xfrm>
        <a:prstGeom prst="roundRect">
          <a:avLst>
            <a:gd name="adj" fmla="val 1000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en-US" sz="1500" kern="1200" dirty="0">
              <a:latin typeface="微软雅黑" panose="020B0503020204020204" pitchFamily="34" charset="-122"/>
              <a:ea typeface="微软雅黑" panose="020B0503020204020204" pitchFamily="34" charset="-122"/>
            </a:rPr>
            <a:t>安徽省大数据产业联盟秘书处</a:t>
          </a:r>
        </a:p>
      </dsp:txBody>
      <dsp:txXfrm>
        <a:off x="1123547" y="698241"/>
        <a:ext cx="4176807" cy="634765"/>
      </dsp:txXfrm>
    </dsp:sp>
    <dsp:sp modelId="{6CD8D9C7-0838-41A0-A4A1-B8AD9A785FCD}">
      <dsp:nvSpPr>
        <dsp:cNvPr id="0" name=""/>
        <dsp:cNvSpPr/>
      </dsp:nvSpPr>
      <dsp:spPr>
        <a:xfrm>
          <a:off x="221861" y="837590"/>
          <a:ext cx="743300" cy="3560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4000" b="-4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5D899C3-1C13-46FD-99DE-35982A0AF782}">
      <dsp:nvSpPr>
        <dsp:cNvPr id="0" name=""/>
        <dsp:cNvSpPr/>
      </dsp:nvSpPr>
      <dsp:spPr>
        <a:xfrm>
          <a:off x="0" y="1396483"/>
          <a:ext cx="5300354" cy="634765"/>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en-US" sz="1500" kern="1200" dirty="0">
              <a:latin typeface="微软雅黑" panose="020B0503020204020204" pitchFamily="34" charset="-122"/>
              <a:ea typeface="微软雅黑" panose="020B0503020204020204" pitchFamily="34" charset="-122"/>
            </a:rPr>
            <a:t>长三角</a:t>
          </a:r>
          <a:r>
            <a:rPr lang="en-US" altLang="zh-CN" sz="1500" kern="1200" dirty="0">
              <a:latin typeface="微软雅黑" panose="020B0503020204020204" pitchFamily="34" charset="-122"/>
              <a:ea typeface="微软雅黑" panose="020B0503020204020204" pitchFamily="34" charset="-122"/>
            </a:rPr>
            <a:t>G60</a:t>
          </a:r>
          <a:r>
            <a:rPr lang="zh-CN" altLang="en-US" sz="1500" kern="1200" dirty="0">
              <a:latin typeface="微软雅黑" panose="020B0503020204020204" pitchFamily="34" charset="-122"/>
              <a:ea typeface="微软雅黑" panose="020B0503020204020204" pitchFamily="34" charset="-122"/>
            </a:rPr>
            <a:t>科创走廊人工智能产业联盟副理事长</a:t>
          </a:r>
        </a:p>
      </dsp:txBody>
      <dsp:txXfrm>
        <a:off x="1123547" y="1396483"/>
        <a:ext cx="4176807" cy="634765"/>
      </dsp:txXfrm>
    </dsp:sp>
    <dsp:sp modelId="{E92E8F9B-E9A9-4BF5-B1C4-9D870C466075}">
      <dsp:nvSpPr>
        <dsp:cNvPr id="0" name=""/>
        <dsp:cNvSpPr/>
      </dsp:nvSpPr>
      <dsp:spPr>
        <a:xfrm>
          <a:off x="226271" y="1536888"/>
          <a:ext cx="738890" cy="35395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57F3EED-F62C-4001-B359-783FD25D59BA}">
      <dsp:nvSpPr>
        <dsp:cNvPr id="0" name=""/>
        <dsp:cNvSpPr/>
      </dsp:nvSpPr>
      <dsp:spPr>
        <a:xfrm>
          <a:off x="0" y="2096324"/>
          <a:ext cx="5300354" cy="634765"/>
        </a:xfrm>
        <a:prstGeom prst="roundRect">
          <a:avLst>
            <a:gd name="adj" fmla="val 1000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en-US" sz="1500" kern="1200" dirty="0">
              <a:latin typeface="微软雅黑" panose="020B0503020204020204" pitchFamily="34" charset="-122"/>
              <a:ea typeface="微软雅黑" panose="020B0503020204020204" pitchFamily="34" charset="-122"/>
            </a:rPr>
            <a:t>类脑国家工程实验室共建单位</a:t>
          </a:r>
        </a:p>
      </dsp:txBody>
      <dsp:txXfrm>
        <a:off x="1123547" y="2096324"/>
        <a:ext cx="4176807" cy="634765"/>
      </dsp:txXfrm>
    </dsp:sp>
    <dsp:sp modelId="{3F237D10-204E-46EF-BDA9-A1897DD54351}">
      <dsp:nvSpPr>
        <dsp:cNvPr id="0" name=""/>
        <dsp:cNvSpPr/>
      </dsp:nvSpPr>
      <dsp:spPr>
        <a:xfrm>
          <a:off x="257665" y="2239789"/>
          <a:ext cx="719438" cy="34463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5000" b="-4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AD97EF6-F9CF-4296-8E51-D9D7676619ED}">
      <dsp:nvSpPr>
        <dsp:cNvPr id="0" name=""/>
        <dsp:cNvSpPr/>
      </dsp:nvSpPr>
      <dsp:spPr>
        <a:xfrm>
          <a:off x="0" y="2794566"/>
          <a:ext cx="5300354" cy="634765"/>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en-US" sz="1500" kern="1200" dirty="0">
              <a:latin typeface="微软雅黑" panose="020B0503020204020204" pitchFamily="34" charset="-122"/>
              <a:ea typeface="微软雅黑" panose="020B0503020204020204" pitchFamily="34" charset="-122"/>
            </a:rPr>
            <a:t>获批博士后科研工作站</a:t>
          </a:r>
        </a:p>
      </dsp:txBody>
      <dsp:txXfrm>
        <a:off x="1123547" y="2794566"/>
        <a:ext cx="4176807" cy="634765"/>
      </dsp:txXfrm>
    </dsp:sp>
    <dsp:sp modelId="{527F3F04-AFDD-4D80-B363-914DCD87F8F4}">
      <dsp:nvSpPr>
        <dsp:cNvPr id="0" name=""/>
        <dsp:cNvSpPr/>
      </dsp:nvSpPr>
      <dsp:spPr>
        <a:xfrm>
          <a:off x="63476" y="2856443"/>
          <a:ext cx="1060071" cy="507812"/>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5000" b="-4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359E6-0BFD-4928-865A-C6F86A8BFC82}" type="datetimeFigureOut">
              <a:rPr lang="zh-CN" altLang="en-US" smtClean="0"/>
              <a:t>2020/9/26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87AF0-4FCB-4C27-93D5-F020B217BBCA}" type="slidenum">
              <a:rPr lang="zh-CN" altLang="en-US" smtClean="0"/>
              <a:t>‹#›</a:t>
            </a:fld>
            <a:endParaRPr lang="zh-CN" altLang="en-US"/>
          </a:p>
        </p:txBody>
      </p:sp>
    </p:spTree>
    <p:extLst>
      <p:ext uri="{BB962C8B-B14F-4D97-AF65-F5344CB8AC3E}">
        <p14:creationId xmlns:p14="http://schemas.microsoft.com/office/powerpoint/2010/main" val="358789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olidFill>
                <a:srgbClr val="0070C0"/>
              </a:solidFill>
            </a:endParaRPr>
          </a:p>
          <a:p>
            <a:endParaRPr lang="zh-CN" altLang="en-US"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1</a:t>
            </a:fld>
            <a:endParaRPr lang="zh-CN" altLang="en-US"/>
          </a:p>
        </p:txBody>
      </p:sp>
    </p:spTree>
    <p:extLst>
      <p:ext uri="{BB962C8B-B14F-4D97-AF65-F5344CB8AC3E}">
        <p14:creationId xmlns:p14="http://schemas.microsoft.com/office/powerpoint/2010/main" val="225655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11</a:t>
            </a:fld>
            <a:endParaRPr lang="zh-CN" altLang="en-US"/>
          </a:p>
        </p:txBody>
      </p:sp>
    </p:spTree>
    <p:extLst>
      <p:ext uri="{BB962C8B-B14F-4D97-AF65-F5344CB8AC3E}">
        <p14:creationId xmlns:p14="http://schemas.microsoft.com/office/powerpoint/2010/main" val="73415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12</a:t>
            </a:fld>
            <a:endParaRPr lang="zh-CN" altLang="en-US"/>
          </a:p>
        </p:txBody>
      </p:sp>
    </p:spTree>
    <p:extLst>
      <p:ext uri="{BB962C8B-B14F-4D97-AF65-F5344CB8AC3E}">
        <p14:creationId xmlns:p14="http://schemas.microsoft.com/office/powerpoint/2010/main" val="171957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13</a:t>
            </a:fld>
            <a:endParaRPr lang="zh-CN" altLang="en-US"/>
          </a:p>
        </p:txBody>
      </p:sp>
    </p:spTree>
    <p:extLst>
      <p:ext uri="{BB962C8B-B14F-4D97-AF65-F5344CB8AC3E}">
        <p14:creationId xmlns:p14="http://schemas.microsoft.com/office/powerpoint/2010/main" val="98736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14</a:t>
            </a:fld>
            <a:endParaRPr lang="zh-CN" altLang="en-US"/>
          </a:p>
        </p:txBody>
      </p:sp>
    </p:spTree>
    <p:extLst>
      <p:ext uri="{BB962C8B-B14F-4D97-AF65-F5344CB8AC3E}">
        <p14:creationId xmlns:p14="http://schemas.microsoft.com/office/powerpoint/2010/main" val="314081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47A23-5BA8-44CE-9215-79B767159C41}" type="slidenum">
              <a:rPr lang="zh-CN" altLang="en-US" smtClean="0"/>
              <a:t>2</a:t>
            </a:fld>
            <a:endParaRPr lang="zh-CN" altLang="en-US"/>
          </a:p>
        </p:txBody>
      </p:sp>
    </p:spTree>
    <p:extLst>
      <p:ext uri="{BB962C8B-B14F-4D97-AF65-F5344CB8AC3E}">
        <p14:creationId xmlns:p14="http://schemas.microsoft.com/office/powerpoint/2010/main" val="300809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a:prstGeom prst="rect">
            <a:avLst/>
          </a:prstGeom>
        </p:spPr>
      </p:sp>
      <p:sp>
        <p:nvSpPr>
          <p:cNvPr id="3" name="备注占位符 2"/>
          <p:cNvSpPr>
            <a:spLocks noGrp="1"/>
          </p:cNvSpPr>
          <p:nvPr>
            <p:ph type="body" idx="1"/>
          </p:nvPr>
        </p:nvSpPr>
        <p:spPr/>
        <p:txBody>
          <a:bodyPr/>
          <a:lstStyle/>
          <a:p>
            <a:r>
              <a:rPr lang="zh-CN" altLang="en-US" dirty="0"/>
              <a:t>惠民</a:t>
            </a:r>
          </a:p>
        </p:txBody>
      </p:sp>
      <p:sp>
        <p:nvSpPr>
          <p:cNvPr id="4" name="灯片编号占位符 3"/>
          <p:cNvSpPr>
            <a:spLocks noGrp="1"/>
          </p:cNvSpPr>
          <p:nvPr>
            <p:ph type="sldNum" sz="quarter" idx="10"/>
          </p:nvPr>
        </p:nvSpPr>
        <p:spPr/>
        <p:txBody>
          <a:bodyPr/>
          <a:lstStyle/>
          <a:p>
            <a:fld id="{4325C76F-71C0-406B-9633-EF845A965385}"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49408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A82713-45DD-49EE-9DCE-D60B11226376}" type="slidenum">
              <a:rPr lang="zh-CN" altLang="en-US" smtClean="0"/>
              <a:t>5</a:t>
            </a:fld>
            <a:endParaRPr lang="zh-CN" altLang="en-US"/>
          </a:p>
        </p:txBody>
      </p:sp>
    </p:spTree>
    <p:extLst>
      <p:ext uri="{BB962C8B-B14F-4D97-AF65-F5344CB8AC3E}">
        <p14:creationId xmlns:p14="http://schemas.microsoft.com/office/powerpoint/2010/main" val="171286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6</a:t>
            </a:fld>
            <a:endParaRPr lang="zh-CN" altLang="en-US"/>
          </a:p>
        </p:txBody>
      </p:sp>
    </p:spTree>
    <p:extLst>
      <p:ext uri="{BB962C8B-B14F-4D97-AF65-F5344CB8AC3E}">
        <p14:creationId xmlns:p14="http://schemas.microsoft.com/office/powerpoint/2010/main" val="304521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7</a:t>
            </a:fld>
            <a:endParaRPr lang="zh-CN" altLang="en-US"/>
          </a:p>
        </p:txBody>
      </p:sp>
    </p:spTree>
    <p:extLst>
      <p:ext uri="{BB962C8B-B14F-4D97-AF65-F5344CB8AC3E}">
        <p14:creationId xmlns:p14="http://schemas.microsoft.com/office/powerpoint/2010/main" val="320184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187AF0-4FCB-4C27-93D5-F020B217BBCA}" type="slidenum">
              <a:rPr lang="zh-CN" altLang="en-US" smtClean="0"/>
              <a:t>8</a:t>
            </a:fld>
            <a:endParaRPr lang="zh-CN" altLang="en-US"/>
          </a:p>
        </p:txBody>
      </p:sp>
    </p:spTree>
    <p:extLst>
      <p:ext uri="{BB962C8B-B14F-4D97-AF65-F5344CB8AC3E}">
        <p14:creationId xmlns:p14="http://schemas.microsoft.com/office/powerpoint/2010/main" val="1328229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9</a:t>
            </a:fld>
            <a:endParaRPr lang="zh-CN" altLang="en-US"/>
          </a:p>
        </p:txBody>
      </p:sp>
    </p:spTree>
    <p:extLst>
      <p:ext uri="{BB962C8B-B14F-4D97-AF65-F5344CB8AC3E}">
        <p14:creationId xmlns:p14="http://schemas.microsoft.com/office/powerpoint/2010/main" val="173430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extLst>
      <p:ext uri="{BB962C8B-B14F-4D97-AF65-F5344CB8AC3E}">
        <p14:creationId xmlns:p14="http://schemas.microsoft.com/office/powerpoint/2010/main" val="298822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63874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322609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307579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12854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221274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5456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362334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116093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165890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333330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7BC62C-6815-4035-A5FF-DBF9AD6DC719}" type="datetimeFigureOut">
              <a:rPr lang="zh-CN" altLang="en-US" smtClean="0"/>
              <a:t>2020/9/26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288600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BC62C-6815-4035-A5FF-DBF9AD6DC719}" type="datetimeFigureOut">
              <a:rPr lang="zh-CN" altLang="en-US" smtClean="0"/>
              <a:t>2020/9/26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B1333-BF7F-4827-866D-D07264F17799}" type="slidenum">
              <a:rPr lang="zh-CN" altLang="en-US" smtClean="0"/>
              <a:t>‹#›</a:t>
            </a:fld>
            <a:endParaRPr lang="zh-CN" altLang="en-US"/>
          </a:p>
        </p:txBody>
      </p:sp>
    </p:spTree>
    <p:extLst>
      <p:ext uri="{BB962C8B-B14F-4D97-AF65-F5344CB8AC3E}">
        <p14:creationId xmlns:p14="http://schemas.microsoft.com/office/powerpoint/2010/main" val="1858879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1.pn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xml"/><Relationship Id="rId7" Type="http://schemas.openxmlformats.org/officeDocument/2006/relationships/image" Target="../media/image1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6.xml"/><Relationship Id="rId5" Type="http://schemas.openxmlformats.org/officeDocument/2006/relationships/slideLayout" Target="../slideLayouts/slideLayout7.xml"/><Relationship Id="rId10" Type="http://schemas.openxmlformats.org/officeDocument/2006/relationships/image" Target="../media/image15.jpeg"/><Relationship Id="rId4" Type="http://schemas.openxmlformats.org/officeDocument/2006/relationships/tags" Target="../tags/tag4.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3.jpeg"/><Relationship Id="rId5" Type="http://schemas.openxmlformats.org/officeDocument/2006/relationships/diagramQuickStyle" Target="../diagrams/quickStyle4.xml"/><Relationship Id="rId10" Type="http://schemas.openxmlformats.org/officeDocument/2006/relationships/image" Target="../media/image22.jpeg"/><Relationship Id="rId4" Type="http://schemas.openxmlformats.org/officeDocument/2006/relationships/diagramLayout" Target="../diagrams/layout4.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5E4A7435-227D-40F8-9EE7-F89B1B6EF0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63346"/>
            <a:ext cx="12157943" cy="5492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90184" y="839809"/>
            <a:ext cx="4824535" cy="1323439"/>
          </a:xfrm>
          <a:prstGeom prst="rect">
            <a:avLst/>
          </a:prstGeom>
          <a:noFill/>
          <a:effectLst/>
        </p:spPr>
        <p:txBody>
          <a:bodyPr wrap="square" rtlCol="0">
            <a:spAutoFit/>
          </a:bodyPr>
          <a:lstStyle/>
          <a:p>
            <a:r>
              <a:rPr lang="zh-CN" altLang="en-US" sz="8000" b="1" kern="1400" spc="200" dirty="0">
                <a:solidFill>
                  <a:srgbClr val="0070C0"/>
                </a:solidFill>
                <a:latin typeface="微软雅黑" pitchFamily="34" charset="-122"/>
                <a:ea typeface="微软雅黑" pitchFamily="34" charset="-122"/>
              </a:rPr>
              <a:t>招聘精英</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69400" y="989802"/>
            <a:ext cx="1364369" cy="186331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1628779">
            <a:off x="10069945" y="841161"/>
            <a:ext cx="1176198" cy="1296270"/>
          </a:xfrm>
          <a:prstGeom prst="rect">
            <a:avLst/>
          </a:prstGeom>
        </p:spPr>
      </p:pic>
      <p:pic>
        <p:nvPicPr>
          <p:cNvPr id="11" name="Picture 4" descr="F:\PPT加油\2. 成品上传\113\人物.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8377" y="3284985"/>
            <a:ext cx="7037312" cy="303848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809429" y="2339798"/>
            <a:ext cx="4824536" cy="526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itchFamily="34" charset="-122"/>
              <a:ea typeface="微软雅黑" pitchFamily="34" charset="-122"/>
            </a:endParaRPr>
          </a:p>
        </p:txBody>
      </p:sp>
      <p:sp>
        <p:nvSpPr>
          <p:cNvPr id="16" name="矩形 15"/>
          <p:cNvSpPr/>
          <p:nvPr/>
        </p:nvSpPr>
        <p:spPr>
          <a:xfrm>
            <a:off x="3809429" y="2372404"/>
            <a:ext cx="4715793" cy="461665"/>
          </a:xfrm>
          <a:prstGeom prst="rect">
            <a:avLst/>
          </a:prstGeom>
        </p:spPr>
        <p:txBody>
          <a:bodyPr wrap="square">
            <a:spAutoFit/>
          </a:bodyPr>
          <a:lstStyle/>
          <a:p>
            <a:pPr lvl="0" algn="ctr"/>
            <a:r>
              <a:rPr lang="zh-CN" altLang="en-US" sz="2400" dirty="0">
                <a:solidFill>
                  <a:prstClr val="white"/>
                </a:solidFill>
                <a:latin typeface="微软雅黑" pitchFamily="34" charset="-122"/>
                <a:ea typeface="微软雅黑" pitchFamily="34" charset="-122"/>
              </a:rPr>
              <a:t>数据堂</a:t>
            </a:r>
            <a:r>
              <a:rPr lang="en-US" altLang="zh-CN" sz="2400" dirty="0">
                <a:solidFill>
                  <a:prstClr val="white"/>
                </a:solidFill>
                <a:latin typeface="微软雅黑" pitchFamily="34" charset="-122"/>
                <a:ea typeface="微软雅黑" pitchFamily="34" charset="-122"/>
              </a:rPr>
              <a:t>·</a:t>
            </a:r>
            <a:r>
              <a:rPr lang="zh-CN" altLang="en-US" sz="2400" dirty="0">
                <a:solidFill>
                  <a:prstClr val="white"/>
                </a:solidFill>
                <a:latin typeface="微软雅黑" pitchFamily="34" charset="-122"/>
                <a:ea typeface="微软雅黑" pitchFamily="34" charset="-122"/>
              </a:rPr>
              <a:t>安徽</a:t>
            </a:r>
          </a:p>
        </p:txBody>
      </p:sp>
      <p:pic>
        <p:nvPicPr>
          <p:cNvPr id="3076" name="Picture 4" descr="F:\PPT加油\2. 成品上传\113\PPT尺寸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3343" y="5877272"/>
            <a:ext cx="5877322" cy="7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51236"/>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461">
            <a:off x="793915" y="3607663"/>
            <a:ext cx="2848933" cy="2848933"/>
          </a:xfrm>
          <a:prstGeom prst="rect">
            <a:avLst/>
          </a:prstGeom>
        </p:spPr>
      </p:pic>
      <p:sp>
        <p:nvSpPr>
          <p:cNvPr id="8" name="椭圆 7"/>
          <p:cNvSpPr/>
          <p:nvPr/>
        </p:nvSpPr>
        <p:spPr>
          <a:xfrm>
            <a:off x="2891644" y="3038466"/>
            <a:ext cx="665834" cy="665834"/>
          </a:xfrm>
          <a:prstGeom prst="ellipse">
            <a:avLst/>
          </a:prstGeom>
          <a:solidFill>
            <a:srgbClr val="00B0F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sp>
        <p:nvSpPr>
          <p:cNvPr id="11" name="椭圆 10"/>
          <p:cNvSpPr/>
          <p:nvPr/>
        </p:nvSpPr>
        <p:spPr>
          <a:xfrm>
            <a:off x="3224561" y="1772816"/>
            <a:ext cx="881858" cy="881858"/>
          </a:xfrm>
          <a:prstGeom prst="ellipse">
            <a:avLst/>
          </a:prstGeom>
          <a:solidFill>
            <a:srgbClr val="005392"/>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双休</a:t>
            </a:r>
          </a:p>
        </p:txBody>
      </p:sp>
      <p:sp>
        <p:nvSpPr>
          <p:cNvPr id="12" name="椭圆 11"/>
          <p:cNvSpPr/>
          <p:nvPr/>
        </p:nvSpPr>
        <p:spPr>
          <a:xfrm>
            <a:off x="3985419" y="2699559"/>
            <a:ext cx="1368152" cy="1368152"/>
          </a:xfrm>
          <a:prstGeom prst="ellipse">
            <a:avLst/>
          </a:prstGeom>
          <a:solidFill>
            <a:srgbClr val="DE3F0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公租房申请</a:t>
            </a:r>
          </a:p>
        </p:txBody>
      </p:sp>
      <p:sp>
        <p:nvSpPr>
          <p:cNvPr id="13" name="椭圆 12"/>
          <p:cNvSpPr/>
          <p:nvPr/>
        </p:nvSpPr>
        <p:spPr>
          <a:xfrm>
            <a:off x="4439816" y="1109129"/>
            <a:ext cx="1327374" cy="1327374"/>
          </a:xfrm>
          <a:prstGeom prst="ellipse">
            <a:avLst/>
          </a:prstGeom>
          <a:solidFill>
            <a:srgbClr val="00B0F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节假日福利</a:t>
            </a:r>
          </a:p>
        </p:txBody>
      </p:sp>
      <p:sp>
        <p:nvSpPr>
          <p:cNvPr id="14" name="椭圆 13"/>
          <p:cNvSpPr/>
          <p:nvPr/>
        </p:nvSpPr>
        <p:spPr>
          <a:xfrm>
            <a:off x="5767189" y="2018483"/>
            <a:ext cx="1830233" cy="1809081"/>
          </a:xfrm>
          <a:prstGeom prst="ellipse">
            <a:avLst/>
          </a:prstGeom>
          <a:solidFill>
            <a:srgbClr val="005392"/>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itchFamily="34" charset="-122"/>
                <a:ea typeface="微软雅黑" pitchFamily="34" charset="-122"/>
              </a:rPr>
              <a:t>公积金</a:t>
            </a:r>
          </a:p>
        </p:txBody>
      </p:sp>
      <p:sp>
        <p:nvSpPr>
          <p:cNvPr id="15" name="椭圆 14"/>
          <p:cNvSpPr/>
          <p:nvPr/>
        </p:nvSpPr>
        <p:spPr>
          <a:xfrm>
            <a:off x="6456040" y="890958"/>
            <a:ext cx="881858" cy="881858"/>
          </a:xfrm>
          <a:prstGeom prst="ellipse">
            <a:avLst/>
          </a:prstGeom>
          <a:solidFill>
            <a:srgbClr val="FAB30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体检</a:t>
            </a:r>
          </a:p>
        </p:txBody>
      </p:sp>
      <p:sp>
        <p:nvSpPr>
          <p:cNvPr id="16" name="椭圆 15"/>
          <p:cNvSpPr/>
          <p:nvPr/>
        </p:nvSpPr>
        <p:spPr>
          <a:xfrm>
            <a:off x="7765703" y="856025"/>
            <a:ext cx="2515359" cy="2515359"/>
          </a:xfrm>
          <a:prstGeom prst="ellipse">
            <a:avLst/>
          </a:prstGeom>
          <a:solidFill>
            <a:srgbClr val="0070C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latin typeface="微软雅黑" pitchFamily="34" charset="-122"/>
                <a:ea typeface="微软雅黑" pitchFamily="34" charset="-122"/>
              </a:rPr>
              <a:t>社会保险</a:t>
            </a:r>
          </a:p>
        </p:txBody>
      </p:sp>
      <p:sp>
        <p:nvSpPr>
          <p:cNvPr id="17" name="椭圆 16"/>
          <p:cNvSpPr/>
          <p:nvPr/>
        </p:nvSpPr>
        <p:spPr>
          <a:xfrm>
            <a:off x="7337899" y="3494628"/>
            <a:ext cx="1809081" cy="1809081"/>
          </a:xfrm>
          <a:prstGeom prst="ellipse">
            <a:avLst/>
          </a:prstGeom>
          <a:solidFill>
            <a:srgbClr val="00B0F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itchFamily="34" charset="-122"/>
                <a:ea typeface="微软雅黑" pitchFamily="34" charset="-122"/>
              </a:rPr>
              <a:t>培训学习</a:t>
            </a:r>
          </a:p>
        </p:txBody>
      </p:sp>
      <p:sp>
        <p:nvSpPr>
          <p:cNvPr id="18" name="椭圆 17"/>
          <p:cNvSpPr/>
          <p:nvPr/>
        </p:nvSpPr>
        <p:spPr>
          <a:xfrm>
            <a:off x="5280913" y="3824564"/>
            <a:ext cx="1368152" cy="1368152"/>
          </a:xfrm>
          <a:prstGeom prst="ellipse">
            <a:avLst/>
          </a:prstGeom>
          <a:solidFill>
            <a:srgbClr val="FAB30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带薪年假</a:t>
            </a:r>
          </a:p>
        </p:txBody>
      </p:sp>
      <p:sp>
        <p:nvSpPr>
          <p:cNvPr id="19" name="椭圆 18"/>
          <p:cNvSpPr/>
          <p:nvPr/>
        </p:nvSpPr>
        <p:spPr>
          <a:xfrm>
            <a:off x="9559104" y="3206258"/>
            <a:ext cx="1245523" cy="1245523"/>
          </a:xfrm>
          <a:prstGeom prst="ellipse">
            <a:avLst/>
          </a:prstGeom>
          <a:solidFill>
            <a:srgbClr val="DE3F0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不定期活动</a:t>
            </a:r>
          </a:p>
        </p:txBody>
      </p:sp>
      <p:sp>
        <p:nvSpPr>
          <p:cNvPr id="20" name="椭圆 19"/>
          <p:cNvSpPr/>
          <p:nvPr/>
        </p:nvSpPr>
        <p:spPr>
          <a:xfrm>
            <a:off x="9394883" y="4598977"/>
            <a:ext cx="547828" cy="547828"/>
          </a:xfrm>
          <a:prstGeom prst="ellipse">
            <a:avLst/>
          </a:prstGeom>
          <a:solidFill>
            <a:srgbClr val="FAB300"/>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itchFamily="34" charset="-122"/>
              <a:ea typeface="微软雅黑" pitchFamily="34" charset="-122"/>
            </a:endParaRPr>
          </a:p>
        </p:txBody>
      </p:sp>
      <p:grpSp>
        <p:nvGrpSpPr>
          <p:cNvPr id="21" name="组合 20">
            <a:extLst>
              <a:ext uri="{FF2B5EF4-FFF2-40B4-BE49-F238E27FC236}">
                <a16:creationId xmlns:a16="http://schemas.microsoft.com/office/drawing/2014/main" id="{647091CB-259E-4054-8439-1DB693D787C3}"/>
              </a:ext>
            </a:extLst>
          </p:cNvPr>
          <p:cNvGrpSpPr/>
          <p:nvPr/>
        </p:nvGrpSpPr>
        <p:grpSpPr>
          <a:xfrm>
            <a:off x="440055" y="242570"/>
            <a:ext cx="5430658" cy="951230"/>
            <a:chOff x="440055" y="242570"/>
            <a:chExt cx="5430658" cy="951230"/>
          </a:xfrm>
        </p:grpSpPr>
        <p:sp>
          <p:nvSpPr>
            <p:cNvPr id="22" name="标题 1">
              <a:extLst>
                <a:ext uri="{FF2B5EF4-FFF2-40B4-BE49-F238E27FC236}">
                  <a16:creationId xmlns:a16="http://schemas.microsoft.com/office/drawing/2014/main" id="{4F1BA03D-85D9-49BD-9F69-6E2C4621B3F2}"/>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员工福利</a:t>
              </a:r>
            </a:p>
          </p:txBody>
        </p:sp>
        <p:cxnSp>
          <p:nvCxnSpPr>
            <p:cNvPr id="23" name="直接连接符 22">
              <a:extLst>
                <a:ext uri="{FF2B5EF4-FFF2-40B4-BE49-F238E27FC236}">
                  <a16:creationId xmlns:a16="http://schemas.microsoft.com/office/drawing/2014/main" id="{F9384CFD-0567-4EBE-9624-2E784B19FE9C}"/>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
        <p:nvSpPr>
          <p:cNvPr id="24" name="椭圆 23">
            <a:extLst>
              <a:ext uri="{FF2B5EF4-FFF2-40B4-BE49-F238E27FC236}">
                <a16:creationId xmlns:a16="http://schemas.microsoft.com/office/drawing/2014/main" id="{0D5EA46F-C649-4F0F-9390-14313B6C73D5}"/>
              </a:ext>
            </a:extLst>
          </p:cNvPr>
          <p:cNvSpPr/>
          <p:nvPr/>
        </p:nvSpPr>
        <p:spPr>
          <a:xfrm>
            <a:off x="10449343" y="1634258"/>
            <a:ext cx="1224009" cy="1288765"/>
          </a:xfrm>
          <a:prstGeom prst="ellipse">
            <a:avLst/>
          </a:prstGeom>
          <a:solidFill>
            <a:srgbClr val="005392"/>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园区班车</a:t>
            </a:r>
          </a:p>
        </p:txBody>
      </p:sp>
      <p:sp>
        <p:nvSpPr>
          <p:cNvPr id="25" name="椭圆 24">
            <a:extLst>
              <a:ext uri="{FF2B5EF4-FFF2-40B4-BE49-F238E27FC236}">
                <a16:creationId xmlns:a16="http://schemas.microsoft.com/office/drawing/2014/main" id="{C9ADDC06-8E56-4100-824C-E08B2324E61F}"/>
              </a:ext>
            </a:extLst>
          </p:cNvPr>
          <p:cNvSpPr/>
          <p:nvPr/>
        </p:nvSpPr>
        <p:spPr>
          <a:xfrm>
            <a:off x="6373413" y="5122664"/>
            <a:ext cx="1224009" cy="1288765"/>
          </a:xfrm>
          <a:prstGeom prst="ellipse">
            <a:avLst/>
          </a:prstGeom>
          <a:solidFill>
            <a:srgbClr val="005392"/>
          </a:solidFill>
          <a:ln>
            <a:noFill/>
          </a:ln>
          <a:effectLst>
            <a:outerShdw blurRad="3556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itchFamily="34" charset="-122"/>
                <a:ea typeface="微软雅黑" pitchFamily="34" charset="-122"/>
              </a:rPr>
              <a:t>免费停车</a:t>
            </a:r>
          </a:p>
        </p:txBody>
      </p:sp>
    </p:spTree>
    <p:extLst>
      <p:ext uri="{BB962C8B-B14F-4D97-AF65-F5344CB8AC3E}">
        <p14:creationId xmlns:p14="http://schemas.microsoft.com/office/powerpoint/2010/main" val="10242596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a:extLst>
              <a:ext uri="{FF2B5EF4-FFF2-40B4-BE49-F238E27FC236}">
                <a16:creationId xmlns:a16="http://schemas.microsoft.com/office/drawing/2014/main" id="{C68BC3AD-67B9-495F-900A-4DBBF66DD6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rot="458656">
            <a:off x="3139403" y="4029332"/>
            <a:ext cx="1740394" cy="960917"/>
            <a:chOff x="3492500" y="3565525"/>
            <a:chExt cx="2222500" cy="835025"/>
          </a:xfrm>
          <a:solidFill>
            <a:srgbClr val="0070C0"/>
          </a:solidFill>
        </p:grpSpPr>
        <p:sp>
          <p:nvSpPr>
            <p:cNvPr id="3" name="任意多边形 2"/>
            <p:cNvSpPr/>
            <p:nvPr/>
          </p:nvSpPr>
          <p:spPr>
            <a:xfrm>
              <a:off x="3492500" y="4006850"/>
              <a:ext cx="161925" cy="393700"/>
            </a:xfrm>
            <a:custGeom>
              <a:avLst/>
              <a:gdLst>
                <a:gd name="connsiteX0" fmla="*/ 0 w 161925"/>
                <a:gd name="connsiteY0" fmla="*/ 0 h 393700"/>
                <a:gd name="connsiteX1" fmla="*/ 0 w 161925"/>
                <a:gd name="connsiteY1" fmla="*/ 161925 h 393700"/>
                <a:gd name="connsiteX2" fmla="*/ 155575 w 161925"/>
                <a:gd name="connsiteY2" fmla="*/ 393700 h 393700"/>
                <a:gd name="connsiteX3" fmla="*/ 161925 w 161925"/>
                <a:gd name="connsiteY3" fmla="*/ 231775 h 393700"/>
                <a:gd name="connsiteX4" fmla="*/ 0 w 161925"/>
                <a:gd name="connsiteY4" fmla="*/ 0 h 3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393700">
                  <a:moveTo>
                    <a:pt x="0" y="0"/>
                  </a:moveTo>
                  <a:lnTo>
                    <a:pt x="0" y="161925"/>
                  </a:lnTo>
                  <a:lnTo>
                    <a:pt x="155575" y="393700"/>
                  </a:lnTo>
                  <a:lnTo>
                    <a:pt x="161925" y="231775"/>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4" name="任意多边形 3"/>
            <p:cNvSpPr/>
            <p:nvPr/>
          </p:nvSpPr>
          <p:spPr>
            <a:xfrm>
              <a:off x="5149850" y="3565525"/>
              <a:ext cx="330200" cy="609600"/>
            </a:xfrm>
            <a:custGeom>
              <a:avLst/>
              <a:gdLst>
                <a:gd name="connsiteX0" fmla="*/ 0 w 330200"/>
                <a:gd name="connsiteY0" fmla="*/ 0 h 609600"/>
                <a:gd name="connsiteX1" fmla="*/ 0 w 330200"/>
                <a:gd name="connsiteY1" fmla="*/ 155575 h 609600"/>
                <a:gd name="connsiteX2" fmla="*/ 327025 w 330200"/>
                <a:gd name="connsiteY2" fmla="*/ 609600 h 609600"/>
                <a:gd name="connsiteX3" fmla="*/ 330200 w 330200"/>
                <a:gd name="connsiteY3" fmla="*/ 450850 h 609600"/>
                <a:gd name="connsiteX4" fmla="*/ 0 w 3302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609600">
                  <a:moveTo>
                    <a:pt x="0" y="0"/>
                  </a:moveTo>
                  <a:lnTo>
                    <a:pt x="0" y="155575"/>
                  </a:lnTo>
                  <a:lnTo>
                    <a:pt x="327025" y="609600"/>
                  </a:lnTo>
                  <a:cubicBezTo>
                    <a:pt x="328083" y="556683"/>
                    <a:pt x="329142" y="503767"/>
                    <a:pt x="330200" y="450850"/>
                  </a:cubicBez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5" name="任意多边形 4"/>
            <p:cNvSpPr/>
            <p:nvPr/>
          </p:nvSpPr>
          <p:spPr>
            <a:xfrm>
              <a:off x="3498850" y="3571875"/>
              <a:ext cx="2209800" cy="663575"/>
            </a:xfrm>
            <a:custGeom>
              <a:avLst/>
              <a:gdLst>
                <a:gd name="connsiteX0" fmla="*/ 0 w 2209800"/>
                <a:gd name="connsiteY0" fmla="*/ 438150 h 663575"/>
                <a:gd name="connsiteX1" fmla="*/ 158750 w 2209800"/>
                <a:gd name="connsiteY1" fmla="*/ 663575 h 663575"/>
                <a:gd name="connsiteX2" fmla="*/ 1901825 w 2209800"/>
                <a:gd name="connsiteY2" fmla="*/ 339725 h 663575"/>
                <a:gd name="connsiteX3" fmla="*/ 1978025 w 2209800"/>
                <a:gd name="connsiteY3" fmla="*/ 450850 h 663575"/>
                <a:gd name="connsiteX4" fmla="*/ 2209800 w 2209800"/>
                <a:gd name="connsiteY4" fmla="*/ 142875 h 663575"/>
                <a:gd name="connsiteX5" fmla="*/ 1657350 w 2209800"/>
                <a:gd name="connsiteY5" fmla="*/ 0 h 663575"/>
                <a:gd name="connsiteX6" fmla="*/ 1736725 w 2209800"/>
                <a:gd name="connsiteY6" fmla="*/ 107950 h 663575"/>
                <a:gd name="connsiteX7" fmla="*/ 0 w 2209800"/>
                <a:gd name="connsiteY7" fmla="*/ 438150 h 6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663575">
                  <a:moveTo>
                    <a:pt x="0" y="438150"/>
                  </a:moveTo>
                  <a:lnTo>
                    <a:pt x="158750" y="663575"/>
                  </a:lnTo>
                  <a:lnTo>
                    <a:pt x="1901825" y="339725"/>
                  </a:lnTo>
                  <a:lnTo>
                    <a:pt x="1978025" y="450850"/>
                  </a:lnTo>
                  <a:lnTo>
                    <a:pt x="2209800" y="142875"/>
                  </a:lnTo>
                  <a:lnTo>
                    <a:pt x="1657350" y="0"/>
                  </a:lnTo>
                  <a:lnTo>
                    <a:pt x="1736725" y="107950"/>
                  </a:lnTo>
                  <a:lnTo>
                    <a:pt x="0" y="43815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6" name="任意多边形 5"/>
            <p:cNvSpPr/>
            <p:nvPr/>
          </p:nvSpPr>
          <p:spPr>
            <a:xfrm>
              <a:off x="3653203" y="3911600"/>
              <a:ext cx="1750647" cy="488950"/>
            </a:xfrm>
            <a:custGeom>
              <a:avLst/>
              <a:gdLst>
                <a:gd name="connsiteX0" fmla="*/ 1222 w 1750647"/>
                <a:gd name="connsiteY0" fmla="*/ 488950 h 488950"/>
                <a:gd name="connsiteX1" fmla="*/ 1741122 w 1750647"/>
                <a:gd name="connsiteY1" fmla="*/ 152400 h 488950"/>
                <a:gd name="connsiteX2" fmla="*/ 1750647 w 1750647"/>
                <a:gd name="connsiteY2" fmla="*/ 0 h 488950"/>
                <a:gd name="connsiteX3" fmla="*/ 1222 w 1750647"/>
                <a:gd name="connsiteY3" fmla="*/ 333375 h 488950"/>
                <a:gd name="connsiteX4" fmla="*/ 1222 w 1750647"/>
                <a:gd name="connsiteY4" fmla="*/ 48895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647" h="488950">
                  <a:moveTo>
                    <a:pt x="1222" y="488950"/>
                  </a:moveTo>
                  <a:lnTo>
                    <a:pt x="1741122" y="152400"/>
                  </a:lnTo>
                  <a:lnTo>
                    <a:pt x="1750647" y="0"/>
                  </a:lnTo>
                  <a:lnTo>
                    <a:pt x="1222" y="333375"/>
                  </a:lnTo>
                  <a:cubicBezTo>
                    <a:pt x="164" y="383117"/>
                    <a:pt x="-895" y="432858"/>
                    <a:pt x="1222" y="48895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7" name="任意多边形 6"/>
            <p:cNvSpPr/>
            <p:nvPr/>
          </p:nvSpPr>
          <p:spPr>
            <a:xfrm>
              <a:off x="5473700" y="3711575"/>
              <a:ext cx="241300" cy="466725"/>
            </a:xfrm>
            <a:custGeom>
              <a:avLst/>
              <a:gdLst>
                <a:gd name="connsiteX0" fmla="*/ 241300 w 241300"/>
                <a:gd name="connsiteY0" fmla="*/ 0 h 466725"/>
                <a:gd name="connsiteX1" fmla="*/ 228600 w 241300"/>
                <a:gd name="connsiteY1" fmla="*/ 177800 h 466725"/>
                <a:gd name="connsiteX2" fmla="*/ 3175 w 241300"/>
                <a:gd name="connsiteY2" fmla="*/ 466725 h 466725"/>
                <a:gd name="connsiteX3" fmla="*/ 0 w 241300"/>
                <a:gd name="connsiteY3" fmla="*/ 304800 h 466725"/>
                <a:gd name="connsiteX4" fmla="*/ 241300 w 241300"/>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466725">
                  <a:moveTo>
                    <a:pt x="241300" y="0"/>
                  </a:moveTo>
                  <a:lnTo>
                    <a:pt x="228600" y="177800"/>
                  </a:lnTo>
                  <a:lnTo>
                    <a:pt x="3175" y="466725"/>
                  </a:lnTo>
                  <a:cubicBezTo>
                    <a:pt x="2117" y="412750"/>
                    <a:pt x="1058" y="358775"/>
                    <a:pt x="0" y="304800"/>
                  </a:cubicBezTo>
                  <a:lnTo>
                    <a:pt x="24130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grpSp>
        <p:nvGrpSpPr>
          <p:cNvPr id="8" name="组合 7"/>
          <p:cNvGrpSpPr/>
          <p:nvPr/>
        </p:nvGrpSpPr>
        <p:grpSpPr>
          <a:xfrm rot="19571275">
            <a:off x="1030135" y="4027045"/>
            <a:ext cx="1725476" cy="1103410"/>
            <a:chOff x="1397000" y="3565525"/>
            <a:chExt cx="2203450" cy="958850"/>
          </a:xfrm>
          <a:solidFill>
            <a:srgbClr val="005392"/>
          </a:solidFill>
        </p:grpSpPr>
        <p:sp>
          <p:nvSpPr>
            <p:cNvPr id="9" name="任意多边形 8"/>
            <p:cNvSpPr/>
            <p:nvPr/>
          </p:nvSpPr>
          <p:spPr>
            <a:xfrm>
              <a:off x="1400175" y="3781425"/>
              <a:ext cx="1720850" cy="638175"/>
            </a:xfrm>
            <a:custGeom>
              <a:avLst/>
              <a:gdLst>
                <a:gd name="connsiteX0" fmla="*/ 3175 w 1720850"/>
                <a:gd name="connsiteY0" fmla="*/ 0 h 638175"/>
                <a:gd name="connsiteX1" fmla="*/ 0 w 1720850"/>
                <a:gd name="connsiteY1" fmla="*/ 165100 h 638175"/>
                <a:gd name="connsiteX2" fmla="*/ 1720850 w 1720850"/>
                <a:gd name="connsiteY2" fmla="*/ 638175 h 638175"/>
                <a:gd name="connsiteX3" fmla="*/ 1711325 w 1720850"/>
                <a:gd name="connsiteY3" fmla="*/ 473075 h 638175"/>
                <a:gd name="connsiteX4" fmla="*/ 3175 w 1720850"/>
                <a:gd name="connsiteY4" fmla="*/ 0 h 63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850" h="638175">
                  <a:moveTo>
                    <a:pt x="3175" y="0"/>
                  </a:moveTo>
                  <a:cubicBezTo>
                    <a:pt x="2117" y="55033"/>
                    <a:pt x="1058" y="110067"/>
                    <a:pt x="0" y="165100"/>
                  </a:cubicBezTo>
                  <a:lnTo>
                    <a:pt x="1720850" y="638175"/>
                  </a:lnTo>
                  <a:lnTo>
                    <a:pt x="1711325" y="473075"/>
                  </a:lnTo>
                  <a:lnTo>
                    <a:pt x="317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1397000" y="3565525"/>
              <a:ext cx="2200275" cy="784225"/>
            </a:xfrm>
            <a:custGeom>
              <a:avLst/>
              <a:gdLst>
                <a:gd name="connsiteX0" fmla="*/ 0 w 2200275"/>
                <a:gd name="connsiteY0" fmla="*/ 212725 h 784225"/>
                <a:gd name="connsiteX1" fmla="*/ 187325 w 2200275"/>
                <a:gd name="connsiteY1" fmla="*/ 0 h 784225"/>
                <a:gd name="connsiteX2" fmla="*/ 1905000 w 2200275"/>
                <a:gd name="connsiteY2" fmla="*/ 479425 h 784225"/>
                <a:gd name="connsiteX3" fmla="*/ 1987550 w 2200275"/>
                <a:gd name="connsiteY3" fmla="*/ 374650 h 784225"/>
                <a:gd name="connsiteX4" fmla="*/ 2200275 w 2200275"/>
                <a:gd name="connsiteY4" fmla="*/ 698500 h 784225"/>
                <a:gd name="connsiteX5" fmla="*/ 1647825 w 2200275"/>
                <a:gd name="connsiteY5" fmla="*/ 784225 h 784225"/>
                <a:gd name="connsiteX6" fmla="*/ 1717675 w 2200275"/>
                <a:gd name="connsiteY6" fmla="*/ 682625 h 784225"/>
                <a:gd name="connsiteX7" fmla="*/ 0 w 2200275"/>
                <a:gd name="connsiteY7" fmla="*/ 2127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784225">
                  <a:moveTo>
                    <a:pt x="0" y="212725"/>
                  </a:moveTo>
                  <a:lnTo>
                    <a:pt x="187325" y="0"/>
                  </a:lnTo>
                  <a:lnTo>
                    <a:pt x="1905000" y="479425"/>
                  </a:lnTo>
                  <a:lnTo>
                    <a:pt x="1987550" y="374650"/>
                  </a:lnTo>
                  <a:lnTo>
                    <a:pt x="2200275" y="698500"/>
                  </a:lnTo>
                  <a:lnTo>
                    <a:pt x="1647825" y="784225"/>
                  </a:lnTo>
                  <a:lnTo>
                    <a:pt x="1717675" y="682625"/>
                  </a:lnTo>
                  <a:lnTo>
                    <a:pt x="0" y="21272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3028950" y="4260850"/>
              <a:ext cx="571500" cy="263525"/>
            </a:xfrm>
            <a:custGeom>
              <a:avLst/>
              <a:gdLst>
                <a:gd name="connsiteX0" fmla="*/ 12700 w 571500"/>
                <a:gd name="connsiteY0" fmla="*/ 88900 h 263525"/>
                <a:gd name="connsiteX1" fmla="*/ 0 w 571500"/>
                <a:gd name="connsiteY1" fmla="*/ 263525 h 263525"/>
                <a:gd name="connsiteX2" fmla="*/ 561975 w 571500"/>
                <a:gd name="connsiteY2" fmla="*/ 155575 h 263525"/>
                <a:gd name="connsiteX3" fmla="*/ 571500 w 571500"/>
                <a:gd name="connsiteY3" fmla="*/ 0 h 263525"/>
                <a:gd name="connsiteX4" fmla="*/ 12700 w 571500"/>
                <a:gd name="connsiteY4" fmla="*/ 88900 h 2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263525">
                  <a:moveTo>
                    <a:pt x="12700" y="88900"/>
                  </a:moveTo>
                  <a:lnTo>
                    <a:pt x="0" y="263525"/>
                  </a:lnTo>
                  <a:lnTo>
                    <a:pt x="561975" y="155575"/>
                  </a:lnTo>
                  <a:lnTo>
                    <a:pt x="571500" y="0"/>
                  </a:lnTo>
                  <a:lnTo>
                    <a:pt x="12700" y="8890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205287">
            <a:off x="7091411" y="4037282"/>
            <a:ext cx="1740394" cy="960917"/>
            <a:chOff x="3492500" y="3565525"/>
            <a:chExt cx="2222500" cy="835025"/>
          </a:xfrm>
          <a:solidFill>
            <a:srgbClr val="FAB300"/>
          </a:solidFill>
        </p:grpSpPr>
        <p:sp>
          <p:nvSpPr>
            <p:cNvPr id="13" name="任意多边形 12"/>
            <p:cNvSpPr/>
            <p:nvPr/>
          </p:nvSpPr>
          <p:spPr>
            <a:xfrm>
              <a:off x="3492500" y="4006850"/>
              <a:ext cx="161925" cy="393700"/>
            </a:xfrm>
            <a:custGeom>
              <a:avLst/>
              <a:gdLst>
                <a:gd name="connsiteX0" fmla="*/ 0 w 161925"/>
                <a:gd name="connsiteY0" fmla="*/ 0 h 393700"/>
                <a:gd name="connsiteX1" fmla="*/ 0 w 161925"/>
                <a:gd name="connsiteY1" fmla="*/ 161925 h 393700"/>
                <a:gd name="connsiteX2" fmla="*/ 155575 w 161925"/>
                <a:gd name="connsiteY2" fmla="*/ 393700 h 393700"/>
                <a:gd name="connsiteX3" fmla="*/ 161925 w 161925"/>
                <a:gd name="connsiteY3" fmla="*/ 231775 h 393700"/>
                <a:gd name="connsiteX4" fmla="*/ 0 w 161925"/>
                <a:gd name="connsiteY4" fmla="*/ 0 h 39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393700">
                  <a:moveTo>
                    <a:pt x="0" y="0"/>
                  </a:moveTo>
                  <a:lnTo>
                    <a:pt x="0" y="161925"/>
                  </a:lnTo>
                  <a:lnTo>
                    <a:pt x="155575" y="393700"/>
                  </a:lnTo>
                  <a:lnTo>
                    <a:pt x="161925" y="231775"/>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p>
          </p:txBody>
        </p:sp>
        <p:sp>
          <p:nvSpPr>
            <p:cNvPr id="14" name="任意多边形 13"/>
            <p:cNvSpPr/>
            <p:nvPr/>
          </p:nvSpPr>
          <p:spPr>
            <a:xfrm>
              <a:off x="5149850" y="3565525"/>
              <a:ext cx="330200" cy="609600"/>
            </a:xfrm>
            <a:custGeom>
              <a:avLst/>
              <a:gdLst>
                <a:gd name="connsiteX0" fmla="*/ 0 w 330200"/>
                <a:gd name="connsiteY0" fmla="*/ 0 h 609600"/>
                <a:gd name="connsiteX1" fmla="*/ 0 w 330200"/>
                <a:gd name="connsiteY1" fmla="*/ 155575 h 609600"/>
                <a:gd name="connsiteX2" fmla="*/ 327025 w 330200"/>
                <a:gd name="connsiteY2" fmla="*/ 609600 h 609600"/>
                <a:gd name="connsiteX3" fmla="*/ 330200 w 330200"/>
                <a:gd name="connsiteY3" fmla="*/ 450850 h 609600"/>
                <a:gd name="connsiteX4" fmla="*/ 0 w 3302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609600">
                  <a:moveTo>
                    <a:pt x="0" y="0"/>
                  </a:moveTo>
                  <a:lnTo>
                    <a:pt x="0" y="155575"/>
                  </a:lnTo>
                  <a:lnTo>
                    <a:pt x="327025" y="609600"/>
                  </a:lnTo>
                  <a:cubicBezTo>
                    <a:pt x="328083" y="556683"/>
                    <a:pt x="329142" y="503767"/>
                    <a:pt x="330200" y="450850"/>
                  </a:cubicBez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p>
          </p:txBody>
        </p:sp>
        <p:sp>
          <p:nvSpPr>
            <p:cNvPr id="15" name="任意多边形 14"/>
            <p:cNvSpPr/>
            <p:nvPr/>
          </p:nvSpPr>
          <p:spPr>
            <a:xfrm>
              <a:off x="3498850" y="3571875"/>
              <a:ext cx="2209800" cy="663575"/>
            </a:xfrm>
            <a:custGeom>
              <a:avLst/>
              <a:gdLst>
                <a:gd name="connsiteX0" fmla="*/ 0 w 2209800"/>
                <a:gd name="connsiteY0" fmla="*/ 438150 h 663575"/>
                <a:gd name="connsiteX1" fmla="*/ 158750 w 2209800"/>
                <a:gd name="connsiteY1" fmla="*/ 663575 h 663575"/>
                <a:gd name="connsiteX2" fmla="*/ 1901825 w 2209800"/>
                <a:gd name="connsiteY2" fmla="*/ 339725 h 663575"/>
                <a:gd name="connsiteX3" fmla="*/ 1978025 w 2209800"/>
                <a:gd name="connsiteY3" fmla="*/ 450850 h 663575"/>
                <a:gd name="connsiteX4" fmla="*/ 2209800 w 2209800"/>
                <a:gd name="connsiteY4" fmla="*/ 142875 h 663575"/>
                <a:gd name="connsiteX5" fmla="*/ 1657350 w 2209800"/>
                <a:gd name="connsiteY5" fmla="*/ 0 h 663575"/>
                <a:gd name="connsiteX6" fmla="*/ 1736725 w 2209800"/>
                <a:gd name="connsiteY6" fmla="*/ 107950 h 663575"/>
                <a:gd name="connsiteX7" fmla="*/ 0 w 2209800"/>
                <a:gd name="connsiteY7" fmla="*/ 438150 h 6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663575">
                  <a:moveTo>
                    <a:pt x="0" y="438150"/>
                  </a:moveTo>
                  <a:lnTo>
                    <a:pt x="158750" y="663575"/>
                  </a:lnTo>
                  <a:lnTo>
                    <a:pt x="1901825" y="339725"/>
                  </a:lnTo>
                  <a:lnTo>
                    <a:pt x="1978025" y="450850"/>
                  </a:lnTo>
                  <a:lnTo>
                    <a:pt x="2209800" y="142875"/>
                  </a:lnTo>
                  <a:lnTo>
                    <a:pt x="1657350" y="0"/>
                  </a:lnTo>
                  <a:lnTo>
                    <a:pt x="1736725" y="107950"/>
                  </a:lnTo>
                  <a:lnTo>
                    <a:pt x="0" y="43815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p>
          </p:txBody>
        </p:sp>
        <p:sp>
          <p:nvSpPr>
            <p:cNvPr id="16" name="任意多边形 15"/>
            <p:cNvSpPr/>
            <p:nvPr/>
          </p:nvSpPr>
          <p:spPr>
            <a:xfrm>
              <a:off x="3653203" y="3911600"/>
              <a:ext cx="1750647" cy="488950"/>
            </a:xfrm>
            <a:custGeom>
              <a:avLst/>
              <a:gdLst>
                <a:gd name="connsiteX0" fmla="*/ 1222 w 1750647"/>
                <a:gd name="connsiteY0" fmla="*/ 488950 h 488950"/>
                <a:gd name="connsiteX1" fmla="*/ 1741122 w 1750647"/>
                <a:gd name="connsiteY1" fmla="*/ 152400 h 488950"/>
                <a:gd name="connsiteX2" fmla="*/ 1750647 w 1750647"/>
                <a:gd name="connsiteY2" fmla="*/ 0 h 488950"/>
                <a:gd name="connsiteX3" fmla="*/ 1222 w 1750647"/>
                <a:gd name="connsiteY3" fmla="*/ 333375 h 488950"/>
                <a:gd name="connsiteX4" fmla="*/ 1222 w 1750647"/>
                <a:gd name="connsiteY4" fmla="*/ 48895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647" h="488950">
                  <a:moveTo>
                    <a:pt x="1222" y="488950"/>
                  </a:moveTo>
                  <a:lnTo>
                    <a:pt x="1741122" y="152400"/>
                  </a:lnTo>
                  <a:lnTo>
                    <a:pt x="1750647" y="0"/>
                  </a:lnTo>
                  <a:lnTo>
                    <a:pt x="1222" y="333375"/>
                  </a:lnTo>
                  <a:cubicBezTo>
                    <a:pt x="164" y="383117"/>
                    <a:pt x="-895" y="432858"/>
                    <a:pt x="1222" y="48895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p>
          </p:txBody>
        </p:sp>
        <p:sp>
          <p:nvSpPr>
            <p:cNvPr id="17" name="任意多边形 16"/>
            <p:cNvSpPr/>
            <p:nvPr/>
          </p:nvSpPr>
          <p:spPr>
            <a:xfrm>
              <a:off x="5473700" y="3711575"/>
              <a:ext cx="241300" cy="466725"/>
            </a:xfrm>
            <a:custGeom>
              <a:avLst/>
              <a:gdLst>
                <a:gd name="connsiteX0" fmla="*/ 241300 w 241300"/>
                <a:gd name="connsiteY0" fmla="*/ 0 h 466725"/>
                <a:gd name="connsiteX1" fmla="*/ 228600 w 241300"/>
                <a:gd name="connsiteY1" fmla="*/ 177800 h 466725"/>
                <a:gd name="connsiteX2" fmla="*/ 3175 w 241300"/>
                <a:gd name="connsiteY2" fmla="*/ 466725 h 466725"/>
                <a:gd name="connsiteX3" fmla="*/ 0 w 241300"/>
                <a:gd name="connsiteY3" fmla="*/ 304800 h 466725"/>
                <a:gd name="connsiteX4" fmla="*/ 241300 w 241300"/>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300" h="466725">
                  <a:moveTo>
                    <a:pt x="241300" y="0"/>
                  </a:moveTo>
                  <a:lnTo>
                    <a:pt x="228600" y="177800"/>
                  </a:lnTo>
                  <a:lnTo>
                    <a:pt x="3175" y="466725"/>
                  </a:lnTo>
                  <a:cubicBezTo>
                    <a:pt x="2117" y="412750"/>
                    <a:pt x="1058" y="358775"/>
                    <a:pt x="0" y="304800"/>
                  </a:cubicBezTo>
                  <a:lnTo>
                    <a:pt x="24130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p>
          </p:txBody>
        </p:sp>
      </p:grpSp>
      <p:grpSp>
        <p:nvGrpSpPr>
          <p:cNvPr id="18" name="组合 17"/>
          <p:cNvGrpSpPr/>
          <p:nvPr/>
        </p:nvGrpSpPr>
        <p:grpSpPr>
          <a:xfrm rot="19669366">
            <a:off x="5074910" y="4003887"/>
            <a:ext cx="1725476" cy="1103410"/>
            <a:chOff x="1397000" y="3565525"/>
            <a:chExt cx="2203450" cy="958850"/>
          </a:xfrm>
          <a:solidFill>
            <a:srgbClr val="00B0F0"/>
          </a:solidFill>
        </p:grpSpPr>
        <p:sp>
          <p:nvSpPr>
            <p:cNvPr id="19" name="任意多边形 18"/>
            <p:cNvSpPr/>
            <p:nvPr/>
          </p:nvSpPr>
          <p:spPr>
            <a:xfrm>
              <a:off x="1400175" y="3781425"/>
              <a:ext cx="1720850" cy="638175"/>
            </a:xfrm>
            <a:custGeom>
              <a:avLst/>
              <a:gdLst>
                <a:gd name="connsiteX0" fmla="*/ 3175 w 1720850"/>
                <a:gd name="connsiteY0" fmla="*/ 0 h 638175"/>
                <a:gd name="connsiteX1" fmla="*/ 0 w 1720850"/>
                <a:gd name="connsiteY1" fmla="*/ 165100 h 638175"/>
                <a:gd name="connsiteX2" fmla="*/ 1720850 w 1720850"/>
                <a:gd name="connsiteY2" fmla="*/ 638175 h 638175"/>
                <a:gd name="connsiteX3" fmla="*/ 1711325 w 1720850"/>
                <a:gd name="connsiteY3" fmla="*/ 473075 h 638175"/>
                <a:gd name="connsiteX4" fmla="*/ 3175 w 1720850"/>
                <a:gd name="connsiteY4" fmla="*/ 0 h 63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850" h="638175">
                  <a:moveTo>
                    <a:pt x="3175" y="0"/>
                  </a:moveTo>
                  <a:cubicBezTo>
                    <a:pt x="2117" y="55033"/>
                    <a:pt x="1058" y="110067"/>
                    <a:pt x="0" y="165100"/>
                  </a:cubicBezTo>
                  <a:lnTo>
                    <a:pt x="1720850" y="638175"/>
                  </a:lnTo>
                  <a:lnTo>
                    <a:pt x="1711325" y="473075"/>
                  </a:lnTo>
                  <a:lnTo>
                    <a:pt x="317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0" name="任意多边形 19"/>
            <p:cNvSpPr/>
            <p:nvPr/>
          </p:nvSpPr>
          <p:spPr>
            <a:xfrm>
              <a:off x="1397000" y="3565525"/>
              <a:ext cx="2200275" cy="784225"/>
            </a:xfrm>
            <a:custGeom>
              <a:avLst/>
              <a:gdLst>
                <a:gd name="connsiteX0" fmla="*/ 0 w 2200275"/>
                <a:gd name="connsiteY0" fmla="*/ 212725 h 784225"/>
                <a:gd name="connsiteX1" fmla="*/ 187325 w 2200275"/>
                <a:gd name="connsiteY1" fmla="*/ 0 h 784225"/>
                <a:gd name="connsiteX2" fmla="*/ 1905000 w 2200275"/>
                <a:gd name="connsiteY2" fmla="*/ 479425 h 784225"/>
                <a:gd name="connsiteX3" fmla="*/ 1987550 w 2200275"/>
                <a:gd name="connsiteY3" fmla="*/ 374650 h 784225"/>
                <a:gd name="connsiteX4" fmla="*/ 2200275 w 2200275"/>
                <a:gd name="connsiteY4" fmla="*/ 698500 h 784225"/>
                <a:gd name="connsiteX5" fmla="*/ 1647825 w 2200275"/>
                <a:gd name="connsiteY5" fmla="*/ 784225 h 784225"/>
                <a:gd name="connsiteX6" fmla="*/ 1717675 w 2200275"/>
                <a:gd name="connsiteY6" fmla="*/ 682625 h 784225"/>
                <a:gd name="connsiteX7" fmla="*/ 0 w 2200275"/>
                <a:gd name="connsiteY7" fmla="*/ 2127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784225">
                  <a:moveTo>
                    <a:pt x="0" y="212725"/>
                  </a:moveTo>
                  <a:lnTo>
                    <a:pt x="187325" y="0"/>
                  </a:lnTo>
                  <a:lnTo>
                    <a:pt x="1905000" y="479425"/>
                  </a:lnTo>
                  <a:lnTo>
                    <a:pt x="1987550" y="374650"/>
                  </a:lnTo>
                  <a:lnTo>
                    <a:pt x="2200275" y="698500"/>
                  </a:lnTo>
                  <a:lnTo>
                    <a:pt x="1647825" y="784225"/>
                  </a:lnTo>
                  <a:lnTo>
                    <a:pt x="1717675" y="682625"/>
                  </a:lnTo>
                  <a:lnTo>
                    <a:pt x="0" y="21272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21" name="任意多边形 20"/>
            <p:cNvSpPr/>
            <p:nvPr/>
          </p:nvSpPr>
          <p:spPr>
            <a:xfrm>
              <a:off x="3028950" y="4260850"/>
              <a:ext cx="571500" cy="263525"/>
            </a:xfrm>
            <a:custGeom>
              <a:avLst/>
              <a:gdLst>
                <a:gd name="connsiteX0" fmla="*/ 12700 w 571500"/>
                <a:gd name="connsiteY0" fmla="*/ 88900 h 263525"/>
                <a:gd name="connsiteX1" fmla="*/ 0 w 571500"/>
                <a:gd name="connsiteY1" fmla="*/ 263525 h 263525"/>
                <a:gd name="connsiteX2" fmla="*/ 561975 w 571500"/>
                <a:gd name="connsiteY2" fmla="*/ 155575 h 263525"/>
                <a:gd name="connsiteX3" fmla="*/ 571500 w 571500"/>
                <a:gd name="connsiteY3" fmla="*/ 0 h 263525"/>
                <a:gd name="connsiteX4" fmla="*/ 12700 w 571500"/>
                <a:gd name="connsiteY4" fmla="*/ 88900 h 2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263525">
                  <a:moveTo>
                    <a:pt x="12700" y="88900"/>
                  </a:moveTo>
                  <a:lnTo>
                    <a:pt x="0" y="263525"/>
                  </a:lnTo>
                  <a:lnTo>
                    <a:pt x="561975" y="155575"/>
                  </a:lnTo>
                  <a:lnTo>
                    <a:pt x="571500" y="0"/>
                  </a:lnTo>
                  <a:lnTo>
                    <a:pt x="12700" y="8890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grpSp>
        <p:nvGrpSpPr>
          <p:cNvPr id="22" name="组合 21"/>
          <p:cNvGrpSpPr/>
          <p:nvPr/>
        </p:nvGrpSpPr>
        <p:grpSpPr>
          <a:xfrm>
            <a:off x="5198968" y="2267018"/>
            <a:ext cx="1675447" cy="2222307"/>
            <a:chOff x="7259427" y="2018506"/>
            <a:chExt cx="1456258" cy="1931575"/>
          </a:xfrm>
        </p:grpSpPr>
        <p:sp>
          <p:nvSpPr>
            <p:cNvPr id="23" name="泪滴形 22"/>
            <p:cNvSpPr/>
            <p:nvPr/>
          </p:nvSpPr>
          <p:spPr bwMode="auto">
            <a:xfrm rot="8153283">
              <a:off x="7318765" y="2065718"/>
              <a:ext cx="1309688" cy="1309688"/>
            </a:xfrm>
            <a:prstGeom prst="teardrop">
              <a:avLst>
                <a:gd name="adj" fmla="val 118585"/>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24" name="泪滴形 23"/>
            <p:cNvSpPr/>
            <p:nvPr/>
          </p:nvSpPr>
          <p:spPr bwMode="auto">
            <a:xfrm rot="8153283">
              <a:off x="7275903" y="2018506"/>
              <a:ext cx="1408112" cy="1408112"/>
            </a:xfrm>
            <a:prstGeom prst="teardrop">
              <a:avLst>
                <a:gd name="adj" fmla="val 118585"/>
              </a:avLst>
            </a:prstGeom>
            <a:noFill/>
            <a:ln>
              <a:solidFill>
                <a:srgbClr val="00A1D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25" name="椭圆 24"/>
            <p:cNvSpPr/>
            <p:nvPr/>
          </p:nvSpPr>
          <p:spPr bwMode="auto">
            <a:xfrm>
              <a:off x="7898203" y="3829431"/>
              <a:ext cx="120650" cy="120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26" name="TextBox 25"/>
            <p:cNvSpPr txBox="1"/>
            <p:nvPr/>
          </p:nvSpPr>
          <p:spPr>
            <a:xfrm>
              <a:off x="7259427" y="2630566"/>
              <a:ext cx="1456258" cy="454770"/>
            </a:xfrm>
            <a:prstGeom prst="rect">
              <a:avLst/>
            </a:prstGeom>
            <a:noFill/>
          </p:spPr>
          <p:txBody>
            <a:bodyPr wrap="square" rtlCol="0">
              <a:spAutoFit/>
            </a:bodyPr>
            <a:lstStyle/>
            <a:p>
              <a:pPr algn="ctr"/>
              <a:r>
                <a:rPr lang="zh-CN" altLang="en-US" sz="2800" b="1" dirty="0">
                  <a:solidFill>
                    <a:schemeClr val="bg1"/>
                  </a:solidFill>
                  <a:latin typeface="微软雅黑" pitchFamily="34" charset="-122"/>
                  <a:ea typeface="微软雅黑" pitchFamily="34" charset="-122"/>
                </a:rPr>
                <a:t>项目经理</a:t>
              </a:r>
            </a:p>
          </p:txBody>
        </p:sp>
        <p:sp>
          <p:nvSpPr>
            <p:cNvPr id="27" name="Freeform 387"/>
            <p:cNvSpPr>
              <a:spLocks noEditPoints="1"/>
            </p:cNvSpPr>
            <p:nvPr/>
          </p:nvSpPr>
          <p:spPr bwMode="auto">
            <a:xfrm>
              <a:off x="7820645" y="2203568"/>
              <a:ext cx="318627" cy="295370"/>
            </a:xfrm>
            <a:custGeom>
              <a:avLst/>
              <a:gdLst>
                <a:gd name="T0" fmla="*/ 125 w 137"/>
                <a:gd name="T1" fmla="*/ 54 h 127"/>
                <a:gd name="T2" fmla="*/ 136 w 137"/>
                <a:gd name="T3" fmla="*/ 61 h 127"/>
                <a:gd name="T4" fmla="*/ 137 w 137"/>
                <a:gd name="T5" fmla="*/ 114 h 127"/>
                <a:gd name="T6" fmla="*/ 130 w 137"/>
                <a:gd name="T7" fmla="*/ 125 h 127"/>
                <a:gd name="T8" fmla="*/ 33 w 137"/>
                <a:gd name="T9" fmla="*/ 127 h 127"/>
                <a:gd name="T10" fmla="*/ 20 w 137"/>
                <a:gd name="T11" fmla="*/ 120 h 127"/>
                <a:gd name="T12" fmla="*/ 20 w 137"/>
                <a:gd name="T13" fmla="*/ 66 h 127"/>
                <a:gd name="T14" fmla="*/ 27 w 137"/>
                <a:gd name="T15" fmla="*/ 55 h 127"/>
                <a:gd name="T16" fmla="*/ 27 w 137"/>
                <a:gd name="T17" fmla="*/ 0 h 127"/>
                <a:gd name="T18" fmla="*/ 14 w 137"/>
                <a:gd name="T19" fmla="*/ 4 h 127"/>
                <a:gd name="T20" fmla="*/ 9 w 137"/>
                <a:gd name="T21" fmla="*/ 15 h 127"/>
                <a:gd name="T22" fmla="*/ 0 w 137"/>
                <a:gd name="T23" fmla="*/ 66 h 127"/>
                <a:gd name="T24" fmla="*/ 9 w 137"/>
                <a:gd name="T25" fmla="*/ 77 h 127"/>
                <a:gd name="T26" fmla="*/ 9 w 137"/>
                <a:gd name="T27" fmla="*/ 63 h 127"/>
                <a:gd name="T28" fmla="*/ 16 w 137"/>
                <a:gd name="T29" fmla="*/ 15 h 127"/>
                <a:gd name="T30" fmla="*/ 20 w 137"/>
                <a:gd name="T31" fmla="*/ 11 h 127"/>
                <a:gd name="T32" fmla="*/ 26 w 137"/>
                <a:gd name="T33" fmla="*/ 10 h 127"/>
                <a:gd name="T34" fmla="*/ 112 w 137"/>
                <a:gd name="T35" fmla="*/ 26 h 127"/>
                <a:gd name="T36" fmla="*/ 114 w 137"/>
                <a:gd name="T37" fmla="*/ 30 h 127"/>
                <a:gd name="T38" fmla="*/ 29 w 137"/>
                <a:gd name="T39" fmla="*/ 22 h 127"/>
                <a:gd name="T40" fmla="*/ 33 w 137"/>
                <a:gd name="T41" fmla="*/ 43 h 127"/>
                <a:gd name="T42" fmla="*/ 123 w 137"/>
                <a:gd name="T43" fmla="*/ 35 h 127"/>
                <a:gd name="T44" fmla="*/ 121 w 137"/>
                <a:gd name="T45" fmla="*/ 22 h 127"/>
                <a:gd name="T46" fmla="*/ 27 w 137"/>
                <a:gd name="T47" fmla="*/ 0 h 127"/>
                <a:gd name="T48" fmla="*/ 99 w 137"/>
                <a:gd name="T49" fmla="*/ 63 h 127"/>
                <a:gd name="T50" fmla="*/ 88 w 137"/>
                <a:gd name="T51" fmla="*/ 70 h 127"/>
                <a:gd name="T52" fmla="*/ 88 w 137"/>
                <a:gd name="T53" fmla="*/ 79 h 127"/>
                <a:gd name="T54" fmla="*/ 99 w 137"/>
                <a:gd name="T55" fmla="*/ 87 h 127"/>
                <a:gd name="T56" fmla="*/ 106 w 137"/>
                <a:gd name="T57" fmla="*/ 85 h 127"/>
                <a:gd name="T58" fmla="*/ 115 w 137"/>
                <a:gd name="T59" fmla="*/ 87 h 127"/>
                <a:gd name="T60" fmla="*/ 123 w 137"/>
                <a:gd name="T61" fmla="*/ 83 h 127"/>
                <a:gd name="T62" fmla="*/ 126 w 137"/>
                <a:gd name="T63" fmla="*/ 76 h 127"/>
                <a:gd name="T64" fmla="*/ 119 w 137"/>
                <a:gd name="T65" fmla="*/ 65 h 127"/>
                <a:gd name="T66" fmla="*/ 110 w 137"/>
                <a:gd name="T67" fmla="*/ 65 h 127"/>
                <a:gd name="T68" fmla="*/ 103 w 137"/>
                <a:gd name="T69" fmla="*/ 65 h 127"/>
                <a:gd name="T70" fmla="*/ 108 w 137"/>
                <a:gd name="T71" fmla="*/ 103 h 127"/>
                <a:gd name="T72" fmla="*/ 128 w 137"/>
                <a:gd name="T73" fmla="*/ 103 h 127"/>
                <a:gd name="T74" fmla="*/ 82 w 137"/>
                <a:gd name="T75" fmla="*/ 103 h 127"/>
                <a:gd name="T76" fmla="*/ 103 w 137"/>
                <a:gd name="T77" fmla="*/ 103 h 127"/>
                <a:gd name="T78" fmla="*/ 57 w 137"/>
                <a:gd name="T79" fmla="*/ 103 h 127"/>
                <a:gd name="T80" fmla="*/ 77 w 137"/>
                <a:gd name="T81" fmla="*/ 103 h 127"/>
                <a:gd name="T82" fmla="*/ 31 w 137"/>
                <a:gd name="T83" fmla="*/ 103 h 127"/>
                <a:gd name="T84" fmla="*/ 51 w 137"/>
                <a:gd name="T85"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27">
                  <a:moveTo>
                    <a:pt x="33" y="54"/>
                  </a:moveTo>
                  <a:lnTo>
                    <a:pt x="125" y="54"/>
                  </a:lnTo>
                  <a:lnTo>
                    <a:pt x="125" y="54"/>
                  </a:lnTo>
                  <a:lnTo>
                    <a:pt x="130" y="55"/>
                  </a:lnTo>
                  <a:lnTo>
                    <a:pt x="134" y="57"/>
                  </a:lnTo>
                  <a:lnTo>
                    <a:pt x="136" y="61"/>
                  </a:lnTo>
                  <a:lnTo>
                    <a:pt x="137" y="66"/>
                  </a:lnTo>
                  <a:lnTo>
                    <a:pt x="137" y="114"/>
                  </a:lnTo>
                  <a:lnTo>
                    <a:pt x="137" y="114"/>
                  </a:lnTo>
                  <a:lnTo>
                    <a:pt x="136" y="120"/>
                  </a:lnTo>
                  <a:lnTo>
                    <a:pt x="134" y="123"/>
                  </a:lnTo>
                  <a:lnTo>
                    <a:pt x="130" y="125"/>
                  </a:lnTo>
                  <a:lnTo>
                    <a:pt x="125" y="127"/>
                  </a:lnTo>
                  <a:lnTo>
                    <a:pt x="33" y="127"/>
                  </a:lnTo>
                  <a:lnTo>
                    <a:pt x="33" y="127"/>
                  </a:lnTo>
                  <a:lnTo>
                    <a:pt x="27" y="125"/>
                  </a:lnTo>
                  <a:lnTo>
                    <a:pt x="24" y="123"/>
                  </a:lnTo>
                  <a:lnTo>
                    <a:pt x="20" y="120"/>
                  </a:lnTo>
                  <a:lnTo>
                    <a:pt x="20" y="114"/>
                  </a:lnTo>
                  <a:lnTo>
                    <a:pt x="20" y="66"/>
                  </a:lnTo>
                  <a:lnTo>
                    <a:pt x="20" y="66"/>
                  </a:lnTo>
                  <a:lnTo>
                    <a:pt x="20" y="61"/>
                  </a:lnTo>
                  <a:lnTo>
                    <a:pt x="24" y="57"/>
                  </a:lnTo>
                  <a:lnTo>
                    <a:pt x="27" y="55"/>
                  </a:lnTo>
                  <a:lnTo>
                    <a:pt x="33" y="54"/>
                  </a:lnTo>
                  <a:lnTo>
                    <a:pt x="33" y="54"/>
                  </a:lnTo>
                  <a:close/>
                  <a:moveTo>
                    <a:pt x="27" y="0"/>
                  </a:moveTo>
                  <a:lnTo>
                    <a:pt x="27" y="0"/>
                  </a:lnTo>
                  <a:lnTo>
                    <a:pt x="20" y="0"/>
                  </a:lnTo>
                  <a:lnTo>
                    <a:pt x="14" y="4"/>
                  </a:lnTo>
                  <a:lnTo>
                    <a:pt x="14" y="4"/>
                  </a:lnTo>
                  <a:lnTo>
                    <a:pt x="11" y="8"/>
                  </a:lnTo>
                  <a:lnTo>
                    <a:pt x="9" y="15"/>
                  </a:lnTo>
                  <a:lnTo>
                    <a:pt x="0" y="59"/>
                  </a:lnTo>
                  <a:lnTo>
                    <a:pt x="0" y="59"/>
                  </a:lnTo>
                  <a:lnTo>
                    <a:pt x="0" y="66"/>
                  </a:lnTo>
                  <a:lnTo>
                    <a:pt x="3" y="72"/>
                  </a:lnTo>
                  <a:lnTo>
                    <a:pt x="3" y="72"/>
                  </a:lnTo>
                  <a:lnTo>
                    <a:pt x="9" y="77"/>
                  </a:lnTo>
                  <a:lnTo>
                    <a:pt x="9" y="66"/>
                  </a:lnTo>
                  <a:lnTo>
                    <a:pt x="9" y="66"/>
                  </a:lnTo>
                  <a:lnTo>
                    <a:pt x="9" y="63"/>
                  </a:lnTo>
                  <a:lnTo>
                    <a:pt x="9" y="63"/>
                  </a:lnTo>
                  <a:lnTo>
                    <a:pt x="9" y="61"/>
                  </a:lnTo>
                  <a:lnTo>
                    <a:pt x="16" y="15"/>
                  </a:lnTo>
                  <a:lnTo>
                    <a:pt x="16" y="15"/>
                  </a:lnTo>
                  <a:lnTo>
                    <a:pt x="18" y="13"/>
                  </a:lnTo>
                  <a:lnTo>
                    <a:pt x="20" y="11"/>
                  </a:lnTo>
                  <a:lnTo>
                    <a:pt x="20" y="11"/>
                  </a:lnTo>
                  <a:lnTo>
                    <a:pt x="24" y="10"/>
                  </a:lnTo>
                  <a:lnTo>
                    <a:pt x="26" y="10"/>
                  </a:lnTo>
                  <a:lnTo>
                    <a:pt x="108" y="24"/>
                  </a:lnTo>
                  <a:lnTo>
                    <a:pt x="108" y="24"/>
                  </a:lnTo>
                  <a:lnTo>
                    <a:pt x="112" y="26"/>
                  </a:lnTo>
                  <a:lnTo>
                    <a:pt x="114" y="28"/>
                  </a:lnTo>
                  <a:lnTo>
                    <a:pt x="114" y="28"/>
                  </a:lnTo>
                  <a:lnTo>
                    <a:pt x="114" y="30"/>
                  </a:lnTo>
                  <a:lnTo>
                    <a:pt x="114" y="33"/>
                  </a:lnTo>
                  <a:lnTo>
                    <a:pt x="114" y="39"/>
                  </a:lnTo>
                  <a:lnTo>
                    <a:pt x="29" y="22"/>
                  </a:lnTo>
                  <a:lnTo>
                    <a:pt x="26" y="44"/>
                  </a:lnTo>
                  <a:lnTo>
                    <a:pt x="26" y="44"/>
                  </a:lnTo>
                  <a:lnTo>
                    <a:pt x="33" y="43"/>
                  </a:lnTo>
                  <a:lnTo>
                    <a:pt x="121" y="43"/>
                  </a:lnTo>
                  <a:lnTo>
                    <a:pt x="123" y="35"/>
                  </a:lnTo>
                  <a:lnTo>
                    <a:pt x="123" y="35"/>
                  </a:lnTo>
                  <a:lnTo>
                    <a:pt x="123" y="28"/>
                  </a:lnTo>
                  <a:lnTo>
                    <a:pt x="121" y="22"/>
                  </a:lnTo>
                  <a:lnTo>
                    <a:pt x="121" y="22"/>
                  </a:lnTo>
                  <a:lnTo>
                    <a:pt x="115" y="19"/>
                  </a:lnTo>
                  <a:lnTo>
                    <a:pt x="110" y="15"/>
                  </a:lnTo>
                  <a:lnTo>
                    <a:pt x="27" y="0"/>
                  </a:lnTo>
                  <a:lnTo>
                    <a:pt x="27" y="0"/>
                  </a:lnTo>
                  <a:close/>
                  <a:moveTo>
                    <a:pt x="99" y="63"/>
                  </a:moveTo>
                  <a:lnTo>
                    <a:pt x="99" y="63"/>
                  </a:lnTo>
                  <a:lnTo>
                    <a:pt x="93" y="65"/>
                  </a:lnTo>
                  <a:lnTo>
                    <a:pt x="90" y="66"/>
                  </a:lnTo>
                  <a:lnTo>
                    <a:pt x="88" y="70"/>
                  </a:lnTo>
                  <a:lnTo>
                    <a:pt x="86" y="76"/>
                  </a:lnTo>
                  <a:lnTo>
                    <a:pt x="86" y="76"/>
                  </a:lnTo>
                  <a:lnTo>
                    <a:pt x="88" y="79"/>
                  </a:lnTo>
                  <a:lnTo>
                    <a:pt x="90" y="83"/>
                  </a:lnTo>
                  <a:lnTo>
                    <a:pt x="93" y="87"/>
                  </a:lnTo>
                  <a:lnTo>
                    <a:pt x="99" y="87"/>
                  </a:lnTo>
                  <a:lnTo>
                    <a:pt x="99" y="87"/>
                  </a:lnTo>
                  <a:lnTo>
                    <a:pt x="103" y="87"/>
                  </a:lnTo>
                  <a:lnTo>
                    <a:pt x="106" y="85"/>
                  </a:lnTo>
                  <a:lnTo>
                    <a:pt x="106" y="85"/>
                  </a:lnTo>
                  <a:lnTo>
                    <a:pt x="110" y="87"/>
                  </a:lnTo>
                  <a:lnTo>
                    <a:pt x="115" y="87"/>
                  </a:lnTo>
                  <a:lnTo>
                    <a:pt x="115" y="87"/>
                  </a:lnTo>
                  <a:lnTo>
                    <a:pt x="119" y="87"/>
                  </a:lnTo>
                  <a:lnTo>
                    <a:pt x="123" y="83"/>
                  </a:lnTo>
                  <a:lnTo>
                    <a:pt x="126" y="79"/>
                  </a:lnTo>
                  <a:lnTo>
                    <a:pt x="126" y="76"/>
                  </a:lnTo>
                  <a:lnTo>
                    <a:pt x="126" y="76"/>
                  </a:lnTo>
                  <a:lnTo>
                    <a:pt x="126" y="70"/>
                  </a:lnTo>
                  <a:lnTo>
                    <a:pt x="123" y="66"/>
                  </a:lnTo>
                  <a:lnTo>
                    <a:pt x="119" y="65"/>
                  </a:lnTo>
                  <a:lnTo>
                    <a:pt x="115" y="63"/>
                  </a:lnTo>
                  <a:lnTo>
                    <a:pt x="115" y="63"/>
                  </a:lnTo>
                  <a:lnTo>
                    <a:pt x="110" y="65"/>
                  </a:lnTo>
                  <a:lnTo>
                    <a:pt x="106" y="66"/>
                  </a:lnTo>
                  <a:lnTo>
                    <a:pt x="106" y="66"/>
                  </a:lnTo>
                  <a:lnTo>
                    <a:pt x="103" y="65"/>
                  </a:lnTo>
                  <a:lnTo>
                    <a:pt x="99" y="63"/>
                  </a:lnTo>
                  <a:lnTo>
                    <a:pt x="99" y="63"/>
                  </a:lnTo>
                  <a:close/>
                  <a:moveTo>
                    <a:pt x="108" y="103"/>
                  </a:moveTo>
                  <a:lnTo>
                    <a:pt x="108" y="112"/>
                  </a:lnTo>
                  <a:lnTo>
                    <a:pt x="128" y="112"/>
                  </a:lnTo>
                  <a:lnTo>
                    <a:pt x="128" y="103"/>
                  </a:lnTo>
                  <a:lnTo>
                    <a:pt x="108" y="103"/>
                  </a:lnTo>
                  <a:lnTo>
                    <a:pt x="108" y="103"/>
                  </a:lnTo>
                  <a:close/>
                  <a:moveTo>
                    <a:pt x="82" y="103"/>
                  </a:moveTo>
                  <a:lnTo>
                    <a:pt x="82" y="112"/>
                  </a:lnTo>
                  <a:lnTo>
                    <a:pt x="103" y="112"/>
                  </a:lnTo>
                  <a:lnTo>
                    <a:pt x="103" y="103"/>
                  </a:lnTo>
                  <a:lnTo>
                    <a:pt x="82" y="103"/>
                  </a:lnTo>
                  <a:lnTo>
                    <a:pt x="82" y="103"/>
                  </a:lnTo>
                  <a:close/>
                  <a:moveTo>
                    <a:pt x="57" y="103"/>
                  </a:moveTo>
                  <a:lnTo>
                    <a:pt x="57" y="112"/>
                  </a:lnTo>
                  <a:lnTo>
                    <a:pt x="77" y="112"/>
                  </a:lnTo>
                  <a:lnTo>
                    <a:pt x="77" y="103"/>
                  </a:lnTo>
                  <a:lnTo>
                    <a:pt x="57" y="103"/>
                  </a:lnTo>
                  <a:lnTo>
                    <a:pt x="57" y="103"/>
                  </a:lnTo>
                  <a:close/>
                  <a:moveTo>
                    <a:pt x="31" y="103"/>
                  </a:moveTo>
                  <a:lnTo>
                    <a:pt x="31" y="112"/>
                  </a:lnTo>
                  <a:lnTo>
                    <a:pt x="51" y="112"/>
                  </a:lnTo>
                  <a:lnTo>
                    <a:pt x="51" y="103"/>
                  </a:lnTo>
                  <a:lnTo>
                    <a:pt x="31"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3600" b="1"/>
            </a:p>
          </p:txBody>
        </p:sp>
      </p:grpSp>
      <p:grpSp>
        <p:nvGrpSpPr>
          <p:cNvPr id="28" name="组合 27"/>
          <p:cNvGrpSpPr/>
          <p:nvPr/>
        </p:nvGrpSpPr>
        <p:grpSpPr>
          <a:xfrm>
            <a:off x="3221147" y="2267018"/>
            <a:ext cx="1675447" cy="2224608"/>
            <a:chOff x="4400724" y="1495425"/>
            <a:chExt cx="1456258" cy="1933575"/>
          </a:xfrm>
        </p:grpSpPr>
        <p:sp>
          <p:nvSpPr>
            <p:cNvPr id="29" name="泪滴形 28"/>
            <p:cNvSpPr/>
            <p:nvPr/>
          </p:nvSpPr>
          <p:spPr bwMode="auto">
            <a:xfrm rot="8153283">
              <a:off x="4490678" y="1546225"/>
              <a:ext cx="1308100" cy="1311275"/>
            </a:xfrm>
            <a:prstGeom prst="teardrop">
              <a:avLst>
                <a:gd name="adj" fmla="val 118585"/>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30" name="泪滴形 29"/>
            <p:cNvSpPr/>
            <p:nvPr/>
          </p:nvSpPr>
          <p:spPr bwMode="auto">
            <a:xfrm rot="8153283">
              <a:off x="4443053" y="1495425"/>
              <a:ext cx="1408113" cy="1409700"/>
            </a:xfrm>
            <a:prstGeom prst="teardrop">
              <a:avLst>
                <a:gd name="adj" fmla="val 118585"/>
              </a:avLst>
            </a:prstGeom>
            <a:noFill/>
            <a:ln>
              <a:solidFill>
                <a:srgbClr val="00A1D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31" name="椭圆 30"/>
            <p:cNvSpPr/>
            <p:nvPr/>
          </p:nvSpPr>
          <p:spPr bwMode="auto">
            <a:xfrm>
              <a:off x="5068528" y="3308350"/>
              <a:ext cx="120650" cy="120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32" name="TextBox 31"/>
            <p:cNvSpPr txBox="1"/>
            <p:nvPr/>
          </p:nvSpPr>
          <p:spPr>
            <a:xfrm>
              <a:off x="4400724" y="2109485"/>
              <a:ext cx="1456258" cy="454770"/>
            </a:xfrm>
            <a:prstGeom prst="rect">
              <a:avLst/>
            </a:prstGeom>
            <a:noFill/>
          </p:spPr>
          <p:txBody>
            <a:bodyPr wrap="square" rtlCol="0">
              <a:spAutoFit/>
            </a:bodyPr>
            <a:lstStyle/>
            <a:p>
              <a:pPr algn="ctr"/>
              <a:r>
                <a:rPr lang="zh-CN" altLang="en-US" sz="2800" b="1" dirty="0">
                  <a:solidFill>
                    <a:schemeClr val="bg1"/>
                  </a:solidFill>
                  <a:latin typeface="微软雅黑" pitchFamily="34" charset="-122"/>
                  <a:ea typeface="微软雅黑" pitchFamily="34" charset="-122"/>
                </a:rPr>
                <a:t>专员</a:t>
              </a:r>
            </a:p>
          </p:txBody>
        </p:sp>
        <p:sp>
          <p:nvSpPr>
            <p:cNvPr id="33" name="Freeform 399"/>
            <p:cNvSpPr>
              <a:spLocks noEditPoints="1"/>
            </p:cNvSpPr>
            <p:nvPr/>
          </p:nvSpPr>
          <p:spPr bwMode="auto">
            <a:xfrm>
              <a:off x="4955585" y="1730655"/>
              <a:ext cx="346536" cy="295370"/>
            </a:xfrm>
            <a:custGeom>
              <a:avLst/>
              <a:gdLst>
                <a:gd name="T0" fmla="*/ 63 w 149"/>
                <a:gd name="T1" fmla="*/ 16 h 127"/>
                <a:gd name="T2" fmla="*/ 15 w 149"/>
                <a:gd name="T3" fmla="*/ 31 h 127"/>
                <a:gd name="T4" fmla="*/ 103 w 149"/>
                <a:gd name="T5" fmla="*/ 94 h 127"/>
                <a:gd name="T6" fmla="*/ 120 w 149"/>
                <a:gd name="T7" fmla="*/ 70 h 127"/>
                <a:gd name="T8" fmla="*/ 120 w 149"/>
                <a:gd name="T9" fmla="*/ 95 h 127"/>
                <a:gd name="T10" fmla="*/ 116 w 149"/>
                <a:gd name="T11" fmla="*/ 105 h 127"/>
                <a:gd name="T12" fmla="*/ 107 w 149"/>
                <a:gd name="T13" fmla="*/ 110 h 127"/>
                <a:gd name="T14" fmla="*/ 78 w 149"/>
                <a:gd name="T15" fmla="*/ 119 h 127"/>
                <a:gd name="T16" fmla="*/ 103 w 149"/>
                <a:gd name="T17" fmla="*/ 127 h 127"/>
                <a:gd name="T18" fmla="*/ 19 w 149"/>
                <a:gd name="T19" fmla="*/ 119 h 127"/>
                <a:gd name="T20" fmla="*/ 44 w 149"/>
                <a:gd name="T21" fmla="*/ 110 h 127"/>
                <a:gd name="T22" fmla="*/ 13 w 149"/>
                <a:gd name="T23" fmla="*/ 110 h 127"/>
                <a:gd name="T24" fmla="*/ 4 w 149"/>
                <a:gd name="T25" fmla="*/ 105 h 127"/>
                <a:gd name="T26" fmla="*/ 0 w 149"/>
                <a:gd name="T27" fmla="*/ 95 h 127"/>
                <a:gd name="T28" fmla="*/ 0 w 149"/>
                <a:gd name="T29" fmla="*/ 31 h 127"/>
                <a:gd name="T30" fmla="*/ 4 w 149"/>
                <a:gd name="T31" fmla="*/ 20 h 127"/>
                <a:gd name="T32" fmla="*/ 13 w 149"/>
                <a:gd name="T33" fmla="*/ 16 h 127"/>
                <a:gd name="T34" fmla="*/ 127 w 149"/>
                <a:gd name="T35" fmla="*/ 0 h 127"/>
                <a:gd name="T36" fmla="*/ 90 w 149"/>
                <a:gd name="T37" fmla="*/ 33 h 127"/>
                <a:gd name="T38" fmla="*/ 90 w 149"/>
                <a:gd name="T39" fmla="*/ 33 h 127"/>
                <a:gd name="T40" fmla="*/ 100 w 149"/>
                <a:gd name="T41" fmla="*/ 35 h 127"/>
                <a:gd name="T42" fmla="*/ 127 w 149"/>
                <a:gd name="T43" fmla="*/ 0 h 127"/>
                <a:gd name="T44" fmla="*/ 133 w 149"/>
                <a:gd name="T45" fmla="*/ 2 h 127"/>
                <a:gd name="T46" fmla="*/ 103 w 149"/>
                <a:gd name="T47" fmla="*/ 38 h 127"/>
                <a:gd name="T48" fmla="*/ 101 w 149"/>
                <a:gd name="T49" fmla="*/ 40 h 127"/>
                <a:gd name="T50" fmla="*/ 52 w 149"/>
                <a:gd name="T51" fmla="*/ 31 h 127"/>
                <a:gd name="T52" fmla="*/ 52 w 149"/>
                <a:gd name="T53" fmla="*/ 35 h 127"/>
                <a:gd name="T54" fmla="*/ 67 w 149"/>
                <a:gd name="T55" fmla="*/ 73 h 127"/>
                <a:gd name="T56" fmla="*/ 79 w 149"/>
                <a:gd name="T57" fmla="*/ 53 h 127"/>
                <a:gd name="T58" fmla="*/ 81 w 149"/>
                <a:gd name="T59" fmla="*/ 53 h 127"/>
                <a:gd name="T60" fmla="*/ 83 w 149"/>
                <a:gd name="T61" fmla="*/ 53 h 127"/>
                <a:gd name="T62" fmla="*/ 85 w 149"/>
                <a:gd name="T63" fmla="*/ 55 h 127"/>
                <a:gd name="T64" fmla="*/ 74 w 149"/>
                <a:gd name="T65" fmla="*/ 79 h 127"/>
                <a:gd name="T66" fmla="*/ 78 w 149"/>
                <a:gd name="T67" fmla="*/ 79 h 127"/>
                <a:gd name="T68" fmla="*/ 144 w 149"/>
                <a:gd name="T69" fmla="*/ 53 h 127"/>
                <a:gd name="T70" fmla="*/ 122 w 149"/>
                <a:gd name="T71" fmla="*/ 42 h 127"/>
                <a:gd name="T72" fmla="*/ 122 w 149"/>
                <a:gd name="T73" fmla="*/ 40 h 127"/>
                <a:gd name="T74" fmla="*/ 122 w 149"/>
                <a:gd name="T75" fmla="*/ 38 h 127"/>
                <a:gd name="T76" fmla="*/ 123 w 149"/>
                <a:gd name="T77" fmla="*/ 37 h 127"/>
                <a:gd name="T78" fmla="*/ 149 w 149"/>
                <a:gd name="T79" fmla="*/ 48 h 127"/>
                <a:gd name="T80" fmla="*/ 149 w 149"/>
                <a:gd name="T81" fmla="*/ 42 h 127"/>
                <a:gd name="T82" fmla="*/ 134 w 149"/>
                <a:gd name="T83" fmla="*/ 5 h 127"/>
                <a:gd name="T84" fmla="*/ 133 w 149"/>
                <a:gd name="T85" fmla="*/ 2 h 127"/>
                <a:gd name="T86" fmla="*/ 103 w 149"/>
                <a:gd name="T87" fmla="*/ 101 h 127"/>
                <a:gd name="T88" fmla="*/ 100 w 149"/>
                <a:gd name="T89" fmla="*/ 105 h 127"/>
                <a:gd name="T90" fmla="*/ 101 w 149"/>
                <a:gd name="T91" fmla="*/ 106 h 127"/>
                <a:gd name="T92" fmla="*/ 103 w 149"/>
                <a:gd name="T93" fmla="*/ 108 h 127"/>
                <a:gd name="T94" fmla="*/ 107 w 149"/>
                <a:gd name="T95" fmla="*/ 105 h 127"/>
                <a:gd name="T96" fmla="*/ 105 w 149"/>
                <a:gd name="T97" fmla="*/ 103 h 127"/>
                <a:gd name="T98" fmla="*/ 103 w 149"/>
                <a:gd name="T9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27">
                  <a:moveTo>
                    <a:pt x="13" y="16"/>
                  </a:moveTo>
                  <a:lnTo>
                    <a:pt x="63" y="16"/>
                  </a:lnTo>
                  <a:lnTo>
                    <a:pt x="28" y="31"/>
                  </a:lnTo>
                  <a:lnTo>
                    <a:pt x="15" y="31"/>
                  </a:lnTo>
                  <a:lnTo>
                    <a:pt x="15" y="94"/>
                  </a:lnTo>
                  <a:lnTo>
                    <a:pt x="103" y="94"/>
                  </a:lnTo>
                  <a:lnTo>
                    <a:pt x="103" y="75"/>
                  </a:lnTo>
                  <a:lnTo>
                    <a:pt x="120" y="70"/>
                  </a:lnTo>
                  <a:lnTo>
                    <a:pt x="120" y="95"/>
                  </a:lnTo>
                  <a:lnTo>
                    <a:pt x="120" y="95"/>
                  </a:lnTo>
                  <a:lnTo>
                    <a:pt x="118" y="101"/>
                  </a:lnTo>
                  <a:lnTo>
                    <a:pt x="116" y="105"/>
                  </a:lnTo>
                  <a:lnTo>
                    <a:pt x="111" y="108"/>
                  </a:lnTo>
                  <a:lnTo>
                    <a:pt x="107" y="110"/>
                  </a:lnTo>
                  <a:lnTo>
                    <a:pt x="78" y="110"/>
                  </a:lnTo>
                  <a:lnTo>
                    <a:pt x="78" y="119"/>
                  </a:lnTo>
                  <a:lnTo>
                    <a:pt x="103" y="119"/>
                  </a:lnTo>
                  <a:lnTo>
                    <a:pt x="103" y="127"/>
                  </a:lnTo>
                  <a:lnTo>
                    <a:pt x="19" y="127"/>
                  </a:lnTo>
                  <a:lnTo>
                    <a:pt x="19" y="119"/>
                  </a:lnTo>
                  <a:lnTo>
                    <a:pt x="44" y="119"/>
                  </a:lnTo>
                  <a:lnTo>
                    <a:pt x="44" y="110"/>
                  </a:lnTo>
                  <a:lnTo>
                    <a:pt x="13" y="110"/>
                  </a:lnTo>
                  <a:lnTo>
                    <a:pt x="13" y="110"/>
                  </a:lnTo>
                  <a:lnTo>
                    <a:pt x="10" y="108"/>
                  </a:lnTo>
                  <a:lnTo>
                    <a:pt x="4" y="105"/>
                  </a:lnTo>
                  <a:lnTo>
                    <a:pt x="2" y="101"/>
                  </a:lnTo>
                  <a:lnTo>
                    <a:pt x="0" y="95"/>
                  </a:lnTo>
                  <a:lnTo>
                    <a:pt x="0" y="31"/>
                  </a:lnTo>
                  <a:lnTo>
                    <a:pt x="0" y="31"/>
                  </a:lnTo>
                  <a:lnTo>
                    <a:pt x="2" y="26"/>
                  </a:lnTo>
                  <a:lnTo>
                    <a:pt x="4" y="20"/>
                  </a:lnTo>
                  <a:lnTo>
                    <a:pt x="10" y="18"/>
                  </a:lnTo>
                  <a:lnTo>
                    <a:pt x="13" y="16"/>
                  </a:lnTo>
                  <a:lnTo>
                    <a:pt x="13" y="16"/>
                  </a:lnTo>
                  <a:close/>
                  <a:moveTo>
                    <a:pt x="127" y="0"/>
                  </a:moveTo>
                  <a:lnTo>
                    <a:pt x="54" y="26"/>
                  </a:lnTo>
                  <a:lnTo>
                    <a:pt x="90" y="33"/>
                  </a:lnTo>
                  <a:lnTo>
                    <a:pt x="90" y="33"/>
                  </a:lnTo>
                  <a:lnTo>
                    <a:pt x="90" y="33"/>
                  </a:lnTo>
                  <a:lnTo>
                    <a:pt x="100" y="35"/>
                  </a:lnTo>
                  <a:lnTo>
                    <a:pt x="100" y="35"/>
                  </a:lnTo>
                  <a:lnTo>
                    <a:pt x="100" y="35"/>
                  </a:lnTo>
                  <a:lnTo>
                    <a:pt x="127" y="0"/>
                  </a:lnTo>
                  <a:lnTo>
                    <a:pt x="127" y="0"/>
                  </a:lnTo>
                  <a:close/>
                  <a:moveTo>
                    <a:pt x="133" y="2"/>
                  </a:moveTo>
                  <a:lnTo>
                    <a:pt x="133" y="2"/>
                  </a:lnTo>
                  <a:lnTo>
                    <a:pt x="103" y="38"/>
                  </a:lnTo>
                  <a:lnTo>
                    <a:pt x="103" y="38"/>
                  </a:lnTo>
                  <a:lnTo>
                    <a:pt x="101" y="40"/>
                  </a:lnTo>
                  <a:lnTo>
                    <a:pt x="100" y="40"/>
                  </a:lnTo>
                  <a:lnTo>
                    <a:pt x="52" y="31"/>
                  </a:lnTo>
                  <a:lnTo>
                    <a:pt x="52" y="31"/>
                  </a:lnTo>
                  <a:lnTo>
                    <a:pt x="52" y="35"/>
                  </a:lnTo>
                  <a:lnTo>
                    <a:pt x="67" y="73"/>
                  </a:lnTo>
                  <a:lnTo>
                    <a:pt x="67" y="73"/>
                  </a:lnTo>
                  <a:lnTo>
                    <a:pt x="68" y="77"/>
                  </a:lnTo>
                  <a:lnTo>
                    <a:pt x="79" y="53"/>
                  </a:lnTo>
                  <a:lnTo>
                    <a:pt x="79" y="53"/>
                  </a:lnTo>
                  <a:lnTo>
                    <a:pt x="81" y="53"/>
                  </a:lnTo>
                  <a:lnTo>
                    <a:pt x="83" y="53"/>
                  </a:lnTo>
                  <a:lnTo>
                    <a:pt x="83" y="53"/>
                  </a:lnTo>
                  <a:lnTo>
                    <a:pt x="83" y="53"/>
                  </a:lnTo>
                  <a:lnTo>
                    <a:pt x="85" y="55"/>
                  </a:lnTo>
                  <a:lnTo>
                    <a:pt x="85" y="57"/>
                  </a:lnTo>
                  <a:lnTo>
                    <a:pt x="74" y="79"/>
                  </a:lnTo>
                  <a:lnTo>
                    <a:pt x="74" y="79"/>
                  </a:lnTo>
                  <a:lnTo>
                    <a:pt x="78" y="79"/>
                  </a:lnTo>
                  <a:lnTo>
                    <a:pt x="144" y="53"/>
                  </a:lnTo>
                  <a:lnTo>
                    <a:pt x="144" y="53"/>
                  </a:lnTo>
                  <a:lnTo>
                    <a:pt x="145" y="53"/>
                  </a:lnTo>
                  <a:lnTo>
                    <a:pt x="122" y="42"/>
                  </a:lnTo>
                  <a:lnTo>
                    <a:pt x="122" y="42"/>
                  </a:lnTo>
                  <a:lnTo>
                    <a:pt x="122" y="40"/>
                  </a:lnTo>
                  <a:lnTo>
                    <a:pt x="122" y="38"/>
                  </a:lnTo>
                  <a:lnTo>
                    <a:pt x="122" y="38"/>
                  </a:lnTo>
                  <a:lnTo>
                    <a:pt x="122" y="38"/>
                  </a:lnTo>
                  <a:lnTo>
                    <a:pt x="123" y="37"/>
                  </a:lnTo>
                  <a:lnTo>
                    <a:pt x="125" y="37"/>
                  </a:lnTo>
                  <a:lnTo>
                    <a:pt x="149" y="48"/>
                  </a:lnTo>
                  <a:lnTo>
                    <a:pt x="149" y="48"/>
                  </a:lnTo>
                  <a:lnTo>
                    <a:pt x="149" y="42"/>
                  </a:lnTo>
                  <a:lnTo>
                    <a:pt x="134" y="5"/>
                  </a:lnTo>
                  <a:lnTo>
                    <a:pt x="134" y="5"/>
                  </a:lnTo>
                  <a:lnTo>
                    <a:pt x="133" y="2"/>
                  </a:lnTo>
                  <a:lnTo>
                    <a:pt x="133" y="2"/>
                  </a:lnTo>
                  <a:close/>
                  <a:moveTo>
                    <a:pt x="103" y="101"/>
                  </a:moveTo>
                  <a:lnTo>
                    <a:pt x="103" y="101"/>
                  </a:lnTo>
                  <a:lnTo>
                    <a:pt x="101" y="103"/>
                  </a:lnTo>
                  <a:lnTo>
                    <a:pt x="100" y="105"/>
                  </a:lnTo>
                  <a:lnTo>
                    <a:pt x="100" y="105"/>
                  </a:lnTo>
                  <a:lnTo>
                    <a:pt x="101" y="106"/>
                  </a:lnTo>
                  <a:lnTo>
                    <a:pt x="103" y="108"/>
                  </a:lnTo>
                  <a:lnTo>
                    <a:pt x="103" y="108"/>
                  </a:lnTo>
                  <a:lnTo>
                    <a:pt x="105" y="106"/>
                  </a:lnTo>
                  <a:lnTo>
                    <a:pt x="107" y="105"/>
                  </a:lnTo>
                  <a:lnTo>
                    <a:pt x="107" y="105"/>
                  </a:lnTo>
                  <a:lnTo>
                    <a:pt x="105" y="103"/>
                  </a:lnTo>
                  <a:lnTo>
                    <a:pt x="103" y="101"/>
                  </a:lnTo>
                  <a:lnTo>
                    <a:pt x="103" y="1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3600" b="1"/>
            </a:p>
          </p:txBody>
        </p:sp>
      </p:grpSp>
      <p:grpSp>
        <p:nvGrpSpPr>
          <p:cNvPr id="34" name="组合 33"/>
          <p:cNvGrpSpPr/>
          <p:nvPr/>
        </p:nvGrpSpPr>
        <p:grpSpPr>
          <a:xfrm>
            <a:off x="7176789" y="2266540"/>
            <a:ext cx="1675447" cy="2228261"/>
            <a:chOff x="9463484" y="1699018"/>
            <a:chExt cx="1456258" cy="1936750"/>
          </a:xfrm>
        </p:grpSpPr>
        <p:sp>
          <p:nvSpPr>
            <p:cNvPr id="35" name="泪滴形 34"/>
            <p:cNvSpPr/>
            <p:nvPr/>
          </p:nvSpPr>
          <p:spPr bwMode="auto">
            <a:xfrm rot="8153283">
              <a:off x="9557364" y="1749818"/>
              <a:ext cx="1309687" cy="1311275"/>
            </a:xfrm>
            <a:prstGeom prst="teardrop">
              <a:avLst>
                <a:gd name="adj" fmla="val 118585"/>
              </a:avLst>
            </a:prstGeom>
            <a:solidFill>
              <a:srgbClr val="FAB3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36" name="泪滴形 35"/>
            <p:cNvSpPr/>
            <p:nvPr/>
          </p:nvSpPr>
          <p:spPr bwMode="auto">
            <a:xfrm rot="8153283">
              <a:off x="9508151" y="1699018"/>
              <a:ext cx="1408113" cy="1408112"/>
            </a:xfrm>
            <a:prstGeom prst="teardrop">
              <a:avLst>
                <a:gd name="adj" fmla="val 118585"/>
              </a:avLst>
            </a:prstGeom>
            <a:noFill/>
            <a:ln>
              <a:solidFill>
                <a:srgbClr val="FAB3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37" name="椭圆 36"/>
            <p:cNvSpPr/>
            <p:nvPr/>
          </p:nvSpPr>
          <p:spPr bwMode="auto">
            <a:xfrm>
              <a:off x="10127654" y="3515118"/>
              <a:ext cx="120650" cy="120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38" name="TextBox 37"/>
            <p:cNvSpPr txBox="1"/>
            <p:nvPr/>
          </p:nvSpPr>
          <p:spPr>
            <a:xfrm>
              <a:off x="9463484" y="2330151"/>
              <a:ext cx="1456258" cy="454770"/>
            </a:xfrm>
            <a:prstGeom prst="rect">
              <a:avLst/>
            </a:prstGeom>
            <a:noFill/>
          </p:spPr>
          <p:txBody>
            <a:bodyPr wrap="square" rtlCol="0">
              <a:spAutoFit/>
            </a:bodyPr>
            <a:lstStyle/>
            <a:p>
              <a:pPr algn="ctr"/>
              <a:r>
                <a:rPr lang="zh-CN" altLang="en-US" sz="2800" b="1" dirty="0">
                  <a:solidFill>
                    <a:schemeClr val="bg1"/>
                  </a:solidFill>
                  <a:latin typeface="微软雅黑" pitchFamily="34" charset="-122"/>
                  <a:ea typeface="微软雅黑" pitchFamily="34" charset="-122"/>
                </a:rPr>
                <a:t>小组组长</a:t>
              </a:r>
            </a:p>
          </p:txBody>
        </p:sp>
        <p:sp>
          <p:nvSpPr>
            <p:cNvPr id="39" name="Freeform 411"/>
            <p:cNvSpPr>
              <a:spLocks noEditPoints="1"/>
            </p:cNvSpPr>
            <p:nvPr/>
          </p:nvSpPr>
          <p:spPr bwMode="auto">
            <a:xfrm>
              <a:off x="10055646" y="1938291"/>
              <a:ext cx="337233" cy="346536"/>
            </a:xfrm>
            <a:custGeom>
              <a:avLst/>
              <a:gdLst>
                <a:gd name="T0" fmla="*/ 68 w 145"/>
                <a:gd name="T1" fmla="*/ 75 h 149"/>
                <a:gd name="T2" fmla="*/ 86 w 145"/>
                <a:gd name="T3" fmla="*/ 86 h 149"/>
                <a:gd name="T4" fmla="*/ 81 w 145"/>
                <a:gd name="T5" fmla="*/ 110 h 149"/>
                <a:gd name="T6" fmla="*/ 73 w 145"/>
                <a:gd name="T7" fmla="*/ 129 h 149"/>
                <a:gd name="T8" fmla="*/ 57 w 145"/>
                <a:gd name="T9" fmla="*/ 140 h 149"/>
                <a:gd name="T10" fmla="*/ 38 w 145"/>
                <a:gd name="T11" fmla="*/ 141 h 149"/>
                <a:gd name="T12" fmla="*/ 18 w 145"/>
                <a:gd name="T13" fmla="*/ 130 h 149"/>
                <a:gd name="T14" fmla="*/ 9 w 145"/>
                <a:gd name="T15" fmla="*/ 118 h 149"/>
                <a:gd name="T16" fmla="*/ 9 w 145"/>
                <a:gd name="T17" fmla="*/ 90 h 149"/>
                <a:gd name="T18" fmla="*/ 18 w 145"/>
                <a:gd name="T19" fmla="*/ 77 h 149"/>
                <a:gd name="T20" fmla="*/ 38 w 145"/>
                <a:gd name="T21" fmla="*/ 68 h 149"/>
                <a:gd name="T22" fmla="*/ 121 w 145"/>
                <a:gd name="T23" fmla="*/ 30 h 149"/>
                <a:gd name="T24" fmla="*/ 99 w 145"/>
                <a:gd name="T25" fmla="*/ 33 h 149"/>
                <a:gd name="T26" fmla="*/ 88 w 145"/>
                <a:gd name="T27" fmla="*/ 44 h 149"/>
                <a:gd name="T28" fmla="*/ 88 w 145"/>
                <a:gd name="T29" fmla="*/ 63 h 149"/>
                <a:gd name="T30" fmla="*/ 93 w 145"/>
                <a:gd name="T31" fmla="*/ 77 h 149"/>
                <a:gd name="T32" fmla="*/ 106 w 145"/>
                <a:gd name="T33" fmla="*/ 90 h 149"/>
                <a:gd name="T34" fmla="*/ 130 w 145"/>
                <a:gd name="T35" fmla="*/ 86 h 149"/>
                <a:gd name="T36" fmla="*/ 141 w 145"/>
                <a:gd name="T37" fmla="*/ 75 h 149"/>
                <a:gd name="T38" fmla="*/ 139 w 145"/>
                <a:gd name="T39" fmla="*/ 59 h 149"/>
                <a:gd name="T40" fmla="*/ 134 w 145"/>
                <a:gd name="T41" fmla="*/ 44 h 149"/>
                <a:gd name="T42" fmla="*/ 121 w 145"/>
                <a:gd name="T43" fmla="*/ 35 h 149"/>
                <a:gd name="T44" fmla="*/ 125 w 145"/>
                <a:gd name="T45" fmla="*/ 61 h 149"/>
                <a:gd name="T46" fmla="*/ 104 w 145"/>
                <a:gd name="T47" fmla="*/ 68 h 149"/>
                <a:gd name="T48" fmla="*/ 110 w 145"/>
                <a:gd name="T49" fmla="*/ 50 h 149"/>
                <a:gd name="T50" fmla="*/ 117 w 145"/>
                <a:gd name="T51" fmla="*/ 64 h 149"/>
                <a:gd name="T52" fmla="*/ 110 w 145"/>
                <a:gd name="T53" fmla="*/ 57 h 149"/>
                <a:gd name="T54" fmla="*/ 132 w 145"/>
                <a:gd name="T55" fmla="*/ 63 h 149"/>
                <a:gd name="T56" fmla="*/ 106 w 145"/>
                <a:gd name="T57" fmla="*/ 75 h 149"/>
                <a:gd name="T58" fmla="*/ 103 w 145"/>
                <a:gd name="T59" fmla="*/ 46 h 149"/>
                <a:gd name="T60" fmla="*/ 66 w 145"/>
                <a:gd name="T61" fmla="*/ 0 h 149"/>
                <a:gd name="T62" fmla="*/ 44 w 145"/>
                <a:gd name="T63" fmla="*/ 4 h 149"/>
                <a:gd name="T64" fmla="*/ 33 w 145"/>
                <a:gd name="T65" fmla="*/ 17 h 149"/>
                <a:gd name="T66" fmla="*/ 33 w 145"/>
                <a:gd name="T67" fmla="*/ 33 h 149"/>
                <a:gd name="T68" fmla="*/ 40 w 145"/>
                <a:gd name="T69" fmla="*/ 48 h 149"/>
                <a:gd name="T70" fmla="*/ 53 w 145"/>
                <a:gd name="T71" fmla="*/ 61 h 149"/>
                <a:gd name="T72" fmla="*/ 75 w 145"/>
                <a:gd name="T73" fmla="*/ 57 h 149"/>
                <a:gd name="T74" fmla="*/ 86 w 145"/>
                <a:gd name="T75" fmla="*/ 46 h 149"/>
                <a:gd name="T76" fmla="*/ 86 w 145"/>
                <a:gd name="T77" fmla="*/ 30 h 149"/>
                <a:gd name="T78" fmla="*/ 81 w 145"/>
                <a:gd name="T79" fmla="*/ 15 h 149"/>
                <a:gd name="T80" fmla="*/ 66 w 145"/>
                <a:gd name="T81" fmla="*/ 6 h 149"/>
                <a:gd name="T82" fmla="*/ 71 w 145"/>
                <a:gd name="T83" fmla="*/ 33 h 149"/>
                <a:gd name="T84" fmla="*/ 51 w 145"/>
                <a:gd name="T85" fmla="*/ 39 h 149"/>
                <a:gd name="T86" fmla="*/ 57 w 145"/>
                <a:gd name="T87" fmla="*/ 20 h 149"/>
                <a:gd name="T88" fmla="*/ 62 w 145"/>
                <a:gd name="T89" fmla="*/ 35 h 149"/>
                <a:gd name="T90" fmla="*/ 57 w 145"/>
                <a:gd name="T91" fmla="*/ 28 h 149"/>
                <a:gd name="T92" fmla="*/ 77 w 145"/>
                <a:gd name="T93" fmla="*/ 33 h 149"/>
                <a:gd name="T94" fmla="*/ 51 w 145"/>
                <a:gd name="T95" fmla="*/ 46 h 149"/>
                <a:gd name="T96" fmla="*/ 49 w 145"/>
                <a:gd name="T97" fmla="*/ 19 h 149"/>
                <a:gd name="T98" fmla="*/ 44 w 145"/>
                <a:gd name="T99" fmla="*/ 88 h 149"/>
                <a:gd name="T100" fmla="*/ 33 w 145"/>
                <a:gd name="T101" fmla="*/ 116 h 149"/>
                <a:gd name="T102" fmla="*/ 59 w 145"/>
                <a:gd name="T103" fmla="*/ 110 h 149"/>
                <a:gd name="T104" fmla="*/ 44 w 145"/>
                <a:gd name="T105" fmla="*/ 88 h 149"/>
                <a:gd name="T106" fmla="*/ 38 w 145"/>
                <a:gd name="T107" fmla="*/ 99 h 149"/>
                <a:gd name="T108" fmla="*/ 44 w 145"/>
                <a:gd name="T109" fmla="*/ 112 h 149"/>
                <a:gd name="T110" fmla="*/ 51 w 145"/>
                <a:gd name="T111" fmla="*/ 101 h 149"/>
                <a:gd name="T112" fmla="*/ 35 w 145"/>
                <a:gd name="T113" fmla="*/ 81 h 149"/>
                <a:gd name="T114" fmla="*/ 27 w 145"/>
                <a:gd name="T115" fmla="*/ 121 h 149"/>
                <a:gd name="T116" fmla="*/ 70 w 145"/>
                <a:gd name="T117"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9">
                  <a:moveTo>
                    <a:pt x="51" y="68"/>
                  </a:moveTo>
                  <a:lnTo>
                    <a:pt x="51" y="68"/>
                  </a:lnTo>
                  <a:lnTo>
                    <a:pt x="59" y="70"/>
                  </a:lnTo>
                  <a:lnTo>
                    <a:pt x="62" y="63"/>
                  </a:lnTo>
                  <a:lnTo>
                    <a:pt x="62" y="63"/>
                  </a:lnTo>
                  <a:lnTo>
                    <a:pt x="68" y="64"/>
                  </a:lnTo>
                  <a:lnTo>
                    <a:pt x="71" y="68"/>
                  </a:lnTo>
                  <a:lnTo>
                    <a:pt x="68" y="75"/>
                  </a:lnTo>
                  <a:lnTo>
                    <a:pt x="68" y="75"/>
                  </a:lnTo>
                  <a:lnTo>
                    <a:pt x="71" y="77"/>
                  </a:lnTo>
                  <a:lnTo>
                    <a:pt x="71" y="77"/>
                  </a:lnTo>
                  <a:lnTo>
                    <a:pt x="73" y="81"/>
                  </a:lnTo>
                  <a:lnTo>
                    <a:pt x="81" y="77"/>
                  </a:lnTo>
                  <a:lnTo>
                    <a:pt x="81" y="77"/>
                  </a:lnTo>
                  <a:lnTo>
                    <a:pt x="84" y="83"/>
                  </a:lnTo>
                  <a:lnTo>
                    <a:pt x="86" y="86"/>
                  </a:lnTo>
                  <a:lnTo>
                    <a:pt x="79" y="92"/>
                  </a:lnTo>
                  <a:lnTo>
                    <a:pt x="79" y="92"/>
                  </a:lnTo>
                  <a:lnTo>
                    <a:pt x="81" y="97"/>
                  </a:lnTo>
                  <a:lnTo>
                    <a:pt x="88" y="99"/>
                  </a:lnTo>
                  <a:lnTo>
                    <a:pt x="88" y="99"/>
                  </a:lnTo>
                  <a:lnTo>
                    <a:pt x="90" y="105"/>
                  </a:lnTo>
                  <a:lnTo>
                    <a:pt x="88" y="110"/>
                  </a:lnTo>
                  <a:lnTo>
                    <a:pt x="81" y="110"/>
                  </a:lnTo>
                  <a:lnTo>
                    <a:pt x="81" y="110"/>
                  </a:lnTo>
                  <a:lnTo>
                    <a:pt x="79" y="118"/>
                  </a:lnTo>
                  <a:lnTo>
                    <a:pt x="86" y="121"/>
                  </a:lnTo>
                  <a:lnTo>
                    <a:pt x="86" y="121"/>
                  </a:lnTo>
                  <a:lnTo>
                    <a:pt x="82" y="127"/>
                  </a:lnTo>
                  <a:lnTo>
                    <a:pt x="81" y="130"/>
                  </a:lnTo>
                  <a:lnTo>
                    <a:pt x="73" y="129"/>
                  </a:lnTo>
                  <a:lnTo>
                    <a:pt x="73" y="129"/>
                  </a:lnTo>
                  <a:lnTo>
                    <a:pt x="71" y="130"/>
                  </a:lnTo>
                  <a:lnTo>
                    <a:pt x="71" y="130"/>
                  </a:lnTo>
                  <a:lnTo>
                    <a:pt x="68" y="134"/>
                  </a:lnTo>
                  <a:lnTo>
                    <a:pt x="71" y="140"/>
                  </a:lnTo>
                  <a:lnTo>
                    <a:pt x="71" y="140"/>
                  </a:lnTo>
                  <a:lnTo>
                    <a:pt x="66" y="143"/>
                  </a:lnTo>
                  <a:lnTo>
                    <a:pt x="62" y="145"/>
                  </a:lnTo>
                  <a:lnTo>
                    <a:pt x="57" y="140"/>
                  </a:lnTo>
                  <a:lnTo>
                    <a:pt x="57" y="140"/>
                  </a:lnTo>
                  <a:lnTo>
                    <a:pt x="51" y="141"/>
                  </a:lnTo>
                  <a:lnTo>
                    <a:pt x="49" y="149"/>
                  </a:lnTo>
                  <a:lnTo>
                    <a:pt x="49" y="149"/>
                  </a:lnTo>
                  <a:lnTo>
                    <a:pt x="44" y="149"/>
                  </a:lnTo>
                  <a:lnTo>
                    <a:pt x="38" y="149"/>
                  </a:lnTo>
                  <a:lnTo>
                    <a:pt x="38" y="141"/>
                  </a:lnTo>
                  <a:lnTo>
                    <a:pt x="38" y="141"/>
                  </a:lnTo>
                  <a:lnTo>
                    <a:pt x="31" y="140"/>
                  </a:lnTo>
                  <a:lnTo>
                    <a:pt x="27" y="145"/>
                  </a:lnTo>
                  <a:lnTo>
                    <a:pt x="27" y="145"/>
                  </a:lnTo>
                  <a:lnTo>
                    <a:pt x="22" y="143"/>
                  </a:lnTo>
                  <a:lnTo>
                    <a:pt x="18" y="140"/>
                  </a:lnTo>
                  <a:lnTo>
                    <a:pt x="20" y="132"/>
                  </a:lnTo>
                  <a:lnTo>
                    <a:pt x="20" y="132"/>
                  </a:lnTo>
                  <a:lnTo>
                    <a:pt x="18" y="130"/>
                  </a:lnTo>
                  <a:lnTo>
                    <a:pt x="18" y="130"/>
                  </a:lnTo>
                  <a:lnTo>
                    <a:pt x="15" y="129"/>
                  </a:lnTo>
                  <a:lnTo>
                    <a:pt x="9" y="130"/>
                  </a:lnTo>
                  <a:lnTo>
                    <a:pt x="9" y="130"/>
                  </a:lnTo>
                  <a:lnTo>
                    <a:pt x="5" y="127"/>
                  </a:lnTo>
                  <a:lnTo>
                    <a:pt x="3" y="121"/>
                  </a:lnTo>
                  <a:lnTo>
                    <a:pt x="9" y="118"/>
                  </a:lnTo>
                  <a:lnTo>
                    <a:pt x="9" y="118"/>
                  </a:lnTo>
                  <a:lnTo>
                    <a:pt x="7" y="110"/>
                  </a:lnTo>
                  <a:lnTo>
                    <a:pt x="0" y="110"/>
                  </a:lnTo>
                  <a:lnTo>
                    <a:pt x="0" y="110"/>
                  </a:lnTo>
                  <a:lnTo>
                    <a:pt x="0" y="103"/>
                  </a:lnTo>
                  <a:lnTo>
                    <a:pt x="0" y="99"/>
                  </a:lnTo>
                  <a:lnTo>
                    <a:pt x="7" y="97"/>
                  </a:lnTo>
                  <a:lnTo>
                    <a:pt x="7" y="97"/>
                  </a:lnTo>
                  <a:lnTo>
                    <a:pt x="9" y="90"/>
                  </a:lnTo>
                  <a:lnTo>
                    <a:pt x="3" y="86"/>
                  </a:lnTo>
                  <a:lnTo>
                    <a:pt x="3" y="86"/>
                  </a:lnTo>
                  <a:lnTo>
                    <a:pt x="5" y="81"/>
                  </a:lnTo>
                  <a:lnTo>
                    <a:pt x="9" y="77"/>
                  </a:lnTo>
                  <a:lnTo>
                    <a:pt x="16" y="81"/>
                  </a:lnTo>
                  <a:lnTo>
                    <a:pt x="16" y="81"/>
                  </a:lnTo>
                  <a:lnTo>
                    <a:pt x="18" y="77"/>
                  </a:lnTo>
                  <a:lnTo>
                    <a:pt x="18" y="77"/>
                  </a:lnTo>
                  <a:lnTo>
                    <a:pt x="20" y="75"/>
                  </a:lnTo>
                  <a:lnTo>
                    <a:pt x="18" y="68"/>
                  </a:lnTo>
                  <a:lnTo>
                    <a:pt x="18" y="68"/>
                  </a:lnTo>
                  <a:lnTo>
                    <a:pt x="22" y="64"/>
                  </a:lnTo>
                  <a:lnTo>
                    <a:pt x="27" y="63"/>
                  </a:lnTo>
                  <a:lnTo>
                    <a:pt x="31" y="70"/>
                  </a:lnTo>
                  <a:lnTo>
                    <a:pt x="31" y="70"/>
                  </a:lnTo>
                  <a:lnTo>
                    <a:pt x="38" y="68"/>
                  </a:lnTo>
                  <a:lnTo>
                    <a:pt x="38" y="61"/>
                  </a:lnTo>
                  <a:lnTo>
                    <a:pt x="38" y="61"/>
                  </a:lnTo>
                  <a:lnTo>
                    <a:pt x="44" y="59"/>
                  </a:lnTo>
                  <a:lnTo>
                    <a:pt x="49" y="61"/>
                  </a:lnTo>
                  <a:lnTo>
                    <a:pt x="51" y="68"/>
                  </a:lnTo>
                  <a:lnTo>
                    <a:pt x="51" y="68"/>
                  </a:lnTo>
                  <a:close/>
                  <a:moveTo>
                    <a:pt x="121" y="35"/>
                  </a:moveTo>
                  <a:lnTo>
                    <a:pt x="121" y="30"/>
                  </a:lnTo>
                  <a:lnTo>
                    <a:pt x="121" y="30"/>
                  </a:lnTo>
                  <a:lnTo>
                    <a:pt x="114" y="30"/>
                  </a:lnTo>
                  <a:lnTo>
                    <a:pt x="112" y="35"/>
                  </a:lnTo>
                  <a:lnTo>
                    <a:pt x="112" y="35"/>
                  </a:lnTo>
                  <a:lnTo>
                    <a:pt x="108" y="35"/>
                  </a:lnTo>
                  <a:lnTo>
                    <a:pt x="104" y="31"/>
                  </a:lnTo>
                  <a:lnTo>
                    <a:pt x="104" y="31"/>
                  </a:lnTo>
                  <a:lnTo>
                    <a:pt x="99" y="33"/>
                  </a:lnTo>
                  <a:lnTo>
                    <a:pt x="101" y="39"/>
                  </a:lnTo>
                  <a:lnTo>
                    <a:pt x="101" y="39"/>
                  </a:lnTo>
                  <a:lnTo>
                    <a:pt x="97" y="41"/>
                  </a:lnTo>
                  <a:lnTo>
                    <a:pt x="97" y="41"/>
                  </a:lnTo>
                  <a:lnTo>
                    <a:pt x="95" y="42"/>
                  </a:lnTo>
                  <a:lnTo>
                    <a:pt x="92" y="39"/>
                  </a:lnTo>
                  <a:lnTo>
                    <a:pt x="92" y="39"/>
                  </a:lnTo>
                  <a:lnTo>
                    <a:pt x="88" y="44"/>
                  </a:lnTo>
                  <a:lnTo>
                    <a:pt x="92" y="48"/>
                  </a:lnTo>
                  <a:lnTo>
                    <a:pt x="92" y="48"/>
                  </a:lnTo>
                  <a:lnTo>
                    <a:pt x="90" y="53"/>
                  </a:lnTo>
                  <a:lnTo>
                    <a:pt x="84" y="53"/>
                  </a:lnTo>
                  <a:lnTo>
                    <a:pt x="84" y="53"/>
                  </a:lnTo>
                  <a:lnTo>
                    <a:pt x="82" y="61"/>
                  </a:lnTo>
                  <a:lnTo>
                    <a:pt x="88" y="63"/>
                  </a:lnTo>
                  <a:lnTo>
                    <a:pt x="88" y="63"/>
                  </a:lnTo>
                  <a:lnTo>
                    <a:pt x="90" y="66"/>
                  </a:lnTo>
                  <a:lnTo>
                    <a:pt x="84" y="70"/>
                  </a:lnTo>
                  <a:lnTo>
                    <a:pt x="84" y="70"/>
                  </a:lnTo>
                  <a:lnTo>
                    <a:pt x="88" y="75"/>
                  </a:lnTo>
                  <a:lnTo>
                    <a:pt x="92" y="75"/>
                  </a:lnTo>
                  <a:lnTo>
                    <a:pt x="92" y="75"/>
                  </a:lnTo>
                  <a:lnTo>
                    <a:pt x="93" y="77"/>
                  </a:lnTo>
                  <a:lnTo>
                    <a:pt x="93" y="77"/>
                  </a:lnTo>
                  <a:lnTo>
                    <a:pt x="95" y="79"/>
                  </a:lnTo>
                  <a:lnTo>
                    <a:pt x="93" y="83"/>
                  </a:lnTo>
                  <a:lnTo>
                    <a:pt x="93" y="83"/>
                  </a:lnTo>
                  <a:lnTo>
                    <a:pt x="99" y="86"/>
                  </a:lnTo>
                  <a:lnTo>
                    <a:pt x="103" y="83"/>
                  </a:lnTo>
                  <a:lnTo>
                    <a:pt x="103" y="83"/>
                  </a:lnTo>
                  <a:lnTo>
                    <a:pt x="106" y="85"/>
                  </a:lnTo>
                  <a:lnTo>
                    <a:pt x="106" y="90"/>
                  </a:lnTo>
                  <a:lnTo>
                    <a:pt x="106" y="90"/>
                  </a:lnTo>
                  <a:lnTo>
                    <a:pt x="114" y="92"/>
                  </a:lnTo>
                  <a:lnTo>
                    <a:pt x="115" y="86"/>
                  </a:lnTo>
                  <a:lnTo>
                    <a:pt x="115" y="86"/>
                  </a:lnTo>
                  <a:lnTo>
                    <a:pt x="121" y="86"/>
                  </a:lnTo>
                  <a:lnTo>
                    <a:pt x="123" y="90"/>
                  </a:lnTo>
                  <a:lnTo>
                    <a:pt x="123" y="90"/>
                  </a:lnTo>
                  <a:lnTo>
                    <a:pt x="130" y="86"/>
                  </a:lnTo>
                  <a:lnTo>
                    <a:pt x="128" y="83"/>
                  </a:lnTo>
                  <a:lnTo>
                    <a:pt x="128" y="83"/>
                  </a:lnTo>
                  <a:lnTo>
                    <a:pt x="130" y="81"/>
                  </a:lnTo>
                  <a:lnTo>
                    <a:pt x="130" y="81"/>
                  </a:lnTo>
                  <a:lnTo>
                    <a:pt x="132" y="79"/>
                  </a:lnTo>
                  <a:lnTo>
                    <a:pt x="137" y="81"/>
                  </a:lnTo>
                  <a:lnTo>
                    <a:pt x="137" y="81"/>
                  </a:lnTo>
                  <a:lnTo>
                    <a:pt x="141" y="75"/>
                  </a:lnTo>
                  <a:lnTo>
                    <a:pt x="137" y="72"/>
                  </a:lnTo>
                  <a:lnTo>
                    <a:pt x="137" y="72"/>
                  </a:lnTo>
                  <a:lnTo>
                    <a:pt x="139" y="68"/>
                  </a:lnTo>
                  <a:lnTo>
                    <a:pt x="145" y="68"/>
                  </a:lnTo>
                  <a:lnTo>
                    <a:pt x="145" y="68"/>
                  </a:lnTo>
                  <a:lnTo>
                    <a:pt x="145" y="61"/>
                  </a:lnTo>
                  <a:lnTo>
                    <a:pt x="139" y="59"/>
                  </a:lnTo>
                  <a:lnTo>
                    <a:pt x="139" y="59"/>
                  </a:lnTo>
                  <a:lnTo>
                    <a:pt x="139" y="53"/>
                  </a:lnTo>
                  <a:lnTo>
                    <a:pt x="143" y="52"/>
                  </a:lnTo>
                  <a:lnTo>
                    <a:pt x="143" y="52"/>
                  </a:lnTo>
                  <a:lnTo>
                    <a:pt x="141" y="44"/>
                  </a:lnTo>
                  <a:lnTo>
                    <a:pt x="136" y="46"/>
                  </a:lnTo>
                  <a:lnTo>
                    <a:pt x="136" y="46"/>
                  </a:lnTo>
                  <a:lnTo>
                    <a:pt x="134" y="44"/>
                  </a:lnTo>
                  <a:lnTo>
                    <a:pt x="134" y="44"/>
                  </a:lnTo>
                  <a:lnTo>
                    <a:pt x="132" y="42"/>
                  </a:lnTo>
                  <a:lnTo>
                    <a:pt x="136" y="37"/>
                  </a:lnTo>
                  <a:lnTo>
                    <a:pt x="136" y="37"/>
                  </a:lnTo>
                  <a:lnTo>
                    <a:pt x="130" y="33"/>
                  </a:lnTo>
                  <a:lnTo>
                    <a:pt x="126" y="37"/>
                  </a:lnTo>
                  <a:lnTo>
                    <a:pt x="126" y="37"/>
                  </a:lnTo>
                  <a:lnTo>
                    <a:pt x="121" y="35"/>
                  </a:lnTo>
                  <a:lnTo>
                    <a:pt x="121" y="35"/>
                  </a:lnTo>
                  <a:close/>
                  <a:moveTo>
                    <a:pt x="115" y="50"/>
                  </a:moveTo>
                  <a:lnTo>
                    <a:pt x="115" y="50"/>
                  </a:lnTo>
                  <a:lnTo>
                    <a:pt x="119" y="50"/>
                  </a:lnTo>
                  <a:lnTo>
                    <a:pt x="123" y="53"/>
                  </a:lnTo>
                  <a:lnTo>
                    <a:pt x="123" y="53"/>
                  </a:lnTo>
                  <a:lnTo>
                    <a:pt x="125" y="57"/>
                  </a:lnTo>
                  <a:lnTo>
                    <a:pt x="125" y="61"/>
                  </a:lnTo>
                  <a:lnTo>
                    <a:pt x="125" y="61"/>
                  </a:lnTo>
                  <a:lnTo>
                    <a:pt x="125" y="66"/>
                  </a:lnTo>
                  <a:lnTo>
                    <a:pt x="121" y="70"/>
                  </a:lnTo>
                  <a:lnTo>
                    <a:pt x="121" y="70"/>
                  </a:lnTo>
                  <a:lnTo>
                    <a:pt x="117" y="72"/>
                  </a:lnTo>
                  <a:lnTo>
                    <a:pt x="114" y="72"/>
                  </a:lnTo>
                  <a:lnTo>
                    <a:pt x="114" y="72"/>
                  </a:lnTo>
                  <a:lnTo>
                    <a:pt x="108" y="70"/>
                  </a:lnTo>
                  <a:lnTo>
                    <a:pt x="104" y="68"/>
                  </a:lnTo>
                  <a:lnTo>
                    <a:pt x="104" y="68"/>
                  </a:lnTo>
                  <a:lnTo>
                    <a:pt x="103" y="64"/>
                  </a:lnTo>
                  <a:lnTo>
                    <a:pt x="103" y="59"/>
                  </a:lnTo>
                  <a:lnTo>
                    <a:pt x="103" y="59"/>
                  </a:lnTo>
                  <a:lnTo>
                    <a:pt x="104" y="55"/>
                  </a:lnTo>
                  <a:lnTo>
                    <a:pt x="106" y="52"/>
                  </a:lnTo>
                  <a:lnTo>
                    <a:pt x="106" y="52"/>
                  </a:lnTo>
                  <a:lnTo>
                    <a:pt x="110" y="50"/>
                  </a:lnTo>
                  <a:lnTo>
                    <a:pt x="115" y="50"/>
                  </a:lnTo>
                  <a:lnTo>
                    <a:pt x="115" y="50"/>
                  </a:lnTo>
                  <a:close/>
                  <a:moveTo>
                    <a:pt x="117" y="57"/>
                  </a:moveTo>
                  <a:lnTo>
                    <a:pt x="117" y="57"/>
                  </a:lnTo>
                  <a:lnTo>
                    <a:pt x="119" y="61"/>
                  </a:lnTo>
                  <a:lnTo>
                    <a:pt x="119" y="61"/>
                  </a:lnTo>
                  <a:lnTo>
                    <a:pt x="117" y="64"/>
                  </a:lnTo>
                  <a:lnTo>
                    <a:pt x="117" y="64"/>
                  </a:lnTo>
                  <a:lnTo>
                    <a:pt x="114" y="66"/>
                  </a:lnTo>
                  <a:lnTo>
                    <a:pt x="114" y="66"/>
                  </a:lnTo>
                  <a:lnTo>
                    <a:pt x="110" y="64"/>
                  </a:lnTo>
                  <a:lnTo>
                    <a:pt x="110" y="64"/>
                  </a:lnTo>
                  <a:lnTo>
                    <a:pt x="108" y="59"/>
                  </a:lnTo>
                  <a:lnTo>
                    <a:pt x="108" y="59"/>
                  </a:lnTo>
                  <a:lnTo>
                    <a:pt x="110" y="57"/>
                  </a:lnTo>
                  <a:lnTo>
                    <a:pt x="110" y="57"/>
                  </a:lnTo>
                  <a:lnTo>
                    <a:pt x="115" y="55"/>
                  </a:lnTo>
                  <a:lnTo>
                    <a:pt x="115" y="55"/>
                  </a:lnTo>
                  <a:lnTo>
                    <a:pt x="117" y="57"/>
                  </a:lnTo>
                  <a:lnTo>
                    <a:pt x="117" y="57"/>
                  </a:lnTo>
                  <a:close/>
                  <a:moveTo>
                    <a:pt x="128" y="50"/>
                  </a:moveTo>
                  <a:lnTo>
                    <a:pt x="128" y="50"/>
                  </a:lnTo>
                  <a:lnTo>
                    <a:pt x="130" y="55"/>
                  </a:lnTo>
                  <a:lnTo>
                    <a:pt x="132" y="63"/>
                  </a:lnTo>
                  <a:lnTo>
                    <a:pt x="132" y="63"/>
                  </a:lnTo>
                  <a:lnTo>
                    <a:pt x="128" y="68"/>
                  </a:lnTo>
                  <a:lnTo>
                    <a:pt x="125" y="74"/>
                  </a:lnTo>
                  <a:lnTo>
                    <a:pt x="125" y="74"/>
                  </a:lnTo>
                  <a:lnTo>
                    <a:pt x="119" y="77"/>
                  </a:lnTo>
                  <a:lnTo>
                    <a:pt x="112" y="77"/>
                  </a:lnTo>
                  <a:lnTo>
                    <a:pt x="112" y="77"/>
                  </a:lnTo>
                  <a:lnTo>
                    <a:pt x="106" y="75"/>
                  </a:lnTo>
                  <a:lnTo>
                    <a:pt x="101" y="72"/>
                  </a:lnTo>
                  <a:lnTo>
                    <a:pt x="101" y="72"/>
                  </a:lnTo>
                  <a:lnTo>
                    <a:pt x="97" y="64"/>
                  </a:lnTo>
                  <a:lnTo>
                    <a:pt x="97" y="59"/>
                  </a:lnTo>
                  <a:lnTo>
                    <a:pt x="97" y="59"/>
                  </a:lnTo>
                  <a:lnTo>
                    <a:pt x="99" y="52"/>
                  </a:lnTo>
                  <a:lnTo>
                    <a:pt x="103" y="46"/>
                  </a:lnTo>
                  <a:lnTo>
                    <a:pt x="103" y="46"/>
                  </a:lnTo>
                  <a:lnTo>
                    <a:pt x="110" y="44"/>
                  </a:lnTo>
                  <a:lnTo>
                    <a:pt x="115" y="42"/>
                  </a:lnTo>
                  <a:lnTo>
                    <a:pt x="115" y="42"/>
                  </a:lnTo>
                  <a:lnTo>
                    <a:pt x="123" y="46"/>
                  </a:lnTo>
                  <a:lnTo>
                    <a:pt x="128" y="50"/>
                  </a:lnTo>
                  <a:lnTo>
                    <a:pt x="128" y="50"/>
                  </a:lnTo>
                  <a:close/>
                  <a:moveTo>
                    <a:pt x="66" y="6"/>
                  </a:moveTo>
                  <a:lnTo>
                    <a:pt x="66" y="0"/>
                  </a:lnTo>
                  <a:lnTo>
                    <a:pt x="66" y="0"/>
                  </a:lnTo>
                  <a:lnTo>
                    <a:pt x="59" y="0"/>
                  </a:lnTo>
                  <a:lnTo>
                    <a:pt x="59" y="6"/>
                  </a:lnTo>
                  <a:lnTo>
                    <a:pt x="59" y="6"/>
                  </a:lnTo>
                  <a:lnTo>
                    <a:pt x="53" y="6"/>
                  </a:lnTo>
                  <a:lnTo>
                    <a:pt x="51" y="2"/>
                  </a:lnTo>
                  <a:lnTo>
                    <a:pt x="51" y="2"/>
                  </a:lnTo>
                  <a:lnTo>
                    <a:pt x="44" y="4"/>
                  </a:lnTo>
                  <a:lnTo>
                    <a:pt x="46" y="9"/>
                  </a:lnTo>
                  <a:lnTo>
                    <a:pt x="46" y="9"/>
                  </a:lnTo>
                  <a:lnTo>
                    <a:pt x="44" y="11"/>
                  </a:lnTo>
                  <a:lnTo>
                    <a:pt x="44" y="11"/>
                  </a:lnTo>
                  <a:lnTo>
                    <a:pt x="42" y="13"/>
                  </a:lnTo>
                  <a:lnTo>
                    <a:pt x="37" y="9"/>
                  </a:lnTo>
                  <a:lnTo>
                    <a:pt x="37" y="9"/>
                  </a:lnTo>
                  <a:lnTo>
                    <a:pt x="33" y="17"/>
                  </a:lnTo>
                  <a:lnTo>
                    <a:pt x="37" y="19"/>
                  </a:lnTo>
                  <a:lnTo>
                    <a:pt x="37" y="19"/>
                  </a:lnTo>
                  <a:lnTo>
                    <a:pt x="35" y="24"/>
                  </a:lnTo>
                  <a:lnTo>
                    <a:pt x="29" y="24"/>
                  </a:lnTo>
                  <a:lnTo>
                    <a:pt x="29" y="24"/>
                  </a:lnTo>
                  <a:lnTo>
                    <a:pt x="29" y="31"/>
                  </a:lnTo>
                  <a:lnTo>
                    <a:pt x="33" y="33"/>
                  </a:lnTo>
                  <a:lnTo>
                    <a:pt x="33" y="33"/>
                  </a:lnTo>
                  <a:lnTo>
                    <a:pt x="35" y="37"/>
                  </a:lnTo>
                  <a:lnTo>
                    <a:pt x="29" y="41"/>
                  </a:lnTo>
                  <a:lnTo>
                    <a:pt x="29" y="41"/>
                  </a:lnTo>
                  <a:lnTo>
                    <a:pt x="33" y="46"/>
                  </a:lnTo>
                  <a:lnTo>
                    <a:pt x="38" y="46"/>
                  </a:lnTo>
                  <a:lnTo>
                    <a:pt x="38" y="46"/>
                  </a:lnTo>
                  <a:lnTo>
                    <a:pt x="40" y="48"/>
                  </a:lnTo>
                  <a:lnTo>
                    <a:pt x="40" y="48"/>
                  </a:lnTo>
                  <a:lnTo>
                    <a:pt x="40" y="50"/>
                  </a:lnTo>
                  <a:lnTo>
                    <a:pt x="38" y="53"/>
                  </a:lnTo>
                  <a:lnTo>
                    <a:pt x="38" y="53"/>
                  </a:lnTo>
                  <a:lnTo>
                    <a:pt x="44" y="59"/>
                  </a:lnTo>
                  <a:lnTo>
                    <a:pt x="48" y="55"/>
                  </a:lnTo>
                  <a:lnTo>
                    <a:pt x="48" y="55"/>
                  </a:lnTo>
                  <a:lnTo>
                    <a:pt x="53" y="57"/>
                  </a:lnTo>
                  <a:lnTo>
                    <a:pt x="53" y="61"/>
                  </a:lnTo>
                  <a:lnTo>
                    <a:pt x="53" y="61"/>
                  </a:lnTo>
                  <a:lnTo>
                    <a:pt x="60" y="63"/>
                  </a:lnTo>
                  <a:lnTo>
                    <a:pt x="60" y="57"/>
                  </a:lnTo>
                  <a:lnTo>
                    <a:pt x="60" y="57"/>
                  </a:lnTo>
                  <a:lnTo>
                    <a:pt x="66" y="57"/>
                  </a:lnTo>
                  <a:lnTo>
                    <a:pt x="68" y="61"/>
                  </a:lnTo>
                  <a:lnTo>
                    <a:pt x="68" y="61"/>
                  </a:lnTo>
                  <a:lnTo>
                    <a:pt x="75" y="57"/>
                  </a:lnTo>
                  <a:lnTo>
                    <a:pt x="73" y="53"/>
                  </a:lnTo>
                  <a:lnTo>
                    <a:pt x="73" y="53"/>
                  </a:lnTo>
                  <a:lnTo>
                    <a:pt x="75" y="52"/>
                  </a:lnTo>
                  <a:lnTo>
                    <a:pt x="75" y="52"/>
                  </a:lnTo>
                  <a:lnTo>
                    <a:pt x="79" y="50"/>
                  </a:lnTo>
                  <a:lnTo>
                    <a:pt x="82" y="53"/>
                  </a:lnTo>
                  <a:lnTo>
                    <a:pt x="82" y="53"/>
                  </a:lnTo>
                  <a:lnTo>
                    <a:pt x="86" y="46"/>
                  </a:lnTo>
                  <a:lnTo>
                    <a:pt x="82" y="42"/>
                  </a:lnTo>
                  <a:lnTo>
                    <a:pt x="82" y="42"/>
                  </a:lnTo>
                  <a:lnTo>
                    <a:pt x="84" y="39"/>
                  </a:lnTo>
                  <a:lnTo>
                    <a:pt x="90" y="39"/>
                  </a:lnTo>
                  <a:lnTo>
                    <a:pt x="90" y="39"/>
                  </a:lnTo>
                  <a:lnTo>
                    <a:pt x="90" y="31"/>
                  </a:lnTo>
                  <a:lnTo>
                    <a:pt x="86" y="30"/>
                  </a:lnTo>
                  <a:lnTo>
                    <a:pt x="86" y="30"/>
                  </a:lnTo>
                  <a:lnTo>
                    <a:pt x="84" y="24"/>
                  </a:lnTo>
                  <a:lnTo>
                    <a:pt x="90" y="22"/>
                  </a:lnTo>
                  <a:lnTo>
                    <a:pt x="90" y="22"/>
                  </a:lnTo>
                  <a:lnTo>
                    <a:pt x="86" y="15"/>
                  </a:lnTo>
                  <a:lnTo>
                    <a:pt x="81" y="17"/>
                  </a:lnTo>
                  <a:lnTo>
                    <a:pt x="81" y="17"/>
                  </a:lnTo>
                  <a:lnTo>
                    <a:pt x="81" y="15"/>
                  </a:lnTo>
                  <a:lnTo>
                    <a:pt x="81" y="15"/>
                  </a:lnTo>
                  <a:lnTo>
                    <a:pt x="79" y="13"/>
                  </a:lnTo>
                  <a:lnTo>
                    <a:pt x="81" y="9"/>
                  </a:lnTo>
                  <a:lnTo>
                    <a:pt x="81" y="9"/>
                  </a:lnTo>
                  <a:lnTo>
                    <a:pt x="75" y="4"/>
                  </a:lnTo>
                  <a:lnTo>
                    <a:pt x="71" y="8"/>
                  </a:lnTo>
                  <a:lnTo>
                    <a:pt x="71" y="8"/>
                  </a:lnTo>
                  <a:lnTo>
                    <a:pt x="66" y="6"/>
                  </a:lnTo>
                  <a:lnTo>
                    <a:pt x="66" y="6"/>
                  </a:lnTo>
                  <a:close/>
                  <a:moveTo>
                    <a:pt x="60" y="20"/>
                  </a:moveTo>
                  <a:lnTo>
                    <a:pt x="60" y="20"/>
                  </a:lnTo>
                  <a:lnTo>
                    <a:pt x="66" y="22"/>
                  </a:lnTo>
                  <a:lnTo>
                    <a:pt x="68" y="24"/>
                  </a:lnTo>
                  <a:lnTo>
                    <a:pt x="68" y="24"/>
                  </a:lnTo>
                  <a:lnTo>
                    <a:pt x="70" y="28"/>
                  </a:lnTo>
                  <a:lnTo>
                    <a:pt x="71" y="33"/>
                  </a:lnTo>
                  <a:lnTo>
                    <a:pt x="71" y="33"/>
                  </a:lnTo>
                  <a:lnTo>
                    <a:pt x="70" y="37"/>
                  </a:lnTo>
                  <a:lnTo>
                    <a:pt x="66" y="41"/>
                  </a:lnTo>
                  <a:lnTo>
                    <a:pt x="66" y="41"/>
                  </a:lnTo>
                  <a:lnTo>
                    <a:pt x="62" y="42"/>
                  </a:lnTo>
                  <a:lnTo>
                    <a:pt x="59" y="42"/>
                  </a:lnTo>
                  <a:lnTo>
                    <a:pt x="59" y="42"/>
                  </a:lnTo>
                  <a:lnTo>
                    <a:pt x="55" y="41"/>
                  </a:lnTo>
                  <a:lnTo>
                    <a:pt x="51" y="39"/>
                  </a:lnTo>
                  <a:lnTo>
                    <a:pt x="51" y="39"/>
                  </a:lnTo>
                  <a:lnTo>
                    <a:pt x="49" y="35"/>
                  </a:lnTo>
                  <a:lnTo>
                    <a:pt x="49" y="30"/>
                  </a:lnTo>
                  <a:lnTo>
                    <a:pt x="49" y="30"/>
                  </a:lnTo>
                  <a:lnTo>
                    <a:pt x="49" y="26"/>
                  </a:lnTo>
                  <a:lnTo>
                    <a:pt x="53" y="22"/>
                  </a:lnTo>
                  <a:lnTo>
                    <a:pt x="53" y="22"/>
                  </a:lnTo>
                  <a:lnTo>
                    <a:pt x="57" y="20"/>
                  </a:lnTo>
                  <a:lnTo>
                    <a:pt x="60" y="20"/>
                  </a:lnTo>
                  <a:lnTo>
                    <a:pt x="60" y="20"/>
                  </a:lnTo>
                  <a:close/>
                  <a:moveTo>
                    <a:pt x="64" y="28"/>
                  </a:moveTo>
                  <a:lnTo>
                    <a:pt x="64" y="28"/>
                  </a:lnTo>
                  <a:lnTo>
                    <a:pt x="64" y="31"/>
                  </a:lnTo>
                  <a:lnTo>
                    <a:pt x="64" y="31"/>
                  </a:lnTo>
                  <a:lnTo>
                    <a:pt x="62" y="35"/>
                  </a:lnTo>
                  <a:lnTo>
                    <a:pt x="62" y="35"/>
                  </a:lnTo>
                  <a:lnTo>
                    <a:pt x="59" y="37"/>
                  </a:lnTo>
                  <a:lnTo>
                    <a:pt x="59" y="37"/>
                  </a:lnTo>
                  <a:lnTo>
                    <a:pt x="55" y="35"/>
                  </a:lnTo>
                  <a:lnTo>
                    <a:pt x="55" y="35"/>
                  </a:lnTo>
                  <a:lnTo>
                    <a:pt x="55" y="31"/>
                  </a:lnTo>
                  <a:lnTo>
                    <a:pt x="55" y="31"/>
                  </a:lnTo>
                  <a:lnTo>
                    <a:pt x="57" y="28"/>
                  </a:lnTo>
                  <a:lnTo>
                    <a:pt x="57" y="28"/>
                  </a:lnTo>
                  <a:lnTo>
                    <a:pt x="60" y="26"/>
                  </a:lnTo>
                  <a:lnTo>
                    <a:pt x="60" y="26"/>
                  </a:lnTo>
                  <a:lnTo>
                    <a:pt x="64" y="28"/>
                  </a:lnTo>
                  <a:lnTo>
                    <a:pt x="64" y="28"/>
                  </a:lnTo>
                  <a:close/>
                  <a:moveTo>
                    <a:pt x="73" y="20"/>
                  </a:moveTo>
                  <a:lnTo>
                    <a:pt x="73" y="20"/>
                  </a:lnTo>
                  <a:lnTo>
                    <a:pt x="77" y="26"/>
                  </a:lnTo>
                  <a:lnTo>
                    <a:pt x="77" y="33"/>
                  </a:lnTo>
                  <a:lnTo>
                    <a:pt x="77" y="33"/>
                  </a:lnTo>
                  <a:lnTo>
                    <a:pt x="75" y="39"/>
                  </a:lnTo>
                  <a:lnTo>
                    <a:pt x="70" y="44"/>
                  </a:lnTo>
                  <a:lnTo>
                    <a:pt x="70" y="44"/>
                  </a:lnTo>
                  <a:lnTo>
                    <a:pt x="64" y="48"/>
                  </a:lnTo>
                  <a:lnTo>
                    <a:pt x="59" y="48"/>
                  </a:lnTo>
                  <a:lnTo>
                    <a:pt x="59" y="48"/>
                  </a:lnTo>
                  <a:lnTo>
                    <a:pt x="51" y="46"/>
                  </a:lnTo>
                  <a:lnTo>
                    <a:pt x="46" y="42"/>
                  </a:lnTo>
                  <a:lnTo>
                    <a:pt x="46" y="42"/>
                  </a:lnTo>
                  <a:lnTo>
                    <a:pt x="44" y="37"/>
                  </a:lnTo>
                  <a:lnTo>
                    <a:pt x="42" y="30"/>
                  </a:lnTo>
                  <a:lnTo>
                    <a:pt x="42" y="30"/>
                  </a:lnTo>
                  <a:lnTo>
                    <a:pt x="44" y="22"/>
                  </a:lnTo>
                  <a:lnTo>
                    <a:pt x="49" y="19"/>
                  </a:lnTo>
                  <a:lnTo>
                    <a:pt x="49" y="19"/>
                  </a:lnTo>
                  <a:lnTo>
                    <a:pt x="55" y="15"/>
                  </a:lnTo>
                  <a:lnTo>
                    <a:pt x="62" y="15"/>
                  </a:lnTo>
                  <a:lnTo>
                    <a:pt x="62" y="15"/>
                  </a:lnTo>
                  <a:lnTo>
                    <a:pt x="68" y="17"/>
                  </a:lnTo>
                  <a:lnTo>
                    <a:pt x="73" y="20"/>
                  </a:lnTo>
                  <a:lnTo>
                    <a:pt x="73" y="20"/>
                  </a:lnTo>
                  <a:close/>
                  <a:moveTo>
                    <a:pt x="44" y="88"/>
                  </a:moveTo>
                  <a:lnTo>
                    <a:pt x="44" y="88"/>
                  </a:lnTo>
                  <a:lnTo>
                    <a:pt x="38" y="90"/>
                  </a:lnTo>
                  <a:lnTo>
                    <a:pt x="33" y="92"/>
                  </a:lnTo>
                  <a:lnTo>
                    <a:pt x="33" y="92"/>
                  </a:lnTo>
                  <a:lnTo>
                    <a:pt x="29" y="97"/>
                  </a:lnTo>
                  <a:lnTo>
                    <a:pt x="27" y="105"/>
                  </a:lnTo>
                  <a:lnTo>
                    <a:pt x="27" y="105"/>
                  </a:lnTo>
                  <a:lnTo>
                    <a:pt x="29" y="110"/>
                  </a:lnTo>
                  <a:lnTo>
                    <a:pt x="33" y="116"/>
                  </a:lnTo>
                  <a:lnTo>
                    <a:pt x="33" y="116"/>
                  </a:lnTo>
                  <a:lnTo>
                    <a:pt x="38" y="119"/>
                  </a:lnTo>
                  <a:lnTo>
                    <a:pt x="44" y="119"/>
                  </a:lnTo>
                  <a:lnTo>
                    <a:pt x="44" y="119"/>
                  </a:lnTo>
                  <a:lnTo>
                    <a:pt x="51" y="119"/>
                  </a:lnTo>
                  <a:lnTo>
                    <a:pt x="55" y="116"/>
                  </a:lnTo>
                  <a:lnTo>
                    <a:pt x="55" y="116"/>
                  </a:lnTo>
                  <a:lnTo>
                    <a:pt x="59" y="110"/>
                  </a:lnTo>
                  <a:lnTo>
                    <a:pt x="60" y="105"/>
                  </a:lnTo>
                  <a:lnTo>
                    <a:pt x="60" y="105"/>
                  </a:lnTo>
                  <a:lnTo>
                    <a:pt x="59" y="97"/>
                  </a:lnTo>
                  <a:lnTo>
                    <a:pt x="55" y="92"/>
                  </a:lnTo>
                  <a:lnTo>
                    <a:pt x="55" y="92"/>
                  </a:lnTo>
                  <a:lnTo>
                    <a:pt x="51" y="90"/>
                  </a:lnTo>
                  <a:lnTo>
                    <a:pt x="44" y="88"/>
                  </a:lnTo>
                  <a:lnTo>
                    <a:pt x="44" y="88"/>
                  </a:lnTo>
                  <a:close/>
                  <a:moveTo>
                    <a:pt x="49" y="99"/>
                  </a:moveTo>
                  <a:lnTo>
                    <a:pt x="49" y="99"/>
                  </a:lnTo>
                  <a:lnTo>
                    <a:pt x="48" y="97"/>
                  </a:lnTo>
                  <a:lnTo>
                    <a:pt x="44" y="97"/>
                  </a:lnTo>
                  <a:lnTo>
                    <a:pt x="44" y="97"/>
                  </a:lnTo>
                  <a:lnTo>
                    <a:pt x="42" y="97"/>
                  </a:lnTo>
                  <a:lnTo>
                    <a:pt x="38" y="99"/>
                  </a:lnTo>
                  <a:lnTo>
                    <a:pt x="38" y="99"/>
                  </a:lnTo>
                  <a:lnTo>
                    <a:pt x="38" y="101"/>
                  </a:lnTo>
                  <a:lnTo>
                    <a:pt x="37" y="105"/>
                  </a:lnTo>
                  <a:lnTo>
                    <a:pt x="37" y="105"/>
                  </a:lnTo>
                  <a:lnTo>
                    <a:pt x="38" y="107"/>
                  </a:lnTo>
                  <a:lnTo>
                    <a:pt x="38" y="110"/>
                  </a:lnTo>
                  <a:lnTo>
                    <a:pt x="38" y="110"/>
                  </a:lnTo>
                  <a:lnTo>
                    <a:pt x="42" y="110"/>
                  </a:lnTo>
                  <a:lnTo>
                    <a:pt x="44" y="112"/>
                  </a:lnTo>
                  <a:lnTo>
                    <a:pt x="44" y="112"/>
                  </a:lnTo>
                  <a:lnTo>
                    <a:pt x="48" y="110"/>
                  </a:lnTo>
                  <a:lnTo>
                    <a:pt x="49" y="110"/>
                  </a:lnTo>
                  <a:lnTo>
                    <a:pt x="49" y="110"/>
                  </a:lnTo>
                  <a:lnTo>
                    <a:pt x="51" y="107"/>
                  </a:lnTo>
                  <a:lnTo>
                    <a:pt x="51" y="105"/>
                  </a:lnTo>
                  <a:lnTo>
                    <a:pt x="51" y="105"/>
                  </a:lnTo>
                  <a:lnTo>
                    <a:pt x="51" y="101"/>
                  </a:lnTo>
                  <a:lnTo>
                    <a:pt x="49" y="99"/>
                  </a:lnTo>
                  <a:lnTo>
                    <a:pt x="49" y="99"/>
                  </a:lnTo>
                  <a:close/>
                  <a:moveTo>
                    <a:pt x="62" y="86"/>
                  </a:moveTo>
                  <a:lnTo>
                    <a:pt x="62" y="86"/>
                  </a:lnTo>
                  <a:lnTo>
                    <a:pt x="55" y="81"/>
                  </a:lnTo>
                  <a:lnTo>
                    <a:pt x="44" y="79"/>
                  </a:lnTo>
                  <a:lnTo>
                    <a:pt x="44" y="79"/>
                  </a:lnTo>
                  <a:lnTo>
                    <a:pt x="35" y="81"/>
                  </a:lnTo>
                  <a:lnTo>
                    <a:pt x="27" y="86"/>
                  </a:lnTo>
                  <a:lnTo>
                    <a:pt x="27" y="86"/>
                  </a:lnTo>
                  <a:lnTo>
                    <a:pt x="22" y="94"/>
                  </a:lnTo>
                  <a:lnTo>
                    <a:pt x="20" y="105"/>
                  </a:lnTo>
                  <a:lnTo>
                    <a:pt x="20" y="105"/>
                  </a:lnTo>
                  <a:lnTo>
                    <a:pt x="22" y="114"/>
                  </a:lnTo>
                  <a:lnTo>
                    <a:pt x="27" y="121"/>
                  </a:lnTo>
                  <a:lnTo>
                    <a:pt x="27" y="121"/>
                  </a:lnTo>
                  <a:lnTo>
                    <a:pt x="35" y="127"/>
                  </a:lnTo>
                  <a:lnTo>
                    <a:pt x="44" y="129"/>
                  </a:lnTo>
                  <a:lnTo>
                    <a:pt x="44" y="129"/>
                  </a:lnTo>
                  <a:lnTo>
                    <a:pt x="55" y="127"/>
                  </a:lnTo>
                  <a:lnTo>
                    <a:pt x="62" y="121"/>
                  </a:lnTo>
                  <a:lnTo>
                    <a:pt x="62" y="121"/>
                  </a:lnTo>
                  <a:lnTo>
                    <a:pt x="68" y="114"/>
                  </a:lnTo>
                  <a:lnTo>
                    <a:pt x="70" y="105"/>
                  </a:lnTo>
                  <a:lnTo>
                    <a:pt x="70" y="105"/>
                  </a:lnTo>
                  <a:lnTo>
                    <a:pt x="68" y="94"/>
                  </a:lnTo>
                  <a:lnTo>
                    <a:pt x="62" y="86"/>
                  </a:lnTo>
                  <a:lnTo>
                    <a:pt x="62"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3600" b="1"/>
            </a:p>
          </p:txBody>
        </p:sp>
      </p:grpSp>
      <p:grpSp>
        <p:nvGrpSpPr>
          <p:cNvPr id="40" name="组合 39"/>
          <p:cNvGrpSpPr/>
          <p:nvPr/>
        </p:nvGrpSpPr>
        <p:grpSpPr>
          <a:xfrm>
            <a:off x="1243326" y="2266779"/>
            <a:ext cx="1675447" cy="2226435"/>
            <a:chOff x="2330196" y="1816081"/>
            <a:chExt cx="1456258" cy="1935163"/>
          </a:xfrm>
        </p:grpSpPr>
        <p:sp>
          <p:nvSpPr>
            <p:cNvPr id="41" name="泪滴形 40"/>
            <p:cNvSpPr/>
            <p:nvPr/>
          </p:nvSpPr>
          <p:spPr bwMode="auto">
            <a:xfrm rot="8153283">
              <a:off x="2403481" y="1873231"/>
              <a:ext cx="1309688" cy="1308100"/>
            </a:xfrm>
            <a:prstGeom prst="teardrop">
              <a:avLst>
                <a:gd name="adj" fmla="val 118585"/>
              </a:avLst>
            </a:prstGeom>
            <a:solidFill>
              <a:srgbClr val="00539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grpSp>
          <p:nvGrpSpPr>
            <p:cNvPr id="42" name="组合 41"/>
            <p:cNvGrpSpPr/>
            <p:nvPr/>
          </p:nvGrpSpPr>
          <p:grpSpPr>
            <a:xfrm>
              <a:off x="2330196" y="1816081"/>
              <a:ext cx="1456258" cy="1935163"/>
              <a:chOff x="2330196" y="1816081"/>
              <a:chExt cx="1456258" cy="1935163"/>
            </a:xfrm>
          </p:grpSpPr>
          <p:sp>
            <p:nvSpPr>
              <p:cNvPr id="43" name="泪滴形 42"/>
              <p:cNvSpPr/>
              <p:nvPr/>
            </p:nvSpPr>
            <p:spPr bwMode="auto">
              <a:xfrm rot="8153283">
                <a:off x="2354269" y="1816081"/>
                <a:ext cx="1408112" cy="1408113"/>
              </a:xfrm>
              <a:prstGeom prst="teardrop">
                <a:avLst>
                  <a:gd name="adj" fmla="val 118585"/>
                </a:avLst>
              </a:prstGeom>
              <a:no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44" name="椭圆 43"/>
              <p:cNvSpPr/>
              <p:nvPr/>
            </p:nvSpPr>
            <p:spPr bwMode="auto">
              <a:xfrm>
                <a:off x="2979744" y="3630594"/>
                <a:ext cx="120650" cy="120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45" name="TextBox 44"/>
              <p:cNvSpPr txBox="1"/>
              <p:nvPr/>
            </p:nvSpPr>
            <p:spPr>
              <a:xfrm>
                <a:off x="2330196" y="2518766"/>
                <a:ext cx="1456258" cy="347766"/>
              </a:xfrm>
              <a:prstGeom prst="rect">
                <a:avLst/>
              </a:prstGeom>
              <a:noFill/>
            </p:spPr>
            <p:txBody>
              <a:bodyPr wrap="square" rtlCol="0">
                <a:spAutoFit/>
              </a:bodyPr>
              <a:lstStyle/>
              <a:p>
                <a:pPr algn="ctr"/>
                <a:r>
                  <a:rPr lang="zh-CN" altLang="en-US" sz="2000" b="1" dirty="0">
                    <a:solidFill>
                      <a:schemeClr val="bg1"/>
                    </a:solidFill>
                    <a:latin typeface="微软雅黑" pitchFamily="34" charset="-122"/>
                    <a:ea typeface="微软雅黑" pitchFamily="34" charset="-122"/>
                  </a:rPr>
                  <a:t>实习生</a:t>
                </a:r>
              </a:p>
            </p:txBody>
          </p:sp>
          <p:sp>
            <p:nvSpPr>
              <p:cNvPr id="46" name="Freeform 420"/>
              <p:cNvSpPr>
                <a:spLocks noEditPoints="1"/>
              </p:cNvSpPr>
              <p:nvPr/>
            </p:nvSpPr>
            <p:spPr bwMode="auto">
              <a:xfrm>
                <a:off x="2858480" y="2072346"/>
                <a:ext cx="332583" cy="323280"/>
              </a:xfrm>
              <a:custGeom>
                <a:avLst/>
                <a:gdLst>
                  <a:gd name="T0" fmla="*/ 92 w 143"/>
                  <a:gd name="T1" fmla="*/ 139 h 139"/>
                  <a:gd name="T2" fmla="*/ 92 w 143"/>
                  <a:gd name="T3" fmla="*/ 86 h 139"/>
                  <a:gd name="T4" fmla="*/ 92 w 143"/>
                  <a:gd name="T5" fmla="*/ 86 h 139"/>
                  <a:gd name="T6" fmla="*/ 103 w 143"/>
                  <a:gd name="T7" fmla="*/ 80 h 139"/>
                  <a:gd name="T8" fmla="*/ 114 w 143"/>
                  <a:gd name="T9" fmla="*/ 77 h 139"/>
                  <a:gd name="T10" fmla="*/ 129 w 143"/>
                  <a:gd name="T11" fmla="*/ 75 h 139"/>
                  <a:gd name="T12" fmla="*/ 143 w 143"/>
                  <a:gd name="T13" fmla="*/ 75 h 139"/>
                  <a:gd name="T14" fmla="*/ 143 w 143"/>
                  <a:gd name="T15" fmla="*/ 75 h 139"/>
                  <a:gd name="T16" fmla="*/ 143 w 143"/>
                  <a:gd name="T17" fmla="*/ 86 h 139"/>
                  <a:gd name="T18" fmla="*/ 142 w 143"/>
                  <a:gd name="T19" fmla="*/ 95 h 139"/>
                  <a:gd name="T20" fmla="*/ 138 w 143"/>
                  <a:gd name="T21" fmla="*/ 104 h 139"/>
                  <a:gd name="T22" fmla="*/ 132 w 143"/>
                  <a:gd name="T23" fmla="*/ 113 h 139"/>
                  <a:gd name="T24" fmla="*/ 125 w 143"/>
                  <a:gd name="T25" fmla="*/ 121 h 139"/>
                  <a:gd name="T26" fmla="*/ 118 w 143"/>
                  <a:gd name="T27" fmla="*/ 128 h 139"/>
                  <a:gd name="T28" fmla="*/ 110 w 143"/>
                  <a:gd name="T29" fmla="*/ 133 h 139"/>
                  <a:gd name="T30" fmla="*/ 99 w 143"/>
                  <a:gd name="T31" fmla="*/ 139 h 139"/>
                  <a:gd name="T32" fmla="*/ 92 w 143"/>
                  <a:gd name="T33" fmla="*/ 139 h 139"/>
                  <a:gd name="T34" fmla="*/ 92 w 143"/>
                  <a:gd name="T35" fmla="*/ 139 h 139"/>
                  <a:gd name="T36" fmla="*/ 55 w 143"/>
                  <a:gd name="T37" fmla="*/ 139 h 139"/>
                  <a:gd name="T38" fmla="*/ 81 w 143"/>
                  <a:gd name="T39" fmla="*/ 139 h 139"/>
                  <a:gd name="T40" fmla="*/ 81 w 143"/>
                  <a:gd name="T41" fmla="*/ 73 h 139"/>
                  <a:gd name="T42" fmla="*/ 81 w 143"/>
                  <a:gd name="T43" fmla="*/ 73 h 139"/>
                  <a:gd name="T44" fmla="*/ 94 w 143"/>
                  <a:gd name="T45" fmla="*/ 67 h 139"/>
                  <a:gd name="T46" fmla="*/ 101 w 143"/>
                  <a:gd name="T47" fmla="*/ 58 h 139"/>
                  <a:gd name="T48" fmla="*/ 108 w 143"/>
                  <a:gd name="T49" fmla="*/ 49 h 139"/>
                  <a:gd name="T50" fmla="*/ 110 w 143"/>
                  <a:gd name="T51" fmla="*/ 38 h 139"/>
                  <a:gd name="T52" fmla="*/ 112 w 143"/>
                  <a:gd name="T53" fmla="*/ 27 h 139"/>
                  <a:gd name="T54" fmla="*/ 108 w 143"/>
                  <a:gd name="T55" fmla="*/ 16 h 139"/>
                  <a:gd name="T56" fmla="*/ 103 w 143"/>
                  <a:gd name="T57" fmla="*/ 7 h 139"/>
                  <a:gd name="T58" fmla="*/ 94 w 143"/>
                  <a:gd name="T59" fmla="*/ 0 h 139"/>
                  <a:gd name="T60" fmla="*/ 86 w 143"/>
                  <a:gd name="T61" fmla="*/ 20 h 139"/>
                  <a:gd name="T62" fmla="*/ 74 w 143"/>
                  <a:gd name="T63" fmla="*/ 1 h 139"/>
                  <a:gd name="T64" fmla="*/ 61 w 143"/>
                  <a:gd name="T65" fmla="*/ 20 h 139"/>
                  <a:gd name="T66" fmla="*/ 53 w 143"/>
                  <a:gd name="T67" fmla="*/ 0 h 139"/>
                  <a:gd name="T68" fmla="*/ 53 w 143"/>
                  <a:gd name="T69" fmla="*/ 0 h 139"/>
                  <a:gd name="T70" fmla="*/ 44 w 143"/>
                  <a:gd name="T71" fmla="*/ 7 h 139"/>
                  <a:gd name="T72" fmla="*/ 39 w 143"/>
                  <a:gd name="T73" fmla="*/ 16 h 139"/>
                  <a:gd name="T74" fmla="*/ 35 w 143"/>
                  <a:gd name="T75" fmla="*/ 27 h 139"/>
                  <a:gd name="T76" fmla="*/ 37 w 143"/>
                  <a:gd name="T77" fmla="*/ 38 h 139"/>
                  <a:gd name="T78" fmla="*/ 41 w 143"/>
                  <a:gd name="T79" fmla="*/ 49 h 139"/>
                  <a:gd name="T80" fmla="*/ 46 w 143"/>
                  <a:gd name="T81" fmla="*/ 58 h 139"/>
                  <a:gd name="T82" fmla="*/ 55 w 143"/>
                  <a:gd name="T83" fmla="*/ 67 h 139"/>
                  <a:gd name="T84" fmla="*/ 66 w 143"/>
                  <a:gd name="T85" fmla="*/ 73 h 139"/>
                  <a:gd name="T86" fmla="*/ 66 w 143"/>
                  <a:gd name="T87" fmla="*/ 100 h 139"/>
                  <a:gd name="T88" fmla="*/ 66 w 143"/>
                  <a:gd name="T89" fmla="*/ 100 h 139"/>
                  <a:gd name="T90" fmla="*/ 63 w 143"/>
                  <a:gd name="T91" fmla="*/ 93 h 139"/>
                  <a:gd name="T92" fmla="*/ 55 w 143"/>
                  <a:gd name="T93" fmla="*/ 88 h 139"/>
                  <a:gd name="T94" fmla="*/ 50 w 143"/>
                  <a:gd name="T95" fmla="*/ 82 h 139"/>
                  <a:gd name="T96" fmla="*/ 41 w 143"/>
                  <a:gd name="T97" fmla="*/ 78 h 139"/>
                  <a:gd name="T98" fmla="*/ 31 w 143"/>
                  <a:gd name="T99" fmla="*/ 75 h 139"/>
                  <a:gd name="T100" fmla="*/ 22 w 143"/>
                  <a:gd name="T101" fmla="*/ 73 h 139"/>
                  <a:gd name="T102" fmla="*/ 13 w 143"/>
                  <a:gd name="T103" fmla="*/ 73 h 139"/>
                  <a:gd name="T104" fmla="*/ 2 w 143"/>
                  <a:gd name="T105" fmla="*/ 73 h 139"/>
                  <a:gd name="T106" fmla="*/ 2 w 143"/>
                  <a:gd name="T107" fmla="*/ 73 h 139"/>
                  <a:gd name="T108" fmla="*/ 0 w 143"/>
                  <a:gd name="T109" fmla="*/ 86 h 139"/>
                  <a:gd name="T110" fmla="*/ 4 w 143"/>
                  <a:gd name="T111" fmla="*/ 99 h 139"/>
                  <a:gd name="T112" fmla="*/ 8 w 143"/>
                  <a:gd name="T113" fmla="*/ 108 h 139"/>
                  <a:gd name="T114" fmla="*/ 15 w 143"/>
                  <a:gd name="T115" fmla="*/ 117 h 139"/>
                  <a:gd name="T116" fmla="*/ 24 w 143"/>
                  <a:gd name="T117" fmla="*/ 124 h 139"/>
                  <a:gd name="T118" fmla="*/ 33 w 143"/>
                  <a:gd name="T119" fmla="*/ 130 h 139"/>
                  <a:gd name="T120" fmla="*/ 44 w 143"/>
                  <a:gd name="T121" fmla="*/ 135 h 139"/>
                  <a:gd name="T122" fmla="*/ 55 w 143"/>
                  <a:gd name="T123" fmla="*/ 139 h 139"/>
                  <a:gd name="T124" fmla="*/ 55 w 143"/>
                  <a:gd name="T12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39">
                    <a:moveTo>
                      <a:pt x="92" y="139"/>
                    </a:moveTo>
                    <a:lnTo>
                      <a:pt x="92" y="86"/>
                    </a:lnTo>
                    <a:lnTo>
                      <a:pt x="92" y="86"/>
                    </a:lnTo>
                    <a:lnTo>
                      <a:pt x="103" y="80"/>
                    </a:lnTo>
                    <a:lnTo>
                      <a:pt x="114" y="77"/>
                    </a:lnTo>
                    <a:lnTo>
                      <a:pt x="129" y="75"/>
                    </a:lnTo>
                    <a:lnTo>
                      <a:pt x="143" y="75"/>
                    </a:lnTo>
                    <a:lnTo>
                      <a:pt x="143" y="75"/>
                    </a:lnTo>
                    <a:lnTo>
                      <a:pt x="143" y="86"/>
                    </a:lnTo>
                    <a:lnTo>
                      <a:pt x="142" y="95"/>
                    </a:lnTo>
                    <a:lnTo>
                      <a:pt x="138" y="104"/>
                    </a:lnTo>
                    <a:lnTo>
                      <a:pt x="132" y="113"/>
                    </a:lnTo>
                    <a:lnTo>
                      <a:pt x="125" y="121"/>
                    </a:lnTo>
                    <a:lnTo>
                      <a:pt x="118" y="128"/>
                    </a:lnTo>
                    <a:lnTo>
                      <a:pt x="110" y="133"/>
                    </a:lnTo>
                    <a:lnTo>
                      <a:pt x="99" y="139"/>
                    </a:lnTo>
                    <a:lnTo>
                      <a:pt x="92" y="139"/>
                    </a:lnTo>
                    <a:lnTo>
                      <a:pt x="92" y="139"/>
                    </a:lnTo>
                    <a:close/>
                    <a:moveTo>
                      <a:pt x="55" y="139"/>
                    </a:moveTo>
                    <a:lnTo>
                      <a:pt x="81" y="139"/>
                    </a:lnTo>
                    <a:lnTo>
                      <a:pt x="81" y="73"/>
                    </a:lnTo>
                    <a:lnTo>
                      <a:pt x="81" y="73"/>
                    </a:lnTo>
                    <a:lnTo>
                      <a:pt x="94" y="67"/>
                    </a:lnTo>
                    <a:lnTo>
                      <a:pt x="101" y="58"/>
                    </a:lnTo>
                    <a:lnTo>
                      <a:pt x="108" y="49"/>
                    </a:lnTo>
                    <a:lnTo>
                      <a:pt x="110" y="38"/>
                    </a:lnTo>
                    <a:lnTo>
                      <a:pt x="112" y="27"/>
                    </a:lnTo>
                    <a:lnTo>
                      <a:pt x="108" y="16"/>
                    </a:lnTo>
                    <a:lnTo>
                      <a:pt x="103" y="7"/>
                    </a:lnTo>
                    <a:lnTo>
                      <a:pt x="94" y="0"/>
                    </a:lnTo>
                    <a:lnTo>
                      <a:pt x="86" y="20"/>
                    </a:lnTo>
                    <a:lnTo>
                      <a:pt x="74" y="1"/>
                    </a:lnTo>
                    <a:lnTo>
                      <a:pt x="61" y="20"/>
                    </a:lnTo>
                    <a:lnTo>
                      <a:pt x="53" y="0"/>
                    </a:lnTo>
                    <a:lnTo>
                      <a:pt x="53" y="0"/>
                    </a:lnTo>
                    <a:lnTo>
                      <a:pt x="44" y="7"/>
                    </a:lnTo>
                    <a:lnTo>
                      <a:pt x="39" y="16"/>
                    </a:lnTo>
                    <a:lnTo>
                      <a:pt x="35" y="27"/>
                    </a:lnTo>
                    <a:lnTo>
                      <a:pt x="37" y="38"/>
                    </a:lnTo>
                    <a:lnTo>
                      <a:pt x="41" y="49"/>
                    </a:lnTo>
                    <a:lnTo>
                      <a:pt x="46" y="58"/>
                    </a:lnTo>
                    <a:lnTo>
                      <a:pt x="55" y="67"/>
                    </a:lnTo>
                    <a:lnTo>
                      <a:pt x="66" y="73"/>
                    </a:lnTo>
                    <a:lnTo>
                      <a:pt x="66" y="100"/>
                    </a:lnTo>
                    <a:lnTo>
                      <a:pt x="66" y="100"/>
                    </a:lnTo>
                    <a:lnTo>
                      <a:pt x="63" y="93"/>
                    </a:lnTo>
                    <a:lnTo>
                      <a:pt x="55" y="88"/>
                    </a:lnTo>
                    <a:lnTo>
                      <a:pt x="50" y="82"/>
                    </a:lnTo>
                    <a:lnTo>
                      <a:pt x="41" y="78"/>
                    </a:lnTo>
                    <a:lnTo>
                      <a:pt x="31" y="75"/>
                    </a:lnTo>
                    <a:lnTo>
                      <a:pt x="22" y="73"/>
                    </a:lnTo>
                    <a:lnTo>
                      <a:pt x="13" y="73"/>
                    </a:lnTo>
                    <a:lnTo>
                      <a:pt x="2" y="73"/>
                    </a:lnTo>
                    <a:lnTo>
                      <a:pt x="2" y="73"/>
                    </a:lnTo>
                    <a:lnTo>
                      <a:pt x="0" y="86"/>
                    </a:lnTo>
                    <a:lnTo>
                      <a:pt x="4" y="99"/>
                    </a:lnTo>
                    <a:lnTo>
                      <a:pt x="8" y="108"/>
                    </a:lnTo>
                    <a:lnTo>
                      <a:pt x="15" y="117"/>
                    </a:lnTo>
                    <a:lnTo>
                      <a:pt x="24" y="124"/>
                    </a:lnTo>
                    <a:lnTo>
                      <a:pt x="33" y="130"/>
                    </a:lnTo>
                    <a:lnTo>
                      <a:pt x="44" y="135"/>
                    </a:lnTo>
                    <a:lnTo>
                      <a:pt x="55" y="139"/>
                    </a:lnTo>
                    <a:lnTo>
                      <a:pt x="55" y="1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3600" b="1"/>
              </a:p>
            </p:txBody>
          </p:sp>
        </p:grpSp>
      </p:grpSp>
      <p:grpSp>
        <p:nvGrpSpPr>
          <p:cNvPr id="64" name="组合 63"/>
          <p:cNvGrpSpPr/>
          <p:nvPr/>
        </p:nvGrpSpPr>
        <p:grpSpPr>
          <a:xfrm>
            <a:off x="9154612" y="2266540"/>
            <a:ext cx="1675447" cy="2228261"/>
            <a:chOff x="9311862" y="1694760"/>
            <a:chExt cx="1675447" cy="2228261"/>
          </a:xfrm>
        </p:grpSpPr>
        <p:grpSp>
          <p:nvGrpSpPr>
            <p:cNvPr id="52" name="组合 51"/>
            <p:cNvGrpSpPr/>
            <p:nvPr/>
          </p:nvGrpSpPr>
          <p:grpSpPr>
            <a:xfrm>
              <a:off x="9311862" y="1694760"/>
              <a:ext cx="1675447" cy="2228261"/>
              <a:chOff x="9463484" y="1699018"/>
              <a:chExt cx="1456258" cy="1936750"/>
            </a:xfrm>
          </p:grpSpPr>
          <p:sp>
            <p:nvSpPr>
              <p:cNvPr id="53" name="泪滴形 52"/>
              <p:cNvSpPr/>
              <p:nvPr/>
            </p:nvSpPr>
            <p:spPr bwMode="auto">
              <a:xfrm rot="8153283">
                <a:off x="9557364" y="1749818"/>
                <a:ext cx="1309687" cy="1311275"/>
              </a:xfrm>
              <a:prstGeom prst="teardrop">
                <a:avLst>
                  <a:gd name="adj" fmla="val 118585"/>
                </a:avLst>
              </a:prstGeom>
              <a:solidFill>
                <a:srgbClr val="DE3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54" name="泪滴形 53"/>
              <p:cNvSpPr/>
              <p:nvPr/>
            </p:nvSpPr>
            <p:spPr bwMode="auto">
              <a:xfrm rot="8153283">
                <a:off x="9508151" y="1699018"/>
                <a:ext cx="1408113" cy="1408112"/>
              </a:xfrm>
              <a:prstGeom prst="teardrop">
                <a:avLst>
                  <a:gd name="adj" fmla="val 118585"/>
                </a:avLst>
              </a:prstGeom>
              <a:noFill/>
              <a:ln>
                <a:solidFill>
                  <a:srgbClr val="DE3F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55" name="椭圆 54"/>
              <p:cNvSpPr/>
              <p:nvPr/>
            </p:nvSpPr>
            <p:spPr bwMode="auto">
              <a:xfrm>
                <a:off x="10127654" y="3515118"/>
                <a:ext cx="120650" cy="120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b="1"/>
              </a:p>
            </p:txBody>
          </p:sp>
          <p:sp>
            <p:nvSpPr>
              <p:cNvPr id="56" name="TextBox 55"/>
              <p:cNvSpPr txBox="1"/>
              <p:nvPr/>
            </p:nvSpPr>
            <p:spPr>
              <a:xfrm>
                <a:off x="9463484" y="2348880"/>
                <a:ext cx="1456258" cy="454770"/>
              </a:xfrm>
              <a:prstGeom prst="rect">
                <a:avLst/>
              </a:prstGeom>
              <a:noFill/>
            </p:spPr>
            <p:txBody>
              <a:bodyPr wrap="square" rtlCol="0">
                <a:spAutoFit/>
              </a:bodyPr>
              <a:lstStyle/>
              <a:p>
                <a:pPr algn="ctr"/>
                <a:r>
                  <a:rPr lang="zh-CN" altLang="en-US" sz="2800" b="1" dirty="0">
                    <a:solidFill>
                      <a:schemeClr val="bg1"/>
                    </a:solidFill>
                    <a:latin typeface="微软雅黑" pitchFamily="34" charset="-122"/>
                    <a:ea typeface="微软雅黑" pitchFamily="34" charset="-122"/>
                  </a:rPr>
                  <a:t>经理</a:t>
                </a:r>
              </a:p>
            </p:txBody>
          </p:sp>
        </p:grpSp>
        <p:sp>
          <p:nvSpPr>
            <p:cNvPr id="63" name="Freeform 476"/>
            <p:cNvSpPr>
              <a:spLocks noEditPoints="1"/>
            </p:cNvSpPr>
            <p:nvPr/>
          </p:nvSpPr>
          <p:spPr bwMode="auto">
            <a:xfrm>
              <a:off x="9956849" y="1910457"/>
              <a:ext cx="432860" cy="372365"/>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组合 64"/>
          <p:cNvGrpSpPr/>
          <p:nvPr/>
        </p:nvGrpSpPr>
        <p:grpSpPr>
          <a:xfrm rot="19562113">
            <a:off x="9020002" y="3945773"/>
            <a:ext cx="1725476" cy="1103410"/>
            <a:chOff x="1397000" y="3565525"/>
            <a:chExt cx="2203450" cy="958850"/>
          </a:xfrm>
          <a:solidFill>
            <a:srgbClr val="DE3F00"/>
          </a:solidFill>
        </p:grpSpPr>
        <p:sp>
          <p:nvSpPr>
            <p:cNvPr id="66" name="任意多边形 65"/>
            <p:cNvSpPr/>
            <p:nvPr/>
          </p:nvSpPr>
          <p:spPr>
            <a:xfrm>
              <a:off x="1400175" y="3781425"/>
              <a:ext cx="1720850" cy="638175"/>
            </a:xfrm>
            <a:custGeom>
              <a:avLst/>
              <a:gdLst>
                <a:gd name="connsiteX0" fmla="*/ 3175 w 1720850"/>
                <a:gd name="connsiteY0" fmla="*/ 0 h 638175"/>
                <a:gd name="connsiteX1" fmla="*/ 0 w 1720850"/>
                <a:gd name="connsiteY1" fmla="*/ 165100 h 638175"/>
                <a:gd name="connsiteX2" fmla="*/ 1720850 w 1720850"/>
                <a:gd name="connsiteY2" fmla="*/ 638175 h 638175"/>
                <a:gd name="connsiteX3" fmla="*/ 1711325 w 1720850"/>
                <a:gd name="connsiteY3" fmla="*/ 473075 h 638175"/>
                <a:gd name="connsiteX4" fmla="*/ 3175 w 1720850"/>
                <a:gd name="connsiteY4" fmla="*/ 0 h 63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850" h="638175">
                  <a:moveTo>
                    <a:pt x="3175" y="0"/>
                  </a:moveTo>
                  <a:cubicBezTo>
                    <a:pt x="2117" y="55033"/>
                    <a:pt x="1058" y="110067"/>
                    <a:pt x="0" y="165100"/>
                  </a:cubicBezTo>
                  <a:lnTo>
                    <a:pt x="1720850" y="638175"/>
                  </a:lnTo>
                  <a:lnTo>
                    <a:pt x="1711325" y="473075"/>
                  </a:lnTo>
                  <a:lnTo>
                    <a:pt x="3175"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67" name="任意多边形 66"/>
            <p:cNvSpPr/>
            <p:nvPr/>
          </p:nvSpPr>
          <p:spPr>
            <a:xfrm>
              <a:off x="1397000" y="3565525"/>
              <a:ext cx="2200275" cy="784225"/>
            </a:xfrm>
            <a:custGeom>
              <a:avLst/>
              <a:gdLst>
                <a:gd name="connsiteX0" fmla="*/ 0 w 2200275"/>
                <a:gd name="connsiteY0" fmla="*/ 212725 h 784225"/>
                <a:gd name="connsiteX1" fmla="*/ 187325 w 2200275"/>
                <a:gd name="connsiteY1" fmla="*/ 0 h 784225"/>
                <a:gd name="connsiteX2" fmla="*/ 1905000 w 2200275"/>
                <a:gd name="connsiteY2" fmla="*/ 479425 h 784225"/>
                <a:gd name="connsiteX3" fmla="*/ 1987550 w 2200275"/>
                <a:gd name="connsiteY3" fmla="*/ 374650 h 784225"/>
                <a:gd name="connsiteX4" fmla="*/ 2200275 w 2200275"/>
                <a:gd name="connsiteY4" fmla="*/ 698500 h 784225"/>
                <a:gd name="connsiteX5" fmla="*/ 1647825 w 2200275"/>
                <a:gd name="connsiteY5" fmla="*/ 784225 h 784225"/>
                <a:gd name="connsiteX6" fmla="*/ 1717675 w 2200275"/>
                <a:gd name="connsiteY6" fmla="*/ 682625 h 784225"/>
                <a:gd name="connsiteX7" fmla="*/ 0 w 2200275"/>
                <a:gd name="connsiteY7" fmla="*/ 2127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784225">
                  <a:moveTo>
                    <a:pt x="0" y="212725"/>
                  </a:moveTo>
                  <a:lnTo>
                    <a:pt x="187325" y="0"/>
                  </a:lnTo>
                  <a:lnTo>
                    <a:pt x="1905000" y="479425"/>
                  </a:lnTo>
                  <a:lnTo>
                    <a:pt x="1987550" y="374650"/>
                  </a:lnTo>
                  <a:lnTo>
                    <a:pt x="2200275" y="698500"/>
                  </a:lnTo>
                  <a:lnTo>
                    <a:pt x="1647825" y="784225"/>
                  </a:lnTo>
                  <a:lnTo>
                    <a:pt x="1717675" y="682625"/>
                  </a:lnTo>
                  <a:lnTo>
                    <a:pt x="0" y="212725"/>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sp>
          <p:nvSpPr>
            <p:cNvPr id="68" name="任意多边形 67"/>
            <p:cNvSpPr/>
            <p:nvPr/>
          </p:nvSpPr>
          <p:spPr>
            <a:xfrm>
              <a:off x="3028950" y="4260850"/>
              <a:ext cx="571500" cy="263525"/>
            </a:xfrm>
            <a:custGeom>
              <a:avLst/>
              <a:gdLst>
                <a:gd name="connsiteX0" fmla="*/ 12700 w 571500"/>
                <a:gd name="connsiteY0" fmla="*/ 88900 h 263525"/>
                <a:gd name="connsiteX1" fmla="*/ 0 w 571500"/>
                <a:gd name="connsiteY1" fmla="*/ 263525 h 263525"/>
                <a:gd name="connsiteX2" fmla="*/ 561975 w 571500"/>
                <a:gd name="connsiteY2" fmla="*/ 155575 h 263525"/>
                <a:gd name="connsiteX3" fmla="*/ 571500 w 571500"/>
                <a:gd name="connsiteY3" fmla="*/ 0 h 263525"/>
                <a:gd name="connsiteX4" fmla="*/ 12700 w 571500"/>
                <a:gd name="connsiteY4" fmla="*/ 88900 h 2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0" h="263525">
                  <a:moveTo>
                    <a:pt x="12700" y="88900"/>
                  </a:moveTo>
                  <a:lnTo>
                    <a:pt x="0" y="263525"/>
                  </a:lnTo>
                  <a:lnTo>
                    <a:pt x="561975" y="155575"/>
                  </a:lnTo>
                  <a:lnTo>
                    <a:pt x="571500" y="0"/>
                  </a:lnTo>
                  <a:lnTo>
                    <a:pt x="12700" y="8890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p>
          </p:txBody>
        </p:sp>
      </p:grpSp>
      <p:grpSp>
        <p:nvGrpSpPr>
          <p:cNvPr id="60" name="组合 59">
            <a:extLst>
              <a:ext uri="{FF2B5EF4-FFF2-40B4-BE49-F238E27FC236}">
                <a16:creationId xmlns:a16="http://schemas.microsoft.com/office/drawing/2014/main" id="{63E230B3-A63E-4CED-AC49-5B497D8D48BC}"/>
              </a:ext>
            </a:extLst>
          </p:cNvPr>
          <p:cNvGrpSpPr/>
          <p:nvPr/>
        </p:nvGrpSpPr>
        <p:grpSpPr>
          <a:xfrm>
            <a:off x="440055" y="242570"/>
            <a:ext cx="5430658" cy="951230"/>
            <a:chOff x="440055" y="242570"/>
            <a:chExt cx="5430658" cy="951230"/>
          </a:xfrm>
        </p:grpSpPr>
        <p:sp>
          <p:nvSpPr>
            <p:cNvPr id="61" name="标题 1">
              <a:extLst>
                <a:ext uri="{FF2B5EF4-FFF2-40B4-BE49-F238E27FC236}">
                  <a16:creationId xmlns:a16="http://schemas.microsoft.com/office/drawing/2014/main" id="{ED117514-42F7-4789-9BCD-D98245CDA480}"/>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人才发展通道</a:t>
              </a:r>
            </a:p>
          </p:txBody>
        </p:sp>
        <p:cxnSp>
          <p:nvCxnSpPr>
            <p:cNvPr id="62" name="直接连接符 61">
              <a:extLst>
                <a:ext uri="{FF2B5EF4-FFF2-40B4-BE49-F238E27FC236}">
                  <a16:creationId xmlns:a16="http://schemas.microsoft.com/office/drawing/2014/main" id="{A8E857C2-8FFB-4E47-8166-550AC72660C9}"/>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0762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a:extLst>
              <a:ext uri="{FF2B5EF4-FFF2-40B4-BE49-F238E27FC236}">
                <a16:creationId xmlns:a16="http://schemas.microsoft.com/office/drawing/2014/main" id="{2DEBA1E7-2EE7-4824-95DE-98B456CDBC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sp>
        <p:nvSpPr>
          <p:cNvPr id="4" name="任意多边形 3"/>
          <p:cNvSpPr/>
          <p:nvPr/>
        </p:nvSpPr>
        <p:spPr bwMode="auto">
          <a:xfrm>
            <a:off x="5011590" y="1951334"/>
            <a:ext cx="994099" cy="1071851"/>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B0F0"/>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ln>
                <a:solidFill>
                  <a:srgbClr val="127210"/>
                </a:solidFill>
              </a:ln>
            </a:endParaRPr>
          </a:p>
        </p:txBody>
      </p:sp>
      <p:sp>
        <p:nvSpPr>
          <p:cNvPr id="8" name="任意多边形 7"/>
          <p:cNvSpPr/>
          <p:nvPr/>
        </p:nvSpPr>
        <p:spPr bwMode="auto">
          <a:xfrm>
            <a:off x="6746921" y="1419930"/>
            <a:ext cx="1196601" cy="1235234"/>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70C0"/>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ln>
                <a:solidFill>
                  <a:srgbClr val="127210"/>
                </a:solidFill>
              </a:ln>
            </a:endParaRPr>
          </a:p>
        </p:txBody>
      </p:sp>
      <p:grpSp>
        <p:nvGrpSpPr>
          <p:cNvPr id="15" name="组合 14"/>
          <p:cNvGrpSpPr/>
          <p:nvPr/>
        </p:nvGrpSpPr>
        <p:grpSpPr>
          <a:xfrm>
            <a:off x="5776677" y="2833755"/>
            <a:ext cx="1424965" cy="1605507"/>
            <a:chOff x="8192158" y="2919911"/>
            <a:chExt cx="1424965" cy="1605507"/>
          </a:xfrm>
        </p:grpSpPr>
        <p:sp>
          <p:nvSpPr>
            <p:cNvPr id="16" name="任意多边形 15"/>
            <p:cNvSpPr/>
            <p:nvPr/>
          </p:nvSpPr>
          <p:spPr bwMode="auto">
            <a:xfrm>
              <a:off x="8220588" y="2919911"/>
              <a:ext cx="1396535"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70C0"/>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ln>
                  <a:solidFill>
                    <a:srgbClr val="127210"/>
                  </a:solidFill>
                </a:ln>
              </a:endParaRPr>
            </a:p>
          </p:txBody>
        </p:sp>
        <p:sp>
          <p:nvSpPr>
            <p:cNvPr id="17" name="文本框 37"/>
            <p:cNvSpPr txBox="1"/>
            <p:nvPr/>
          </p:nvSpPr>
          <p:spPr>
            <a:xfrm>
              <a:off x="8192158" y="3294542"/>
              <a:ext cx="1402505"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语音</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标注</a:t>
              </a:r>
            </a:p>
          </p:txBody>
        </p:sp>
      </p:grpSp>
      <p:sp>
        <p:nvSpPr>
          <p:cNvPr id="28" name="任意多边形 27"/>
          <p:cNvSpPr/>
          <p:nvPr/>
        </p:nvSpPr>
        <p:spPr bwMode="auto">
          <a:xfrm>
            <a:off x="8701228" y="2093639"/>
            <a:ext cx="699876" cy="757565"/>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5392"/>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ln>
                <a:solidFill>
                  <a:srgbClr val="127210"/>
                </a:solidFill>
              </a:ln>
            </a:endParaRPr>
          </a:p>
        </p:txBody>
      </p:sp>
      <p:sp>
        <p:nvSpPr>
          <p:cNvPr id="32" name="任意多边形 31"/>
          <p:cNvSpPr/>
          <p:nvPr/>
        </p:nvSpPr>
        <p:spPr bwMode="auto">
          <a:xfrm>
            <a:off x="9051166" y="2796826"/>
            <a:ext cx="1396535"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DE3F00"/>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ln>
                <a:solidFill>
                  <a:srgbClr val="127210"/>
                </a:solidFill>
              </a:ln>
            </a:endParaRPr>
          </a:p>
        </p:txBody>
      </p:sp>
      <p:grpSp>
        <p:nvGrpSpPr>
          <p:cNvPr id="11" name="组合 10"/>
          <p:cNvGrpSpPr/>
          <p:nvPr/>
        </p:nvGrpSpPr>
        <p:grpSpPr>
          <a:xfrm>
            <a:off x="7390486" y="2833755"/>
            <a:ext cx="1423647" cy="1605507"/>
            <a:chOff x="9805968" y="2919911"/>
            <a:chExt cx="1423647" cy="1605507"/>
          </a:xfrm>
        </p:grpSpPr>
        <p:sp>
          <p:nvSpPr>
            <p:cNvPr id="12" name="任意多边形 11"/>
            <p:cNvSpPr/>
            <p:nvPr/>
          </p:nvSpPr>
          <p:spPr bwMode="auto">
            <a:xfrm>
              <a:off x="9805968" y="2919911"/>
              <a:ext cx="1396535" cy="160550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B0F0"/>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ln>
                  <a:solidFill>
                    <a:srgbClr val="127210"/>
                  </a:solidFill>
                </a:ln>
              </a:endParaRPr>
            </a:p>
          </p:txBody>
        </p:sp>
        <p:sp>
          <p:nvSpPr>
            <p:cNvPr id="13" name="文本框 36"/>
            <p:cNvSpPr txBox="1"/>
            <p:nvPr/>
          </p:nvSpPr>
          <p:spPr>
            <a:xfrm>
              <a:off x="9827110" y="3294542"/>
              <a:ext cx="1402505"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图片</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标注</a:t>
              </a:r>
            </a:p>
          </p:txBody>
        </p:sp>
      </p:grpSp>
      <p:sp>
        <p:nvSpPr>
          <p:cNvPr id="39" name="Freeform 7"/>
          <p:cNvSpPr>
            <a:spLocks noEditPoints="1"/>
          </p:cNvSpPr>
          <p:nvPr/>
        </p:nvSpPr>
        <p:spPr bwMode="auto">
          <a:xfrm>
            <a:off x="952463" y="5246625"/>
            <a:ext cx="4548646" cy="1324640"/>
          </a:xfrm>
          <a:custGeom>
            <a:avLst/>
            <a:gdLst/>
            <a:ahLst/>
            <a:cxnLst>
              <a:cxn ang="0">
                <a:pos x="4433" y="59"/>
              </a:cxn>
              <a:cxn ang="0">
                <a:pos x="4812" y="166"/>
              </a:cxn>
              <a:cxn ang="0">
                <a:pos x="5122" y="292"/>
              </a:cxn>
              <a:cxn ang="0">
                <a:pos x="5357" y="435"/>
              </a:cxn>
              <a:cxn ang="0">
                <a:pos x="5503" y="592"/>
              </a:cxn>
              <a:cxn ang="0">
                <a:pos x="5556" y="759"/>
              </a:cxn>
              <a:cxn ang="0">
                <a:pos x="5502" y="931"/>
              </a:cxn>
              <a:cxn ang="0">
                <a:pos x="5346" y="1090"/>
              </a:cxn>
              <a:cxn ang="0">
                <a:pos x="5102" y="1236"/>
              </a:cxn>
              <a:cxn ang="0">
                <a:pos x="4777" y="1363"/>
              </a:cxn>
              <a:cxn ang="0">
                <a:pos x="4384" y="1471"/>
              </a:cxn>
              <a:cxn ang="0">
                <a:pos x="3930" y="1553"/>
              </a:cxn>
              <a:cxn ang="0">
                <a:pos x="3429" y="1607"/>
              </a:cxn>
              <a:cxn ang="0">
                <a:pos x="3278" y="1607"/>
              </a:cxn>
              <a:cxn ang="0">
                <a:pos x="3708" y="1546"/>
              </a:cxn>
              <a:cxn ang="0">
                <a:pos x="4090" y="1450"/>
              </a:cxn>
              <a:cxn ang="0">
                <a:pos x="4416" y="1327"/>
              </a:cxn>
              <a:cxn ang="0">
                <a:pos x="4672" y="1177"/>
              </a:cxn>
              <a:cxn ang="0">
                <a:pos x="4847" y="1009"/>
              </a:cxn>
              <a:cxn ang="0">
                <a:pos x="4932" y="823"/>
              </a:cxn>
              <a:cxn ang="0">
                <a:pos x="4915" y="636"/>
              </a:cxn>
              <a:cxn ang="0">
                <a:pos x="4809" y="462"/>
              </a:cxn>
              <a:cxn ang="0">
                <a:pos x="4620" y="304"/>
              </a:cxn>
              <a:cxn ang="0">
                <a:pos x="4360" y="166"/>
              </a:cxn>
              <a:cxn ang="0">
                <a:pos x="4151" y="37"/>
              </a:cxn>
              <a:cxn ang="0">
                <a:pos x="1404" y="37"/>
              </a:cxn>
              <a:cxn ang="0">
                <a:pos x="1195" y="166"/>
              </a:cxn>
              <a:cxn ang="0">
                <a:pos x="934" y="304"/>
              </a:cxn>
              <a:cxn ang="0">
                <a:pos x="745" y="462"/>
              </a:cxn>
              <a:cxn ang="0">
                <a:pos x="639" y="636"/>
              </a:cxn>
              <a:cxn ang="0">
                <a:pos x="622" y="823"/>
              </a:cxn>
              <a:cxn ang="0">
                <a:pos x="706" y="1009"/>
              </a:cxn>
              <a:cxn ang="0">
                <a:pos x="883" y="1177"/>
              </a:cxn>
              <a:cxn ang="0">
                <a:pos x="1138" y="1327"/>
              </a:cxn>
              <a:cxn ang="0">
                <a:pos x="1464" y="1450"/>
              </a:cxn>
              <a:cxn ang="0">
                <a:pos x="1848" y="1546"/>
              </a:cxn>
              <a:cxn ang="0">
                <a:pos x="2278" y="1607"/>
              </a:cxn>
              <a:cxn ang="0">
                <a:pos x="2301" y="1619"/>
              </a:cxn>
              <a:cxn ang="0">
                <a:pos x="1787" y="1573"/>
              </a:cxn>
              <a:cxn ang="0">
                <a:pos x="1317" y="1501"/>
              </a:cxn>
              <a:cxn ang="0">
                <a:pos x="902" y="1401"/>
              </a:cxn>
              <a:cxn ang="0">
                <a:pos x="553" y="1280"/>
              </a:cxn>
              <a:cxn ang="0">
                <a:pos x="280" y="1140"/>
              </a:cxn>
              <a:cxn ang="0">
                <a:pos x="94" y="985"/>
              </a:cxn>
              <a:cxn ang="0">
                <a:pos x="7" y="816"/>
              </a:cxn>
              <a:cxn ang="0">
                <a:pos x="24" y="646"/>
              </a:cxn>
              <a:cxn ang="0">
                <a:pos x="140" y="486"/>
              </a:cxn>
              <a:cxn ang="0">
                <a:pos x="346" y="339"/>
              </a:cxn>
              <a:cxn ang="0">
                <a:pos x="632" y="206"/>
              </a:cxn>
              <a:cxn ang="0">
                <a:pos x="988" y="93"/>
              </a:cxn>
              <a:cxn ang="0">
                <a:pos x="1406" y="0"/>
              </a:cxn>
            </a:cxnLst>
            <a:rect l="0" t="0" r="r" b="b"/>
            <a:pathLst>
              <a:path w="5556" h="1619">
                <a:moveTo>
                  <a:pt x="4149" y="0"/>
                </a:moveTo>
                <a:lnTo>
                  <a:pt x="4294" y="29"/>
                </a:lnTo>
                <a:lnTo>
                  <a:pt x="4433" y="59"/>
                </a:lnTo>
                <a:lnTo>
                  <a:pt x="4566" y="93"/>
                </a:lnTo>
                <a:lnTo>
                  <a:pt x="4692" y="128"/>
                </a:lnTo>
                <a:lnTo>
                  <a:pt x="4812" y="166"/>
                </a:lnTo>
                <a:lnTo>
                  <a:pt x="4923" y="206"/>
                </a:lnTo>
                <a:lnTo>
                  <a:pt x="5026" y="248"/>
                </a:lnTo>
                <a:lnTo>
                  <a:pt x="5122" y="292"/>
                </a:lnTo>
                <a:lnTo>
                  <a:pt x="5210" y="339"/>
                </a:lnTo>
                <a:lnTo>
                  <a:pt x="5287" y="386"/>
                </a:lnTo>
                <a:lnTo>
                  <a:pt x="5357" y="435"/>
                </a:lnTo>
                <a:lnTo>
                  <a:pt x="5416" y="486"/>
                </a:lnTo>
                <a:lnTo>
                  <a:pt x="5465" y="538"/>
                </a:lnTo>
                <a:lnTo>
                  <a:pt x="5503" y="592"/>
                </a:lnTo>
                <a:lnTo>
                  <a:pt x="5532" y="646"/>
                </a:lnTo>
                <a:lnTo>
                  <a:pt x="5551" y="702"/>
                </a:lnTo>
                <a:lnTo>
                  <a:pt x="5556" y="759"/>
                </a:lnTo>
                <a:lnTo>
                  <a:pt x="5549" y="816"/>
                </a:lnTo>
                <a:lnTo>
                  <a:pt x="5532" y="874"/>
                </a:lnTo>
                <a:lnTo>
                  <a:pt x="5502" y="931"/>
                </a:lnTo>
                <a:lnTo>
                  <a:pt x="5461" y="985"/>
                </a:lnTo>
                <a:lnTo>
                  <a:pt x="5409" y="1039"/>
                </a:lnTo>
                <a:lnTo>
                  <a:pt x="5346" y="1090"/>
                </a:lnTo>
                <a:lnTo>
                  <a:pt x="5274" y="1140"/>
                </a:lnTo>
                <a:lnTo>
                  <a:pt x="5193" y="1189"/>
                </a:lnTo>
                <a:lnTo>
                  <a:pt x="5102" y="1236"/>
                </a:lnTo>
                <a:lnTo>
                  <a:pt x="5003" y="1280"/>
                </a:lnTo>
                <a:lnTo>
                  <a:pt x="4893" y="1324"/>
                </a:lnTo>
                <a:lnTo>
                  <a:pt x="4777" y="1363"/>
                </a:lnTo>
                <a:lnTo>
                  <a:pt x="4654" y="1401"/>
                </a:lnTo>
                <a:lnTo>
                  <a:pt x="4522" y="1437"/>
                </a:lnTo>
                <a:lnTo>
                  <a:pt x="4384" y="1471"/>
                </a:lnTo>
                <a:lnTo>
                  <a:pt x="4239" y="1501"/>
                </a:lnTo>
                <a:lnTo>
                  <a:pt x="4087" y="1528"/>
                </a:lnTo>
                <a:lnTo>
                  <a:pt x="3930" y="1553"/>
                </a:lnTo>
                <a:lnTo>
                  <a:pt x="3768" y="1573"/>
                </a:lnTo>
                <a:lnTo>
                  <a:pt x="3601" y="1592"/>
                </a:lnTo>
                <a:lnTo>
                  <a:pt x="3429" y="1607"/>
                </a:lnTo>
                <a:lnTo>
                  <a:pt x="3254" y="1619"/>
                </a:lnTo>
                <a:lnTo>
                  <a:pt x="3261" y="1614"/>
                </a:lnTo>
                <a:lnTo>
                  <a:pt x="3278" y="1607"/>
                </a:lnTo>
                <a:lnTo>
                  <a:pt x="3426" y="1590"/>
                </a:lnTo>
                <a:lnTo>
                  <a:pt x="3569" y="1570"/>
                </a:lnTo>
                <a:lnTo>
                  <a:pt x="3708" y="1546"/>
                </a:lnTo>
                <a:lnTo>
                  <a:pt x="3841" y="1518"/>
                </a:lnTo>
                <a:lnTo>
                  <a:pt x="3969" y="1486"/>
                </a:lnTo>
                <a:lnTo>
                  <a:pt x="4090" y="1450"/>
                </a:lnTo>
                <a:lnTo>
                  <a:pt x="4205" y="1412"/>
                </a:lnTo>
                <a:lnTo>
                  <a:pt x="4315" y="1371"/>
                </a:lnTo>
                <a:lnTo>
                  <a:pt x="4416" y="1327"/>
                </a:lnTo>
                <a:lnTo>
                  <a:pt x="4509" y="1280"/>
                </a:lnTo>
                <a:lnTo>
                  <a:pt x="4595" y="1229"/>
                </a:lnTo>
                <a:lnTo>
                  <a:pt x="4672" y="1177"/>
                </a:lnTo>
                <a:lnTo>
                  <a:pt x="4740" y="1123"/>
                </a:lnTo>
                <a:lnTo>
                  <a:pt x="4799" y="1066"/>
                </a:lnTo>
                <a:lnTo>
                  <a:pt x="4847" y="1009"/>
                </a:lnTo>
                <a:lnTo>
                  <a:pt x="4886" y="948"/>
                </a:lnTo>
                <a:lnTo>
                  <a:pt x="4913" y="887"/>
                </a:lnTo>
                <a:lnTo>
                  <a:pt x="4932" y="823"/>
                </a:lnTo>
                <a:lnTo>
                  <a:pt x="4937" y="759"/>
                </a:lnTo>
                <a:lnTo>
                  <a:pt x="4932" y="697"/>
                </a:lnTo>
                <a:lnTo>
                  <a:pt x="4915" y="636"/>
                </a:lnTo>
                <a:lnTo>
                  <a:pt x="4890" y="577"/>
                </a:lnTo>
                <a:lnTo>
                  <a:pt x="4854" y="520"/>
                </a:lnTo>
                <a:lnTo>
                  <a:pt x="4809" y="462"/>
                </a:lnTo>
                <a:lnTo>
                  <a:pt x="4755" y="408"/>
                </a:lnTo>
                <a:lnTo>
                  <a:pt x="4691" y="356"/>
                </a:lnTo>
                <a:lnTo>
                  <a:pt x="4620" y="304"/>
                </a:lnTo>
                <a:lnTo>
                  <a:pt x="4541" y="257"/>
                </a:lnTo>
                <a:lnTo>
                  <a:pt x="4453" y="209"/>
                </a:lnTo>
                <a:lnTo>
                  <a:pt x="4360" y="166"/>
                </a:lnTo>
                <a:lnTo>
                  <a:pt x="4259" y="125"/>
                </a:lnTo>
                <a:lnTo>
                  <a:pt x="4151" y="86"/>
                </a:lnTo>
                <a:lnTo>
                  <a:pt x="4151" y="37"/>
                </a:lnTo>
                <a:lnTo>
                  <a:pt x="4149" y="0"/>
                </a:lnTo>
                <a:close/>
                <a:moveTo>
                  <a:pt x="1406" y="0"/>
                </a:moveTo>
                <a:lnTo>
                  <a:pt x="1404" y="37"/>
                </a:lnTo>
                <a:lnTo>
                  <a:pt x="1404" y="86"/>
                </a:lnTo>
                <a:lnTo>
                  <a:pt x="1297" y="125"/>
                </a:lnTo>
                <a:lnTo>
                  <a:pt x="1195" y="166"/>
                </a:lnTo>
                <a:lnTo>
                  <a:pt x="1101" y="209"/>
                </a:lnTo>
                <a:lnTo>
                  <a:pt x="1013" y="257"/>
                </a:lnTo>
                <a:lnTo>
                  <a:pt x="934" y="304"/>
                </a:lnTo>
                <a:lnTo>
                  <a:pt x="863" y="356"/>
                </a:lnTo>
                <a:lnTo>
                  <a:pt x="801" y="408"/>
                </a:lnTo>
                <a:lnTo>
                  <a:pt x="745" y="462"/>
                </a:lnTo>
                <a:lnTo>
                  <a:pt x="700" y="520"/>
                </a:lnTo>
                <a:lnTo>
                  <a:pt x="664" y="577"/>
                </a:lnTo>
                <a:lnTo>
                  <a:pt x="639" y="636"/>
                </a:lnTo>
                <a:lnTo>
                  <a:pt x="622" y="697"/>
                </a:lnTo>
                <a:lnTo>
                  <a:pt x="617" y="759"/>
                </a:lnTo>
                <a:lnTo>
                  <a:pt x="622" y="823"/>
                </a:lnTo>
                <a:lnTo>
                  <a:pt x="641" y="887"/>
                </a:lnTo>
                <a:lnTo>
                  <a:pt x="668" y="948"/>
                </a:lnTo>
                <a:lnTo>
                  <a:pt x="706" y="1009"/>
                </a:lnTo>
                <a:lnTo>
                  <a:pt x="755" y="1066"/>
                </a:lnTo>
                <a:lnTo>
                  <a:pt x="814" y="1123"/>
                </a:lnTo>
                <a:lnTo>
                  <a:pt x="883" y="1177"/>
                </a:lnTo>
                <a:lnTo>
                  <a:pt x="959" y="1229"/>
                </a:lnTo>
                <a:lnTo>
                  <a:pt x="1045" y="1280"/>
                </a:lnTo>
                <a:lnTo>
                  <a:pt x="1138" y="1327"/>
                </a:lnTo>
                <a:lnTo>
                  <a:pt x="1239" y="1371"/>
                </a:lnTo>
                <a:lnTo>
                  <a:pt x="1349" y="1412"/>
                </a:lnTo>
                <a:lnTo>
                  <a:pt x="1464" y="1450"/>
                </a:lnTo>
                <a:lnTo>
                  <a:pt x="1587" y="1486"/>
                </a:lnTo>
                <a:lnTo>
                  <a:pt x="1713" y="1518"/>
                </a:lnTo>
                <a:lnTo>
                  <a:pt x="1848" y="1546"/>
                </a:lnTo>
                <a:lnTo>
                  <a:pt x="1986" y="1570"/>
                </a:lnTo>
                <a:lnTo>
                  <a:pt x="2129" y="1590"/>
                </a:lnTo>
                <a:lnTo>
                  <a:pt x="2278" y="1607"/>
                </a:lnTo>
                <a:lnTo>
                  <a:pt x="2286" y="1611"/>
                </a:lnTo>
                <a:lnTo>
                  <a:pt x="2293" y="1614"/>
                </a:lnTo>
                <a:lnTo>
                  <a:pt x="2301" y="1619"/>
                </a:lnTo>
                <a:lnTo>
                  <a:pt x="2126" y="1607"/>
                </a:lnTo>
                <a:lnTo>
                  <a:pt x="1954" y="1592"/>
                </a:lnTo>
                <a:lnTo>
                  <a:pt x="1787" y="1573"/>
                </a:lnTo>
                <a:lnTo>
                  <a:pt x="1624" y="1553"/>
                </a:lnTo>
                <a:lnTo>
                  <a:pt x="1467" y="1528"/>
                </a:lnTo>
                <a:lnTo>
                  <a:pt x="1317" y="1501"/>
                </a:lnTo>
                <a:lnTo>
                  <a:pt x="1172" y="1471"/>
                </a:lnTo>
                <a:lnTo>
                  <a:pt x="1034" y="1437"/>
                </a:lnTo>
                <a:lnTo>
                  <a:pt x="902" y="1401"/>
                </a:lnTo>
                <a:lnTo>
                  <a:pt x="777" y="1363"/>
                </a:lnTo>
                <a:lnTo>
                  <a:pt x="661" y="1324"/>
                </a:lnTo>
                <a:lnTo>
                  <a:pt x="553" y="1280"/>
                </a:lnTo>
                <a:lnTo>
                  <a:pt x="454" y="1236"/>
                </a:lnTo>
                <a:lnTo>
                  <a:pt x="363" y="1189"/>
                </a:lnTo>
                <a:lnTo>
                  <a:pt x="280" y="1140"/>
                </a:lnTo>
                <a:lnTo>
                  <a:pt x="209" y="1090"/>
                </a:lnTo>
                <a:lnTo>
                  <a:pt x="147" y="1039"/>
                </a:lnTo>
                <a:lnTo>
                  <a:pt x="94" y="985"/>
                </a:lnTo>
                <a:lnTo>
                  <a:pt x="54" y="931"/>
                </a:lnTo>
                <a:lnTo>
                  <a:pt x="24" y="874"/>
                </a:lnTo>
                <a:lnTo>
                  <a:pt x="7" y="816"/>
                </a:lnTo>
                <a:lnTo>
                  <a:pt x="0" y="759"/>
                </a:lnTo>
                <a:lnTo>
                  <a:pt x="5" y="702"/>
                </a:lnTo>
                <a:lnTo>
                  <a:pt x="24" y="646"/>
                </a:lnTo>
                <a:lnTo>
                  <a:pt x="51" y="592"/>
                </a:lnTo>
                <a:lnTo>
                  <a:pt x="91" y="538"/>
                </a:lnTo>
                <a:lnTo>
                  <a:pt x="140" y="486"/>
                </a:lnTo>
                <a:lnTo>
                  <a:pt x="199" y="435"/>
                </a:lnTo>
                <a:lnTo>
                  <a:pt x="268" y="386"/>
                </a:lnTo>
                <a:lnTo>
                  <a:pt x="346" y="339"/>
                </a:lnTo>
                <a:lnTo>
                  <a:pt x="433" y="292"/>
                </a:lnTo>
                <a:lnTo>
                  <a:pt x="528" y="248"/>
                </a:lnTo>
                <a:lnTo>
                  <a:pt x="632" y="206"/>
                </a:lnTo>
                <a:lnTo>
                  <a:pt x="744" y="166"/>
                </a:lnTo>
                <a:lnTo>
                  <a:pt x="863" y="128"/>
                </a:lnTo>
                <a:lnTo>
                  <a:pt x="988" y="93"/>
                </a:lnTo>
                <a:lnTo>
                  <a:pt x="1121" y="59"/>
                </a:lnTo>
                <a:lnTo>
                  <a:pt x="1261" y="29"/>
                </a:lnTo>
                <a:lnTo>
                  <a:pt x="1406" y="0"/>
                </a:lnTo>
                <a:close/>
              </a:path>
            </a:pathLst>
          </a:custGeom>
          <a:solidFill>
            <a:srgbClr val="0053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solidFill>
                  <a:srgbClr val="127210"/>
                </a:solidFill>
              </a:ln>
            </a:endParaRPr>
          </a:p>
        </p:txBody>
      </p:sp>
      <p:sp>
        <p:nvSpPr>
          <p:cNvPr id="40" name="Freeform 8"/>
          <p:cNvSpPr>
            <a:spLocks noEditPoints="1"/>
          </p:cNvSpPr>
          <p:nvPr/>
        </p:nvSpPr>
        <p:spPr bwMode="auto">
          <a:xfrm>
            <a:off x="1898302" y="4115195"/>
            <a:ext cx="2632214" cy="2370926"/>
          </a:xfrm>
          <a:custGeom>
            <a:avLst/>
            <a:gdLst/>
            <a:ahLst/>
            <a:cxnLst>
              <a:cxn ang="0">
                <a:pos x="1388" y="2855"/>
              </a:cxn>
              <a:cxn ang="0">
                <a:pos x="1318" y="2752"/>
              </a:cxn>
              <a:cxn ang="0">
                <a:pos x="1900" y="2632"/>
              </a:cxn>
              <a:cxn ang="0">
                <a:pos x="1428" y="2867"/>
              </a:cxn>
              <a:cxn ang="0">
                <a:pos x="1760" y="2788"/>
              </a:cxn>
              <a:cxn ang="0">
                <a:pos x="622" y="2607"/>
              </a:cxn>
              <a:cxn ang="0">
                <a:pos x="1135" y="2880"/>
              </a:cxn>
              <a:cxn ang="0">
                <a:pos x="1049" y="2799"/>
              </a:cxn>
              <a:cxn ang="0">
                <a:pos x="551" y="2533"/>
              </a:cxn>
              <a:cxn ang="0">
                <a:pos x="855" y="2518"/>
              </a:cxn>
              <a:cxn ang="0">
                <a:pos x="1423" y="2643"/>
              </a:cxn>
              <a:cxn ang="0">
                <a:pos x="1863" y="2363"/>
              </a:cxn>
              <a:cxn ang="0">
                <a:pos x="1662" y="2169"/>
              </a:cxn>
              <a:cxn ang="0">
                <a:pos x="971" y="2169"/>
              </a:cxn>
              <a:cxn ang="0">
                <a:pos x="2315" y="1906"/>
              </a:cxn>
              <a:cxn ang="0">
                <a:pos x="2001" y="2310"/>
              </a:cxn>
              <a:cxn ang="0">
                <a:pos x="2153" y="2379"/>
              </a:cxn>
              <a:cxn ang="0">
                <a:pos x="2424" y="1806"/>
              </a:cxn>
              <a:cxn ang="0">
                <a:pos x="384" y="2295"/>
              </a:cxn>
              <a:cxn ang="0">
                <a:pos x="716" y="2465"/>
              </a:cxn>
              <a:cxn ang="0">
                <a:pos x="447" y="1988"/>
              </a:cxn>
              <a:cxn ang="0">
                <a:pos x="1241" y="41"/>
              </a:cxn>
              <a:cxn ang="0">
                <a:pos x="858" y="375"/>
              </a:cxn>
              <a:cxn ang="0">
                <a:pos x="619" y="963"/>
              </a:cxn>
              <a:cxn ang="0">
                <a:pos x="583" y="1722"/>
              </a:cxn>
              <a:cxn ang="0">
                <a:pos x="1071" y="2086"/>
              </a:cxn>
              <a:cxn ang="0">
                <a:pos x="1792" y="2046"/>
              </a:cxn>
              <a:cxn ang="0">
                <a:pos x="2062" y="1449"/>
              </a:cxn>
              <a:cxn ang="0">
                <a:pos x="1951" y="744"/>
              </a:cxn>
              <a:cxn ang="0">
                <a:pos x="1656" y="230"/>
              </a:cxn>
              <a:cxn ang="0">
                <a:pos x="1399" y="4"/>
              </a:cxn>
              <a:cxn ang="0">
                <a:pos x="1730" y="209"/>
              </a:cxn>
              <a:cxn ang="0">
                <a:pos x="2060" y="727"/>
              </a:cxn>
              <a:cxn ang="0">
                <a:pos x="2187" y="1449"/>
              </a:cxn>
              <a:cxn ang="0">
                <a:pos x="2278" y="1837"/>
              </a:cxn>
              <a:cxn ang="0">
                <a:pos x="2455" y="1322"/>
              </a:cxn>
              <a:cxn ang="0">
                <a:pos x="2266" y="639"/>
              </a:cxn>
              <a:cxn ang="0">
                <a:pos x="1855" y="166"/>
              </a:cxn>
              <a:cxn ang="0">
                <a:pos x="1231" y="4"/>
              </a:cxn>
              <a:cxn ang="0">
                <a:pos x="695" y="225"/>
              </a:cxn>
              <a:cxn ang="0">
                <a:pos x="315" y="741"/>
              </a:cxn>
              <a:cxn ang="0">
                <a:pos x="170" y="1449"/>
              </a:cxn>
              <a:cxn ang="0">
                <a:pos x="420" y="1874"/>
              </a:cxn>
              <a:cxn ang="0">
                <a:pos x="447" y="1319"/>
              </a:cxn>
              <a:cxn ang="0">
                <a:pos x="612" y="624"/>
              </a:cxn>
              <a:cxn ang="0">
                <a:pos x="969" y="150"/>
              </a:cxn>
              <a:cxn ang="0">
                <a:pos x="1231" y="4"/>
              </a:cxn>
              <a:cxn ang="0">
                <a:pos x="1280" y="2"/>
              </a:cxn>
              <a:cxn ang="0">
                <a:pos x="1408" y="0"/>
              </a:cxn>
              <a:cxn ang="0">
                <a:pos x="1915" y="127"/>
              </a:cxn>
              <a:cxn ang="0">
                <a:pos x="2372" y="557"/>
              </a:cxn>
              <a:cxn ang="0">
                <a:pos x="2613" y="1203"/>
              </a:cxn>
              <a:cxn ang="0">
                <a:pos x="2563" y="1928"/>
              </a:cxn>
              <a:cxn ang="0">
                <a:pos x="2241" y="2511"/>
              </a:cxn>
              <a:cxn ang="0">
                <a:pos x="1726" y="2848"/>
              </a:cxn>
              <a:cxn ang="0">
                <a:pos x="1313" y="2890"/>
              </a:cxn>
              <a:cxn ang="0">
                <a:pos x="904" y="2848"/>
              </a:cxn>
              <a:cxn ang="0">
                <a:pos x="389" y="2511"/>
              </a:cxn>
              <a:cxn ang="0">
                <a:pos x="67" y="1928"/>
              </a:cxn>
              <a:cxn ang="0">
                <a:pos x="17" y="1203"/>
              </a:cxn>
              <a:cxn ang="0">
                <a:pos x="258" y="557"/>
              </a:cxn>
              <a:cxn ang="0">
                <a:pos x="715" y="127"/>
              </a:cxn>
            </a:cxnLst>
            <a:rect l="0" t="0" r="r" b="b"/>
            <a:pathLst>
              <a:path w="2630" h="2895">
                <a:moveTo>
                  <a:pt x="1035" y="2725"/>
                </a:moveTo>
                <a:lnTo>
                  <a:pt x="1101" y="2777"/>
                </a:lnTo>
                <a:lnTo>
                  <a:pt x="1170" y="2821"/>
                </a:lnTo>
                <a:lnTo>
                  <a:pt x="1241" y="2855"/>
                </a:lnTo>
                <a:lnTo>
                  <a:pt x="1313" y="2879"/>
                </a:lnTo>
                <a:lnTo>
                  <a:pt x="1388" y="2855"/>
                </a:lnTo>
                <a:lnTo>
                  <a:pt x="1458" y="2821"/>
                </a:lnTo>
                <a:lnTo>
                  <a:pt x="1526" y="2779"/>
                </a:lnTo>
                <a:lnTo>
                  <a:pt x="1592" y="2727"/>
                </a:lnTo>
                <a:lnTo>
                  <a:pt x="1502" y="2740"/>
                </a:lnTo>
                <a:lnTo>
                  <a:pt x="1411" y="2749"/>
                </a:lnTo>
                <a:lnTo>
                  <a:pt x="1318" y="2752"/>
                </a:lnTo>
                <a:lnTo>
                  <a:pt x="1222" y="2749"/>
                </a:lnTo>
                <a:lnTo>
                  <a:pt x="1128" y="2740"/>
                </a:lnTo>
                <a:lnTo>
                  <a:pt x="1035" y="2725"/>
                </a:lnTo>
                <a:close/>
                <a:moveTo>
                  <a:pt x="2067" y="2546"/>
                </a:moveTo>
                <a:lnTo>
                  <a:pt x="1986" y="2592"/>
                </a:lnTo>
                <a:lnTo>
                  <a:pt x="1900" y="2632"/>
                </a:lnTo>
                <a:lnTo>
                  <a:pt x="1811" y="2668"/>
                </a:lnTo>
                <a:lnTo>
                  <a:pt x="1718" y="2698"/>
                </a:lnTo>
                <a:lnTo>
                  <a:pt x="1649" y="2754"/>
                </a:lnTo>
                <a:lnTo>
                  <a:pt x="1578" y="2801"/>
                </a:lnTo>
                <a:lnTo>
                  <a:pt x="1504" y="2838"/>
                </a:lnTo>
                <a:lnTo>
                  <a:pt x="1428" y="2867"/>
                </a:lnTo>
                <a:lnTo>
                  <a:pt x="1349" y="2885"/>
                </a:lnTo>
                <a:lnTo>
                  <a:pt x="1399" y="2892"/>
                </a:lnTo>
                <a:lnTo>
                  <a:pt x="1494" y="2880"/>
                </a:lnTo>
                <a:lnTo>
                  <a:pt x="1585" y="2858"/>
                </a:lnTo>
                <a:lnTo>
                  <a:pt x="1674" y="2828"/>
                </a:lnTo>
                <a:lnTo>
                  <a:pt x="1760" y="2788"/>
                </a:lnTo>
                <a:lnTo>
                  <a:pt x="1843" y="2740"/>
                </a:lnTo>
                <a:lnTo>
                  <a:pt x="1922" y="2683"/>
                </a:lnTo>
                <a:lnTo>
                  <a:pt x="1996" y="2619"/>
                </a:lnTo>
                <a:lnTo>
                  <a:pt x="2067" y="2546"/>
                </a:lnTo>
                <a:close/>
                <a:moveTo>
                  <a:pt x="551" y="2533"/>
                </a:moveTo>
                <a:lnTo>
                  <a:pt x="622" y="2607"/>
                </a:lnTo>
                <a:lnTo>
                  <a:pt x="698" y="2675"/>
                </a:lnTo>
                <a:lnTo>
                  <a:pt x="779" y="2734"/>
                </a:lnTo>
                <a:lnTo>
                  <a:pt x="863" y="2784"/>
                </a:lnTo>
                <a:lnTo>
                  <a:pt x="951" y="2826"/>
                </a:lnTo>
                <a:lnTo>
                  <a:pt x="1040" y="2858"/>
                </a:lnTo>
                <a:lnTo>
                  <a:pt x="1135" y="2880"/>
                </a:lnTo>
                <a:lnTo>
                  <a:pt x="1231" y="2892"/>
                </a:lnTo>
                <a:lnTo>
                  <a:pt x="1256" y="2889"/>
                </a:lnTo>
                <a:lnTo>
                  <a:pt x="1280" y="2885"/>
                </a:lnTo>
                <a:lnTo>
                  <a:pt x="1200" y="2867"/>
                </a:lnTo>
                <a:lnTo>
                  <a:pt x="1123" y="2838"/>
                </a:lnTo>
                <a:lnTo>
                  <a:pt x="1049" y="2799"/>
                </a:lnTo>
                <a:lnTo>
                  <a:pt x="978" y="2752"/>
                </a:lnTo>
                <a:lnTo>
                  <a:pt x="909" y="2695"/>
                </a:lnTo>
                <a:lnTo>
                  <a:pt x="813" y="2663"/>
                </a:lnTo>
                <a:lnTo>
                  <a:pt x="722" y="2626"/>
                </a:lnTo>
                <a:lnTo>
                  <a:pt x="634" y="2582"/>
                </a:lnTo>
                <a:lnTo>
                  <a:pt x="551" y="2533"/>
                </a:lnTo>
                <a:close/>
                <a:moveTo>
                  <a:pt x="659" y="2086"/>
                </a:moveTo>
                <a:lnTo>
                  <a:pt x="691" y="2182"/>
                </a:lnTo>
                <a:lnTo>
                  <a:pt x="727" y="2273"/>
                </a:lnTo>
                <a:lnTo>
                  <a:pt x="765" y="2359"/>
                </a:lnTo>
                <a:lnTo>
                  <a:pt x="809" y="2442"/>
                </a:lnTo>
                <a:lnTo>
                  <a:pt x="855" y="2518"/>
                </a:lnTo>
                <a:lnTo>
                  <a:pt x="905" y="2587"/>
                </a:lnTo>
                <a:lnTo>
                  <a:pt x="1005" y="2612"/>
                </a:lnTo>
                <a:lnTo>
                  <a:pt x="1106" y="2631"/>
                </a:lnTo>
                <a:lnTo>
                  <a:pt x="1212" y="2643"/>
                </a:lnTo>
                <a:lnTo>
                  <a:pt x="1318" y="2646"/>
                </a:lnTo>
                <a:lnTo>
                  <a:pt x="1423" y="2643"/>
                </a:lnTo>
                <a:lnTo>
                  <a:pt x="1526" y="2631"/>
                </a:lnTo>
                <a:lnTo>
                  <a:pt x="1625" y="2614"/>
                </a:lnTo>
                <a:lnTo>
                  <a:pt x="1721" y="2590"/>
                </a:lnTo>
                <a:lnTo>
                  <a:pt x="1772" y="2521"/>
                </a:lnTo>
                <a:lnTo>
                  <a:pt x="1819" y="2445"/>
                </a:lnTo>
                <a:lnTo>
                  <a:pt x="1863" y="2363"/>
                </a:lnTo>
                <a:lnTo>
                  <a:pt x="1902" y="2277"/>
                </a:lnTo>
                <a:lnTo>
                  <a:pt x="1939" y="2186"/>
                </a:lnTo>
                <a:lnTo>
                  <a:pt x="1971" y="2089"/>
                </a:lnTo>
                <a:lnTo>
                  <a:pt x="1873" y="2121"/>
                </a:lnTo>
                <a:lnTo>
                  <a:pt x="1770" y="2148"/>
                </a:lnTo>
                <a:lnTo>
                  <a:pt x="1662" y="2169"/>
                </a:lnTo>
                <a:lnTo>
                  <a:pt x="1551" y="2186"/>
                </a:lnTo>
                <a:lnTo>
                  <a:pt x="1436" y="2194"/>
                </a:lnTo>
                <a:lnTo>
                  <a:pt x="1318" y="2197"/>
                </a:lnTo>
                <a:lnTo>
                  <a:pt x="1199" y="2194"/>
                </a:lnTo>
                <a:lnTo>
                  <a:pt x="1082" y="2184"/>
                </a:lnTo>
                <a:lnTo>
                  <a:pt x="971" y="2169"/>
                </a:lnTo>
                <a:lnTo>
                  <a:pt x="861" y="2147"/>
                </a:lnTo>
                <a:lnTo>
                  <a:pt x="759" y="2118"/>
                </a:lnTo>
                <a:lnTo>
                  <a:pt x="659" y="2086"/>
                </a:lnTo>
                <a:close/>
                <a:moveTo>
                  <a:pt x="2424" y="1806"/>
                </a:moveTo>
                <a:lnTo>
                  <a:pt x="2374" y="1857"/>
                </a:lnTo>
                <a:lnTo>
                  <a:pt x="2315" y="1906"/>
                </a:lnTo>
                <a:lnTo>
                  <a:pt x="2251" y="1951"/>
                </a:lnTo>
                <a:lnTo>
                  <a:pt x="2182" y="1995"/>
                </a:lnTo>
                <a:lnTo>
                  <a:pt x="2106" y="2034"/>
                </a:lnTo>
                <a:lnTo>
                  <a:pt x="2075" y="2130"/>
                </a:lnTo>
                <a:lnTo>
                  <a:pt x="2040" y="2223"/>
                </a:lnTo>
                <a:lnTo>
                  <a:pt x="2001" y="2310"/>
                </a:lnTo>
                <a:lnTo>
                  <a:pt x="1957" y="2393"/>
                </a:lnTo>
                <a:lnTo>
                  <a:pt x="1910" y="2471"/>
                </a:lnTo>
                <a:lnTo>
                  <a:pt x="1860" y="2543"/>
                </a:lnTo>
                <a:lnTo>
                  <a:pt x="1962" y="2496"/>
                </a:lnTo>
                <a:lnTo>
                  <a:pt x="2062" y="2442"/>
                </a:lnTo>
                <a:lnTo>
                  <a:pt x="2153" y="2379"/>
                </a:lnTo>
                <a:lnTo>
                  <a:pt x="2237" y="2312"/>
                </a:lnTo>
                <a:lnTo>
                  <a:pt x="2286" y="2219"/>
                </a:lnTo>
                <a:lnTo>
                  <a:pt x="2330" y="2123"/>
                </a:lnTo>
                <a:lnTo>
                  <a:pt x="2367" y="2020"/>
                </a:lnTo>
                <a:lnTo>
                  <a:pt x="2399" y="1916"/>
                </a:lnTo>
                <a:lnTo>
                  <a:pt x="2424" y="1806"/>
                </a:lnTo>
                <a:close/>
                <a:moveTo>
                  <a:pt x="204" y="1794"/>
                </a:moveTo>
                <a:lnTo>
                  <a:pt x="227" y="1902"/>
                </a:lnTo>
                <a:lnTo>
                  <a:pt x="258" y="2007"/>
                </a:lnTo>
                <a:lnTo>
                  <a:pt x="293" y="2108"/>
                </a:lnTo>
                <a:lnTo>
                  <a:pt x="337" y="2204"/>
                </a:lnTo>
                <a:lnTo>
                  <a:pt x="384" y="2295"/>
                </a:lnTo>
                <a:lnTo>
                  <a:pt x="452" y="2353"/>
                </a:lnTo>
                <a:lnTo>
                  <a:pt x="523" y="2406"/>
                </a:lnTo>
                <a:lnTo>
                  <a:pt x="600" y="2455"/>
                </a:lnTo>
                <a:lnTo>
                  <a:pt x="681" y="2499"/>
                </a:lnTo>
                <a:lnTo>
                  <a:pt x="767" y="2538"/>
                </a:lnTo>
                <a:lnTo>
                  <a:pt x="716" y="2465"/>
                </a:lnTo>
                <a:lnTo>
                  <a:pt x="669" y="2388"/>
                </a:lnTo>
                <a:lnTo>
                  <a:pt x="627" y="2305"/>
                </a:lnTo>
                <a:lnTo>
                  <a:pt x="588" y="2218"/>
                </a:lnTo>
                <a:lnTo>
                  <a:pt x="553" y="2125"/>
                </a:lnTo>
                <a:lnTo>
                  <a:pt x="523" y="2029"/>
                </a:lnTo>
                <a:lnTo>
                  <a:pt x="447" y="1988"/>
                </a:lnTo>
                <a:lnTo>
                  <a:pt x="376" y="1944"/>
                </a:lnTo>
                <a:lnTo>
                  <a:pt x="312" y="1897"/>
                </a:lnTo>
                <a:lnTo>
                  <a:pt x="254" y="1847"/>
                </a:lnTo>
                <a:lnTo>
                  <a:pt x="204" y="1794"/>
                </a:lnTo>
                <a:close/>
                <a:moveTo>
                  <a:pt x="1313" y="17"/>
                </a:moveTo>
                <a:lnTo>
                  <a:pt x="1241" y="41"/>
                </a:lnTo>
                <a:lnTo>
                  <a:pt x="1170" y="74"/>
                </a:lnTo>
                <a:lnTo>
                  <a:pt x="1101" y="118"/>
                </a:lnTo>
                <a:lnTo>
                  <a:pt x="1035" y="169"/>
                </a:lnTo>
                <a:lnTo>
                  <a:pt x="973" y="230"/>
                </a:lnTo>
                <a:lnTo>
                  <a:pt x="914" y="299"/>
                </a:lnTo>
                <a:lnTo>
                  <a:pt x="858" y="375"/>
                </a:lnTo>
                <a:lnTo>
                  <a:pt x="807" y="457"/>
                </a:lnTo>
                <a:lnTo>
                  <a:pt x="760" y="547"/>
                </a:lnTo>
                <a:lnTo>
                  <a:pt x="718" y="643"/>
                </a:lnTo>
                <a:lnTo>
                  <a:pt x="679" y="744"/>
                </a:lnTo>
                <a:lnTo>
                  <a:pt x="647" y="852"/>
                </a:lnTo>
                <a:lnTo>
                  <a:pt x="619" y="963"/>
                </a:lnTo>
                <a:lnTo>
                  <a:pt x="597" y="1079"/>
                </a:lnTo>
                <a:lnTo>
                  <a:pt x="582" y="1199"/>
                </a:lnTo>
                <a:lnTo>
                  <a:pt x="571" y="1322"/>
                </a:lnTo>
                <a:lnTo>
                  <a:pt x="568" y="1449"/>
                </a:lnTo>
                <a:lnTo>
                  <a:pt x="571" y="1587"/>
                </a:lnTo>
                <a:lnTo>
                  <a:pt x="583" y="1722"/>
                </a:lnTo>
                <a:lnTo>
                  <a:pt x="603" y="1852"/>
                </a:lnTo>
                <a:lnTo>
                  <a:pt x="629" y="1978"/>
                </a:lnTo>
                <a:lnTo>
                  <a:pt x="732" y="2014"/>
                </a:lnTo>
                <a:lnTo>
                  <a:pt x="840" y="2044"/>
                </a:lnTo>
                <a:lnTo>
                  <a:pt x="952" y="2069"/>
                </a:lnTo>
                <a:lnTo>
                  <a:pt x="1071" y="2086"/>
                </a:lnTo>
                <a:lnTo>
                  <a:pt x="1192" y="2098"/>
                </a:lnTo>
                <a:lnTo>
                  <a:pt x="1318" y="2101"/>
                </a:lnTo>
                <a:lnTo>
                  <a:pt x="1443" y="2098"/>
                </a:lnTo>
                <a:lnTo>
                  <a:pt x="1563" y="2086"/>
                </a:lnTo>
                <a:lnTo>
                  <a:pt x="1679" y="2069"/>
                </a:lnTo>
                <a:lnTo>
                  <a:pt x="1792" y="2046"/>
                </a:lnTo>
                <a:lnTo>
                  <a:pt x="1898" y="2017"/>
                </a:lnTo>
                <a:lnTo>
                  <a:pt x="2000" y="1982"/>
                </a:lnTo>
                <a:lnTo>
                  <a:pt x="2027" y="1855"/>
                </a:lnTo>
                <a:lnTo>
                  <a:pt x="2047" y="1724"/>
                </a:lnTo>
                <a:lnTo>
                  <a:pt x="2059" y="1587"/>
                </a:lnTo>
                <a:lnTo>
                  <a:pt x="2062" y="1449"/>
                </a:lnTo>
                <a:lnTo>
                  <a:pt x="2059" y="1322"/>
                </a:lnTo>
                <a:lnTo>
                  <a:pt x="2048" y="1199"/>
                </a:lnTo>
                <a:lnTo>
                  <a:pt x="2033" y="1079"/>
                </a:lnTo>
                <a:lnTo>
                  <a:pt x="2011" y="963"/>
                </a:lnTo>
                <a:lnTo>
                  <a:pt x="1983" y="852"/>
                </a:lnTo>
                <a:lnTo>
                  <a:pt x="1951" y="744"/>
                </a:lnTo>
                <a:lnTo>
                  <a:pt x="1912" y="643"/>
                </a:lnTo>
                <a:lnTo>
                  <a:pt x="1870" y="547"/>
                </a:lnTo>
                <a:lnTo>
                  <a:pt x="1823" y="457"/>
                </a:lnTo>
                <a:lnTo>
                  <a:pt x="1770" y="375"/>
                </a:lnTo>
                <a:lnTo>
                  <a:pt x="1715" y="299"/>
                </a:lnTo>
                <a:lnTo>
                  <a:pt x="1656" y="230"/>
                </a:lnTo>
                <a:lnTo>
                  <a:pt x="1593" y="169"/>
                </a:lnTo>
                <a:lnTo>
                  <a:pt x="1527" y="118"/>
                </a:lnTo>
                <a:lnTo>
                  <a:pt x="1458" y="74"/>
                </a:lnTo>
                <a:lnTo>
                  <a:pt x="1388" y="41"/>
                </a:lnTo>
                <a:lnTo>
                  <a:pt x="1313" y="17"/>
                </a:lnTo>
                <a:close/>
                <a:moveTo>
                  <a:pt x="1399" y="4"/>
                </a:moveTo>
                <a:lnTo>
                  <a:pt x="1349" y="10"/>
                </a:lnTo>
                <a:lnTo>
                  <a:pt x="1431" y="31"/>
                </a:lnTo>
                <a:lnTo>
                  <a:pt x="1511" y="61"/>
                </a:lnTo>
                <a:lnTo>
                  <a:pt x="1586" y="101"/>
                </a:lnTo>
                <a:lnTo>
                  <a:pt x="1661" y="150"/>
                </a:lnTo>
                <a:lnTo>
                  <a:pt x="1730" y="209"/>
                </a:lnTo>
                <a:lnTo>
                  <a:pt x="1797" y="277"/>
                </a:lnTo>
                <a:lnTo>
                  <a:pt x="1860" y="353"/>
                </a:lnTo>
                <a:lnTo>
                  <a:pt x="1917" y="437"/>
                </a:lnTo>
                <a:lnTo>
                  <a:pt x="1971" y="526"/>
                </a:lnTo>
                <a:lnTo>
                  <a:pt x="2018" y="624"/>
                </a:lnTo>
                <a:lnTo>
                  <a:pt x="2060" y="727"/>
                </a:lnTo>
                <a:lnTo>
                  <a:pt x="2097" y="837"/>
                </a:lnTo>
                <a:lnTo>
                  <a:pt x="2129" y="951"/>
                </a:lnTo>
                <a:lnTo>
                  <a:pt x="2153" y="1069"/>
                </a:lnTo>
                <a:lnTo>
                  <a:pt x="2172" y="1192"/>
                </a:lnTo>
                <a:lnTo>
                  <a:pt x="2183" y="1319"/>
                </a:lnTo>
                <a:lnTo>
                  <a:pt x="2187" y="1449"/>
                </a:lnTo>
                <a:lnTo>
                  <a:pt x="2183" y="1572"/>
                </a:lnTo>
                <a:lnTo>
                  <a:pt x="2173" y="1692"/>
                </a:lnTo>
                <a:lnTo>
                  <a:pt x="2156" y="1808"/>
                </a:lnTo>
                <a:lnTo>
                  <a:pt x="2134" y="1921"/>
                </a:lnTo>
                <a:lnTo>
                  <a:pt x="2209" y="1880"/>
                </a:lnTo>
                <a:lnTo>
                  <a:pt x="2278" y="1837"/>
                </a:lnTo>
                <a:lnTo>
                  <a:pt x="2340" y="1789"/>
                </a:lnTo>
                <a:lnTo>
                  <a:pt x="2396" y="1739"/>
                </a:lnTo>
                <a:lnTo>
                  <a:pt x="2445" y="1686"/>
                </a:lnTo>
                <a:lnTo>
                  <a:pt x="2456" y="1568"/>
                </a:lnTo>
                <a:lnTo>
                  <a:pt x="2460" y="1449"/>
                </a:lnTo>
                <a:lnTo>
                  <a:pt x="2455" y="1322"/>
                </a:lnTo>
                <a:lnTo>
                  <a:pt x="2443" y="1197"/>
                </a:lnTo>
                <a:lnTo>
                  <a:pt x="2423" y="1078"/>
                </a:lnTo>
                <a:lnTo>
                  <a:pt x="2394" y="960"/>
                </a:lnTo>
                <a:lnTo>
                  <a:pt x="2359" y="848"/>
                </a:lnTo>
                <a:lnTo>
                  <a:pt x="2315" y="741"/>
                </a:lnTo>
                <a:lnTo>
                  <a:pt x="2266" y="639"/>
                </a:lnTo>
                <a:lnTo>
                  <a:pt x="2212" y="542"/>
                </a:lnTo>
                <a:lnTo>
                  <a:pt x="2150" y="452"/>
                </a:lnTo>
                <a:lnTo>
                  <a:pt x="2084" y="370"/>
                </a:lnTo>
                <a:lnTo>
                  <a:pt x="2011" y="294"/>
                </a:lnTo>
                <a:lnTo>
                  <a:pt x="1935" y="225"/>
                </a:lnTo>
                <a:lnTo>
                  <a:pt x="1855" y="166"/>
                </a:lnTo>
                <a:lnTo>
                  <a:pt x="1770" y="113"/>
                </a:lnTo>
                <a:lnTo>
                  <a:pt x="1683" y="71"/>
                </a:lnTo>
                <a:lnTo>
                  <a:pt x="1590" y="39"/>
                </a:lnTo>
                <a:lnTo>
                  <a:pt x="1495" y="15"/>
                </a:lnTo>
                <a:lnTo>
                  <a:pt x="1399" y="4"/>
                </a:lnTo>
                <a:close/>
                <a:moveTo>
                  <a:pt x="1231" y="4"/>
                </a:moveTo>
                <a:lnTo>
                  <a:pt x="1135" y="15"/>
                </a:lnTo>
                <a:lnTo>
                  <a:pt x="1040" y="39"/>
                </a:lnTo>
                <a:lnTo>
                  <a:pt x="947" y="71"/>
                </a:lnTo>
                <a:lnTo>
                  <a:pt x="860" y="113"/>
                </a:lnTo>
                <a:lnTo>
                  <a:pt x="775" y="166"/>
                </a:lnTo>
                <a:lnTo>
                  <a:pt x="695" y="225"/>
                </a:lnTo>
                <a:lnTo>
                  <a:pt x="619" y="294"/>
                </a:lnTo>
                <a:lnTo>
                  <a:pt x="546" y="370"/>
                </a:lnTo>
                <a:lnTo>
                  <a:pt x="480" y="452"/>
                </a:lnTo>
                <a:lnTo>
                  <a:pt x="418" y="542"/>
                </a:lnTo>
                <a:lnTo>
                  <a:pt x="364" y="639"/>
                </a:lnTo>
                <a:lnTo>
                  <a:pt x="315" y="741"/>
                </a:lnTo>
                <a:lnTo>
                  <a:pt x="271" y="848"/>
                </a:lnTo>
                <a:lnTo>
                  <a:pt x="236" y="960"/>
                </a:lnTo>
                <a:lnTo>
                  <a:pt x="207" y="1078"/>
                </a:lnTo>
                <a:lnTo>
                  <a:pt x="187" y="1197"/>
                </a:lnTo>
                <a:lnTo>
                  <a:pt x="175" y="1322"/>
                </a:lnTo>
                <a:lnTo>
                  <a:pt x="170" y="1449"/>
                </a:lnTo>
                <a:lnTo>
                  <a:pt x="174" y="1562"/>
                </a:lnTo>
                <a:lnTo>
                  <a:pt x="184" y="1673"/>
                </a:lnTo>
                <a:lnTo>
                  <a:pt x="233" y="1729"/>
                </a:lnTo>
                <a:lnTo>
                  <a:pt x="288" y="1781"/>
                </a:lnTo>
                <a:lnTo>
                  <a:pt x="351" y="1830"/>
                </a:lnTo>
                <a:lnTo>
                  <a:pt x="420" y="1874"/>
                </a:lnTo>
                <a:lnTo>
                  <a:pt x="494" y="1916"/>
                </a:lnTo>
                <a:lnTo>
                  <a:pt x="472" y="1804"/>
                </a:lnTo>
                <a:lnTo>
                  <a:pt x="457" y="1688"/>
                </a:lnTo>
                <a:lnTo>
                  <a:pt x="447" y="1570"/>
                </a:lnTo>
                <a:lnTo>
                  <a:pt x="443" y="1449"/>
                </a:lnTo>
                <a:lnTo>
                  <a:pt x="447" y="1319"/>
                </a:lnTo>
                <a:lnTo>
                  <a:pt x="458" y="1192"/>
                </a:lnTo>
                <a:lnTo>
                  <a:pt x="475" y="1069"/>
                </a:lnTo>
                <a:lnTo>
                  <a:pt x="501" y="951"/>
                </a:lnTo>
                <a:lnTo>
                  <a:pt x="533" y="837"/>
                </a:lnTo>
                <a:lnTo>
                  <a:pt x="570" y="727"/>
                </a:lnTo>
                <a:lnTo>
                  <a:pt x="612" y="624"/>
                </a:lnTo>
                <a:lnTo>
                  <a:pt x="659" y="526"/>
                </a:lnTo>
                <a:lnTo>
                  <a:pt x="713" y="437"/>
                </a:lnTo>
                <a:lnTo>
                  <a:pt x="770" y="353"/>
                </a:lnTo>
                <a:lnTo>
                  <a:pt x="833" y="277"/>
                </a:lnTo>
                <a:lnTo>
                  <a:pt x="899" y="209"/>
                </a:lnTo>
                <a:lnTo>
                  <a:pt x="969" y="150"/>
                </a:lnTo>
                <a:lnTo>
                  <a:pt x="1042" y="101"/>
                </a:lnTo>
                <a:lnTo>
                  <a:pt x="1119" y="61"/>
                </a:lnTo>
                <a:lnTo>
                  <a:pt x="1199" y="31"/>
                </a:lnTo>
                <a:lnTo>
                  <a:pt x="1280" y="10"/>
                </a:lnTo>
                <a:lnTo>
                  <a:pt x="1256" y="7"/>
                </a:lnTo>
                <a:lnTo>
                  <a:pt x="1231" y="4"/>
                </a:lnTo>
                <a:close/>
                <a:moveTo>
                  <a:pt x="1207" y="0"/>
                </a:moveTo>
                <a:lnTo>
                  <a:pt x="1221" y="0"/>
                </a:lnTo>
                <a:lnTo>
                  <a:pt x="1229" y="2"/>
                </a:lnTo>
                <a:lnTo>
                  <a:pt x="1236" y="0"/>
                </a:lnTo>
                <a:lnTo>
                  <a:pt x="1244" y="0"/>
                </a:lnTo>
                <a:lnTo>
                  <a:pt x="1280" y="2"/>
                </a:lnTo>
                <a:lnTo>
                  <a:pt x="1313" y="5"/>
                </a:lnTo>
                <a:lnTo>
                  <a:pt x="1350" y="2"/>
                </a:lnTo>
                <a:lnTo>
                  <a:pt x="1386" y="0"/>
                </a:lnTo>
                <a:lnTo>
                  <a:pt x="1394" y="0"/>
                </a:lnTo>
                <a:lnTo>
                  <a:pt x="1401" y="2"/>
                </a:lnTo>
                <a:lnTo>
                  <a:pt x="1408" y="0"/>
                </a:lnTo>
                <a:lnTo>
                  <a:pt x="1423" y="0"/>
                </a:lnTo>
                <a:lnTo>
                  <a:pt x="1527" y="5"/>
                </a:lnTo>
                <a:lnTo>
                  <a:pt x="1629" y="21"/>
                </a:lnTo>
                <a:lnTo>
                  <a:pt x="1726" y="47"/>
                </a:lnTo>
                <a:lnTo>
                  <a:pt x="1823" y="83"/>
                </a:lnTo>
                <a:lnTo>
                  <a:pt x="1915" y="127"/>
                </a:lnTo>
                <a:lnTo>
                  <a:pt x="2003" y="179"/>
                </a:lnTo>
                <a:lnTo>
                  <a:pt x="2087" y="240"/>
                </a:lnTo>
                <a:lnTo>
                  <a:pt x="2166" y="309"/>
                </a:lnTo>
                <a:lnTo>
                  <a:pt x="2241" y="385"/>
                </a:lnTo>
                <a:lnTo>
                  <a:pt x="2310" y="467"/>
                </a:lnTo>
                <a:lnTo>
                  <a:pt x="2372" y="557"/>
                </a:lnTo>
                <a:lnTo>
                  <a:pt x="2429" y="653"/>
                </a:lnTo>
                <a:lnTo>
                  <a:pt x="2482" y="752"/>
                </a:lnTo>
                <a:lnTo>
                  <a:pt x="2526" y="859"/>
                </a:lnTo>
                <a:lnTo>
                  <a:pt x="2563" y="970"/>
                </a:lnTo>
                <a:lnTo>
                  <a:pt x="2591" y="1084"/>
                </a:lnTo>
                <a:lnTo>
                  <a:pt x="2613" y="1203"/>
                </a:lnTo>
                <a:lnTo>
                  <a:pt x="2625" y="1324"/>
                </a:lnTo>
                <a:lnTo>
                  <a:pt x="2630" y="1449"/>
                </a:lnTo>
                <a:lnTo>
                  <a:pt x="2625" y="1573"/>
                </a:lnTo>
                <a:lnTo>
                  <a:pt x="2613" y="1695"/>
                </a:lnTo>
                <a:lnTo>
                  <a:pt x="2591" y="1813"/>
                </a:lnTo>
                <a:lnTo>
                  <a:pt x="2563" y="1928"/>
                </a:lnTo>
                <a:lnTo>
                  <a:pt x="2526" y="2037"/>
                </a:lnTo>
                <a:lnTo>
                  <a:pt x="2482" y="2143"/>
                </a:lnTo>
                <a:lnTo>
                  <a:pt x="2429" y="2245"/>
                </a:lnTo>
                <a:lnTo>
                  <a:pt x="2372" y="2339"/>
                </a:lnTo>
                <a:lnTo>
                  <a:pt x="2310" y="2428"/>
                </a:lnTo>
                <a:lnTo>
                  <a:pt x="2241" y="2511"/>
                </a:lnTo>
                <a:lnTo>
                  <a:pt x="2166" y="2587"/>
                </a:lnTo>
                <a:lnTo>
                  <a:pt x="2087" y="2656"/>
                </a:lnTo>
                <a:lnTo>
                  <a:pt x="2003" y="2717"/>
                </a:lnTo>
                <a:lnTo>
                  <a:pt x="1915" y="2769"/>
                </a:lnTo>
                <a:lnTo>
                  <a:pt x="1823" y="2813"/>
                </a:lnTo>
                <a:lnTo>
                  <a:pt x="1726" y="2848"/>
                </a:lnTo>
                <a:lnTo>
                  <a:pt x="1629" y="2875"/>
                </a:lnTo>
                <a:lnTo>
                  <a:pt x="1527" y="2890"/>
                </a:lnTo>
                <a:lnTo>
                  <a:pt x="1423" y="2895"/>
                </a:lnTo>
                <a:lnTo>
                  <a:pt x="1386" y="2895"/>
                </a:lnTo>
                <a:lnTo>
                  <a:pt x="1350" y="2894"/>
                </a:lnTo>
                <a:lnTo>
                  <a:pt x="1313" y="2890"/>
                </a:lnTo>
                <a:lnTo>
                  <a:pt x="1280" y="2894"/>
                </a:lnTo>
                <a:lnTo>
                  <a:pt x="1244" y="2895"/>
                </a:lnTo>
                <a:lnTo>
                  <a:pt x="1207" y="2895"/>
                </a:lnTo>
                <a:lnTo>
                  <a:pt x="1103" y="2890"/>
                </a:lnTo>
                <a:lnTo>
                  <a:pt x="1001" y="2875"/>
                </a:lnTo>
                <a:lnTo>
                  <a:pt x="904" y="2848"/>
                </a:lnTo>
                <a:lnTo>
                  <a:pt x="807" y="2813"/>
                </a:lnTo>
                <a:lnTo>
                  <a:pt x="715" y="2769"/>
                </a:lnTo>
                <a:lnTo>
                  <a:pt x="627" y="2717"/>
                </a:lnTo>
                <a:lnTo>
                  <a:pt x="543" y="2656"/>
                </a:lnTo>
                <a:lnTo>
                  <a:pt x="464" y="2587"/>
                </a:lnTo>
                <a:lnTo>
                  <a:pt x="389" y="2511"/>
                </a:lnTo>
                <a:lnTo>
                  <a:pt x="320" y="2428"/>
                </a:lnTo>
                <a:lnTo>
                  <a:pt x="258" y="2339"/>
                </a:lnTo>
                <a:lnTo>
                  <a:pt x="201" y="2245"/>
                </a:lnTo>
                <a:lnTo>
                  <a:pt x="148" y="2143"/>
                </a:lnTo>
                <a:lnTo>
                  <a:pt x="104" y="2037"/>
                </a:lnTo>
                <a:lnTo>
                  <a:pt x="67" y="1928"/>
                </a:lnTo>
                <a:lnTo>
                  <a:pt x="39" y="1813"/>
                </a:lnTo>
                <a:lnTo>
                  <a:pt x="17" y="1695"/>
                </a:lnTo>
                <a:lnTo>
                  <a:pt x="5" y="1573"/>
                </a:lnTo>
                <a:lnTo>
                  <a:pt x="0" y="1449"/>
                </a:lnTo>
                <a:lnTo>
                  <a:pt x="5" y="1324"/>
                </a:lnTo>
                <a:lnTo>
                  <a:pt x="17" y="1203"/>
                </a:lnTo>
                <a:lnTo>
                  <a:pt x="39" y="1084"/>
                </a:lnTo>
                <a:lnTo>
                  <a:pt x="67" y="970"/>
                </a:lnTo>
                <a:lnTo>
                  <a:pt x="104" y="859"/>
                </a:lnTo>
                <a:lnTo>
                  <a:pt x="148" y="752"/>
                </a:lnTo>
                <a:lnTo>
                  <a:pt x="201" y="653"/>
                </a:lnTo>
                <a:lnTo>
                  <a:pt x="258" y="557"/>
                </a:lnTo>
                <a:lnTo>
                  <a:pt x="320" y="467"/>
                </a:lnTo>
                <a:lnTo>
                  <a:pt x="389" y="385"/>
                </a:lnTo>
                <a:lnTo>
                  <a:pt x="464" y="309"/>
                </a:lnTo>
                <a:lnTo>
                  <a:pt x="543" y="240"/>
                </a:lnTo>
                <a:lnTo>
                  <a:pt x="627" y="179"/>
                </a:lnTo>
                <a:lnTo>
                  <a:pt x="715" y="127"/>
                </a:lnTo>
                <a:lnTo>
                  <a:pt x="807" y="83"/>
                </a:lnTo>
                <a:lnTo>
                  <a:pt x="904" y="47"/>
                </a:lnTo>
                <a:lnTo>
                  <a:pt x="1001" y="21"/>
                </a:lnTo>
                <a:lnTo>
                  <a:pt x="1103" y="5"/>
                </a:lnTo>
                <a:lnTo>
                  <a:pt x="1207" y="0"/>
                </a:lnTo>
                <a:close/>
              </a:path>
            </a:pathLst>
          </a:cu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solidFill>
                  <a:srgbClr val="127210"/>
                </a:solidFill>
              </a:ln>
            </a:endParaRPr>
          </a:p>
        </p:txBody>
      </p:sp>
      <p:sp>
        <p:nvSpPr>
          <p:cNvPr id="41" name="Freeform 21"/>
          <p:cNvSpPr>
            <a:spLocks/>
          </p:cNvSpPr>
          <p:nvPr/>
        </p:nvSpPr>
        <p:spPr bwMode="auto">
          <a:xfrm>
            <a:off x="1595405" y="2601033"/>
            <a:ext cx="2935112" cy="3855048"/>
          </a:xfrm>
          <a:custGeom>
            <a:avLst/>
            <a:gdLst/>
            <a:ahLst/>
            <a:cxnLst>
              <a:cxn ang="0">
                <a:pos x="3551" y="145"/>
              </a:cxn>
              <a:cxn ang="0">
                <a:pos x="3622" y="118"/>
              </a:cxn>
              <a:cxn ang="0">
                <a:pos x="3702" y="112"/>
              </a:cxn>
              <a:cxn ang="0">
                <a:pos x="3613" y="195"/>
              </a:cxn>
              <a:cxn ang="0">
                <a:pos x="3780" y="173"/>
              </a:cxn>
              <a:cxn ang="0">
                <a:pos x="3583" y="244"/>
              </a:cxn>
              <a:cxn ang="0">
                <a:pos x="3697" y="255"/>
              </a:cxn>
              <a:cxn ang="0">
                <a:pos x="3428" y="388"/>
              </a:cxn>
              <a:cxn ang="0">
                <a:pos x="3099" y="587"/>
              </a:cxn>
              <a:cxn ang="0">
                <a:pos x="2651" y="875"/>
              </a:cxn>
              <a:cxn ang="0">
                <a:pos x="2509" y="1017"/>
              </a:cxn>
              <a:cxn ang="0">
                <a:pos x="2530" y="2376"/>
              </a:cxn>
              <a:cxn ang="0">
                <a:pos x="2577" y="2908"/>
              </a:cxn>
              <a:cxn ang="0">
                <a:pos x="2680" y="3418"/>
              </a:cxn>
              <a:cxn ang="0">
                <a:pos x="2674" y="3822"/>
              </a:cxn>
              <a:cxn ang="0">
                <a:pos x="2671" y="4261"/>
              </a:cxn>
              <a:cxn ang="0">
                <a:pos x="2803" y="4441"/>
              </a:cxn>
              <a:cxn ang="0">
                <a:pos x="2779" y="4567"/>
              </a:cxn>
              <a:cxn ang="0">
                <a:pos x="2752" y="4676"/>
              </a:cxn>
              <a:cxn ang="0">
                <a:pos x="2799" y="4705"/>
              </a:cxn>
              <a:cxn ang="0">
                <a:pos x="3014" y="4786"/>
              </a:cxn>
              <a:cxn ang="0">
                <a:pos x="2785" y="4967"/>
              </a:cxn>
              <a:cxn ang="0">
                <a:pos x="2461" y="4929"/>
              </a:cxn>
              <a:cxn ang="0">
                <a:pos x="2365" y="4783"/>
              </a:cxn>
              <a:cxn ang="0">
                <a:pos x="2416" y="4667"/>
              </a:cxn>
              <a:cxn ang="0">
                <a:pos x="2351" y="4510"/>
              </a:cxn>
              <a:cxn ang="0">
                <a:pos x="2297" y="4136"/>
              </a:cxn>
              <a:cxn ang="0">
                <a:pos x="2141" y="2760"/>
              </a:cxn>
              <a:cxn ang="0">
                <a:pos x="2009" y="3107"/>
              </a:cxn>
              <a:cxn ang="0">
                <a:pos x="1559" y="4825"/>
              </a:cxn>
              <a:cxn ang="0">
                <a:pos x="1095" y="4959"/>
              </a:cxn>
              <a:cxn ang="0">
                <a:pos x="1125" y="4786"/>
              </a:cxn>
              <a:cxn ang="0">
                <a:pos x="1244" y="4418"/>
              </a:cxn>
              <a:cxn ang="0">
                <a:pos x="1348" y="3780"/>
              </a:cxn>
              <a:cxn ang="0">
                <a:pos x="1474" y="3006"/>
              </a:cxn>
              <a:cxn ang="0">
                <a:pos x="1528" y="2309"/>
              </a:cxn>
              <a:cxn ang="0">
                <a:pos x="1145" y="1397"/>
              </a:cxn>
              <a:cxn ang="0">
                <a:pos x="421" y="1471"/>
              </a:cxn>
              <a:cxn ang="0">
                <a:pos x="251" y="1542"/>
              </a:cxn>
              <a:cxn ang="0">
                <a:pos x="160" y="1534"/>
              </a:cxn>
              <a:cxn ang="0">
                <a:pos x="70" y="1534"/>
              </a:cxn>
              <a:cxn ang="0">
                <a:pos x="0" y="1486"/>
              </a:cxn>
              <a:cxn ang="0">
                <a:pos x="17" y="1397"/>
              </a:cxn>
              <a:cxn ang="0">
                <a:pos x="183" y="1371"/>
              </a:cxn>
              <a:cxn ang="0">
                <a:pos x="213" y="1213"/>
              </a:cxn>
              <a:cxn ang="0">
                <a:pos x="302" y="1342"/>
              </a:cxn>
              <a:cxn ang="0">
                <a:pos x="676" y="1312"/>
              </a:cxn>
              <a:cxn ang="0">
                <a:pos x="976" y="1232"/>
              </a:cxn>
              <a:cxn ang="0">
                <a:pos x="1279" y="1103"/>
              </a:cxn>
              <a:cxn ang="0">
                <a:pos x="1661" y="842"/>
              </a:cxn>
              <a:cxn ang="0">
                <a:pos x="1888" y="751"/>
              </a:cxn>
              <a:cxn ang="0">
                <a:pos x="1816" y="510"/>
              </a:cxn>
              <a:cxn ang="0">
                <a:pos x="1762" y="192"/>
              </a:cxn>
              <a:cxn ang="0">
                <a:pos x="2114" y="71"/>
              </a:cxn>
              <a:cxn ang="0">
                <a:pos x="2255" y="303"/>
              </a:cxn>
              <a:cxn ang="0">
                <a:pos x="2217" y="620"/>
              </a:cxn>
              <a:cxn ang="0">
                <a:pos x="2137" y="707"/>
              </a:cxn>
              <a:cxn ang="0">
                <a:pos x="2918" y="471"/>
              </a:cxn>
              <a:cxn ang="0">
                <a:pos x="3274" y="300"/>
              </a:cxn>
              <a:cxn ang="0">
                <a:pos x="3334" y="39"/>
              </a:cxn>
              <a:cxn ang="0">
                <a:pos x="3382" y="124"/>
              </a:cxn>
              <a:cxn ang="0">
                <a:pos x="3489" y="109"/>
              </a:cxn>
            </a:cxnLst>
            <a:rect l="0" t="0" r="r" b="b"/>
            <a:pathLst>
              <a:path w="3783" h="4970">
                <a:moveTo>
                  <a:pt x="3590" y="0"/>
                </a:moveTo>
                <a:lnTo>
                  <a:pt x="3596" y="0"/>
                </a:lnTo>
                <a:lnTo>
                  <a:pt x="3599" y="3"/>
                </a:lnTo>
                <a:lnTo>
                  <a:pt x="3599" y="12"/>
                </a:lnTo>
                <a:lnTo>
                  <a:pt x="3598" y="26"/>
                </a:lnTo>
                <a:lnTo>
                  <a:pt x="3592" y="44"/>
                </a:lnTo>
                <a:lnTo>
                  <a:pt x="3581" y="69"/>
                </a:lnTo>
                <a:lnTo>
                  <a:pt x="3568" y="101"/>
                </a:lnTo>
                <a:lnTo>
                  <a:pt x="3559" y="125"/>
                </a:lnTo>
                <a:lnTo>
                  <a:pt x="3551" y="145"/>
                </a:lnTo>
                <a:lnTo>
                  <a:pt x="3548" y="157"/>
                </a:lnTo>
                <a:lnTo>
                  <a:pt x="3547" y="164"/>
                </a:lnTo>
                <a:lnTo>
                  <a:pt x="3550" y="169"/>
                </a:lnTo>
                <a:lnTo>
                  <a:pt x="3553" y="169"/>
                </a:lnTo>
                <a:lnTo>
                  <a:pt x="3560" y="164"/>
                </a:lnTo>
                <a:lnTo>
                  <a:pt x="3569" y="158"/>
                </a:lnTo>
                <a:lnTo>
                  <a:pt x="3580" y="149"/>
                </a:lnTo>
                <a:lnTo>
                  <a:pt x="3592" y="140"/>
                </a:lnTo>
                <a:lnTo>
                  <a:pt x="3607" y="128"/>
                </a:lnTo>
                <a:lnTo>
                  <a:pt x="3622" y="118"/>
                </a:lnTo>
                <a:lnTo>
                  <a:pt x="3639" y="106"/>
                </a:lnTo>
                <a:lnTo>
                  <a:pt x="3657" y="95"/>
                </a:lnTo>
                <a:lnTo>
                  <a:pt x="3676" y="86"/>
                </a:lnTo>
                <a:lnTo>
                  <a:pt x="3696" y="78"/>
                </a:lnTo>
                <a:lnTo>
                  <a:pt x="3716" y="72"/>
                </a:lnTo>
                <a:lnTo>
                  <a:pt x="3737" y="71"/>
                </a:lnTo>
                <a:lnTo>
                  <a:pt x="3735" y="78"/>
                </a:lnTo>
                <a:lnTo>
                  <a:pt x="3729" y="88"/>
                </a:lnTo>
                <a:lnTo>
                  <a:pt x="3717" y="98"/>
                </a:lnTo>
                <a:lnTo>
                  <a:pt x="3702" y="112"/>
                </a:lnTo>
                <a:lnTo>
                  <a:pt x="3685" y="124"/>
                </a:lnTo>
                <a:lnTo>
                  <a:pt x="3667" y="137"/>
                </a:lnTo>
                <a:lnTo>
                  <a:pt x="3651" y="149"/>
                </a:lnTo>
                <a:lnTo>
                  <a:pt x="3636" y="161"/>
                </a:lnTo>
                <a:lnTo>
                  <a:pt x="3622" y="173"/>
                </a:lnTo>
                <a:lnTo>
                  <a:pt x="3610" y="183"/>
                </a:lnTo>
                <a:lnTo>
                  <a:pt x="3604" y="189"/>
                </a:lnTo>
                <a:lnTo>
                  <a:pt x="3601" y="193"/>
                </a:lnTo>
                <a:lnTo>
                  <a:pt x="3604" y="196"/>
                </a:lnTo>
                <a:lnTo>
                  <a:pt x="3613" y="195"/>
                </a:lnTo>
                <a:lnTo>
                  <a:pt x="3630" y="193"/>
                </a:lnTo>
                <a:lnTo>
                  <a:pt x="3652" y="187"/>
                </a:lnTo>
                <a:lnTo>
                  <a:pt x="3682" y="180"/>
                </a:lnTo>
                <a:lnTo>
                  <a:pt x="3716" y="170"/>
                </a:lnTo>
                <a:lnTo>
                  <a:pt x="3741" y="166"/>
                </a:lnTo>
                <a:lnTo>
                  <a:pt x="3761" y="163"/>
                </a:lnTo>
                <a:lnTo>
                  <a:pt x="3774" y="163"/>
                </a:lnTo>
                <a:lnTo>
                  <a:pt x="3782" y="164"/>
                </a:lnTo>
                <a:lnTo>
                  <a:pt x="3783" y="167"/>
                </a:lnTo>
                <a:lnTo>
                  <a:pt x="3780" y="173"/>
                </a:lnTo>
                <a:lnTo>
                  <a:pt x="3771" y="180"/>
                </a:lnTo>
                <a:lnTo>
                  <a:pt x="3744" y="193"/>
                </a:lnTo>
                <a:lnTo>
                  <a:pt x="3725" y="201"/>
                </a:lnTo>
                <a:lnTo>
                  <a:pt x="3703" y="208"/>
                </a:lnTo>
                <a:lnTo>
                  <a:pt x="3679" y="214"/>
                </a:lnTo>
                <a:lnTo>
                  <a:pt x="3652" y="222"/>
                </a:lnTo>
                <a:lnTo>
                  <a:pt x="3625" y="226"/>
                </a:lnTo>
                <a:lnTo>
                  <a:pt x="3608" y="231"/>
                </a:lnTo>
                <a:lnTo>
                  <a:pt x="3595" y="237"/>
                </a:lnTo>
                <a:lnTo>
                  <a:pt x="3583" y="244"/>
                </a:lnTo>
                <a:lnTo>
                  <a:pt x="3577" y="252"/>
                </a:lnTo>
                <a:lnTo>
                  <a:pt x="3574" y="259"/>
                </a:lnTo>
                <a:lnTo>
                  <a:pt x="3575" y="266"/>
                </a:lnTo>
                <a:lnTo>
                  <a:pt x="3583" y="269"/>
                </a:lnTo>
                <a:lnTo>
                  <a:pt x="3596" y="269"/>
                </a:lnTo>
                <a:lnTo>
                  <a:pt x="3621" y="266"/>
                </a:lnTo>
                <a:lnTo>
                  <a:pt x="3643" y="262"/>
                </a:lnTo>
                <a:lnTo>
                  <a:pt x="3664" y="259"/>
                </a:lnTo>
                <a:lnTo>
                  <a:pt x="3682" y="258"/>
                </a:lnTo>
                <a:lnTo>
                  <a:pt x="3697" y="255"/>
                </a:lnTo>
                <a:lnTo>
                  <a:pt x="3714" y="255"/>
                </a:lnTo>
                <a:lnTo>
                  <a:pt x="3717" y="256"/>
                </a:lnTo>
                <a:lnTo>
                  <a:pt x="3713" y="259"/>
                </a:lnTo>
                <a:lnTo>
                  <a:pt x="3702" y="266"/>
                </a:lnTo>
                <a:lnTo>
                  <a:pt x="3685" y="273"/>
                </a:lnTo>
                <a:lnTo>
                  <a:pt x="3661" y="284"/>
                </a:lnTo>
                <a:lnTo>
                  <a:pt x="3630" y="297"/>
                </a:lnTo>
                <a:lnTo>
                  <a:pt x="3562" y="326"/>
                </a:lnTo>
                <a:lnTo>
                  <a:pt x="3492" y="356"/>
                </a:lnTo>
                <a:lnTo>
                  <a:pt x="3428" y="388"/>
                </a:lnTo>
                <a:lnTo>
                  <a:pt x="3369" y="422"/>
                </a:lnTo>
                <a:lnTo>
                  <a:pt x="3334" y="447"/>
                </a:lnTo>
                <a:lnTo>
                  <a:pt x="3304" y="472"/>
                </a:lnTo>
                <a:lnTo>
                  <a:pt x="3275" y="495"/>
                </a:lnTo>
                <a:lnTo>
                  <a:pt x="3248" y="517"/>
                </a:lnTo>
                <a:lnTo>
                  <a:pt x="3218" y="535"/>
                </a:lnTo>
                <a:lnTo>
                  <a:pt x="3186" y="549"/>
                </a:lnTo>
                <a:lnTo>
                  <a:pt x="3162" y="558"/>
                </a:lnTo>
                <a:lnTo>
                  <a:pt x="3134" y="570"/>
                </a:lnTo>
                <a:lnTo>
                  <a:pt x="3099" y="587"/>
                </a:lnTo>
                <a:lnTo>
                  <a:pt x="3061" y="603"/>
                </a:lnTo>
                <a:lnTo>
                  <a:pt x="2977" y="646"/>
                </a:lnTo>
                <a:lnTo>
                  <a:pt x="2846" y="718"/>
                </a:lnTo>
                <a:lnTo>
                  <a:pt x="2805" y="744"/>
                </a:lnTo>
                <a:lnTo>
                  <a:pt x="2766" y="768"/>
                </a:lnTo>
                <a:lnTo>
                  <a:pt x="2732" y="792"/>
                </a:lnTo>
                <a:lnTo>
                  <a:pt x="2702" y="815"/>
                </a:lnTo>
                <a:lnTo>
                  <a:pt x="2678" y="837"/>
                </a:lnTo>
                <a:lnTo>
                  <a:pt x="2660" y="857"/>
                </a:lnTo>
                <a:lnTo>
                  <a:pt x="2651" y="875"/>
                </a:lnTo>
                <a:lnTo>
                  <a:pt x="2651" y="897"/>
                </a:lnTo>
                <a:lnTo>
                  <a:pt x="2657" y="920"/>
                </a:lnTo>
                <a:lnTo>
                  <a:pt x="2666" y="943"/>
                </a:lnTo>
                <a:lnTo>
                  <a:pt x="2675" y="967"/>
                </a:lnTo>
                <a:lnTo>
                  <a:pt x="2668" y="970"/>
                </a:lnTo>
                <a:lnTo>
                  <a:pt x="2654" y="973"/>
                </a:lnTo>
                <a:lnTo>
                  <a:pt x="2634" y="979"/>
                </a:lnTo>
                <a:lnTo>
                  <a:pt x="2610" y="986"/>
                </a:lnTo>
                <a:lnTo>
                  <a:pt x="2533" y="1009"/>
                </a:lnTo>
                <a:lnTo>
                  <a:pt x="2509" y="1017"/>
                </a:lnTo>
                <a:lnTo>
                  <a:pt x="2490" y="1023"/>
                </a:lnTo>
                <a:lnTo>
                  <a:pt x="2476" y="1027"/>
                </a:lnTo>
                <a:lnTo>
                  <a:pt x="2469" y="1030"/>
                </a:lnTo>
                <a:lnTo>
                  <a:pt x="2641" y="2326"/>
                </a:lnTo>
                <a:lnTo>
                  <a:pt x="2618" y="2327"/>
                </a:lnTo>
                <a:lnTo>
                  <a:pt x="2600" y="2332"/>
                </a:lnTo>
                <a:lnTo>
                  <a:pt x="2583" y="2336"/>
                </a:lnTo>
                <a:lnTo>
                  <a:pt x="2565" y="2341"/>
                </a:lnTo>
                <a:lnTo>
                  <a:pt x="2543" y="2342"/>
                </a:lnTo>
                <a:lnTo>
                  <a:pt x="2530" y="2376"/>
                </a:lnTo>
                <a:lnTo>
                  <a:pt x="2523" y="2416"/>
                </a:lnTo>
                <a:lnTo>
                  <a:pt x="2518" y="2460"/>
                </a:lnTo>
                <a:lnTo>
                  <a:pt x="2517" y="2510"/>
                </a:lnTo>
                <a:lnTo>
                  <a:pt x="2520" y="2563"/>
                </a:lnTo>
                <a:lnTo>
                  <a:pt x="2524" y="2617"/>
                </a:lnTo>
                <a:lnTo>
                  <a:pt x="2532" y="2676"/>
                </a:lnTo>
                <a:lnTo>
                  <a:pt x="2541" y="2733"/>
                </a:lnTo>
                <a:lnTo>
                  <a:pt x="2552" y="2792"/>
                </a:lnTo>
                <a:lnTo>
                  <a:pt x="2564" y="2851"/>
                </a:lnTo>
                <a:lnTo>
                  <a:pt x="2577" y="2908"/>
                </a:lnTo>
                <a:lnTo>
                  <a:pt x="2589" y="2962"/>
                </a:lnTo>
                <a:lnTo>
                  <a:pt x="2603" y="3015"/>
                </a:lnTo>
                <a:lnTo>
                  <a:pt x="2616" y="3063"/>
                </a:lnTo>
                <a:lnTo>
                  <a:pt x="2628" y="3107"/>
                </a:lnTo>
                <a:lnTo>
                  <a:pt x="2639" y="3146"/>
                </a:lnTo>
                <a:lnTo>
                  <a:pt x="2648" y="3178"/>
                </a:lnTo>
                <a:lnTo>
                  <a:pt x="2665" y="3243"/>
                </a:lnTo>
                <a:lnTo>
                  <a:pt x="2675" y="3305"/>
                </a:lnTo>
                <a:lnTo>
                  <a:pt x="2680" y="3362"/>
                </a:lnTo>
                <a:lnTo>
                  <a:pt x="2680" y="3418"/>
                </a:lnTo>
                <a:lnTo>
                  <a:pt x="2675" y="3471"/>
                </a:lnTo>
                <a:lnTo>
                  <a:pt x="2669" y="3520"/>
                </a:lnTo>
                <a:lnTo>
                  <a:pt x="2663" y="3567"/>
                </a:lnTo>
                <a:lnTo>
                  <a:pt x="2656" y="3612"/>
                </a:lnTo>
                <a:lnTo>
                  <a:pt x="2650" y="3655"/>
                </a:lnTo>
                <a:lnTo>
                  <a:pt x="2647" y="3694"/>
                </a:lnTo>
                <a:lnTo>
                  <a:pt x="2648" y="3732"/>
                </a:lnTo>
                <a:lnTo>
                  <a:pt x="2653" y="3766"/>
                </a:lnTo>
                <a:lnTo>
                  <a:pt x="2665" y="3800"/>
                </a:lnTo>
                <a:lnTo>
                  <a:pt x="2674" y="3822"/>
                </a:lnTo>
                <a:lnTo>
                  <a:pt x="2680" y="3852"/>
                </a:lnTo>
                <a:lnTo>
                  <a:pt x="2684" y="3889"/>
                </a:lnTo>
                <a:lnTo>
                  <a:pt x="2687" y="3929"/>
                </a:lnTo>
                <a:lnTo>
                  <a:pt x="2689" y="3974"/>
                </a:lnTo>
                <a:lnTo>
                  <a:pt x="2689" y="4067"/>
                </a:lnTo>
                <a:lnTo>
                  <a:pt x="2686" y="4113"/>
                </a:lnTo>
                <a:lnTo>
                  <a:pt x="2683" y="4157"/>
                </a:lnTo>
                <a:lnTo>
                  <a:pt x="2680" y="4196"/>
                </a:lnTo>
                <a:lnTo>
                  <a:pt x="2675" y="4232"/>
                </a:lnTo>
                <a:lnTo>
                  <a:pt x="2671" y="4261"/>
                </a:lnTo>
                <a:lnTo>
                  <a:pt x="2665" y="4282"/>
                </a:lnTo>
                <a:lnTo>
                  <a:pt x="2675" y="4297"/>
                </a:lnTo>
                <a:lnTo>
                  <a:pt x="2689" y="4311"/>
                </a:lnTo>
                <a:lnTo>
                  <a:pt x="2705" y="4324"/>
                </a:lnTo>
                <a:lnTo>
                  <a:pt x="2760" y="4365"/>
                </a:lnTo>
                <a:lnTo>
                  <a:pt x="2776" y="4379"/>
                </a:lnTo>
                <a:lnTo>
                  <a:pt x="2790" y="4394"/>
                </a:lnTo>
                <a:lnTo>
                  <a:pt x="2800" y="4409"/>
                </a:lnTo>
                <a:lnTo>
                  <a:pt x="2805" y="4424"/>
                </a:lnTo>
                <a:lnTo>
                  <a:pt x="2803" y="4441"/>
                </a:lnTo>
                <a:lnTo>
                  <a:pt x="2796" y="4460"/>
                </a:lnTo>
                <a:lnTo>
                  <a:pt x="2779" y="4480"/>
                </a:lnTo>
                <a:lnTo>
                  <a:pt x="2761" y="4499"/>
                </a:lnTo>
                <a:lnTo>
                  <a:pt x="2751" y="4516"/>
                </a:lnTo>
                <a:lnTo>
                  <a:pt x="2746" y="4530"/>
                </a:lnTo>
                <a:lnTo>
                  <a:pt x="2746" y="4540"/>
                </a:lnTo>
                <a:lnTo>
                  <a:pt x="2751" y="4549"/>
                </a:lnTo>
                <a:lnTo>
                  <a:pt x="2758" y="4557"/>
                </a:lnTo>
                <a:lnTo>
                  <a:pt x="2767" y="4563"/>
                </a:lnTo>
                <a:lnTo>
                  <a:pt x="2779" y="4567"/>
                </a:lnTo>
                <a:lnTo>
                  <a:pt x="2791" y="4573"/>
                </a:lnTo>
                <a:lnTo>
                  <a:pt x="2812" y="4585"/>
                </a:lnTo>
                <a:lnTo>
                  <a:pt x="2820" y="4593"/>
                </a:lnTo>
                <a:lnTo>
                  <a:pt x="2826" y="4602"/>
                </a:lnTo>
                <a:lnTo>
                  <a:pt x="2826" y="4614"/>
                </a:lnTo>
                <a:lnTo>
                  <a:pt x="2821" y="4629"/>
                </a:lnTo>
                <a:lnTo>
                  <a:pt x="2812" y="4646"/>
                </a:lnTo>
                <a:lnTo>
                  <a:pt x="2796" y="4667"/>
                </a:lnTo>
                <a:lnTo>
                  <a:pt x="2773" y="4668"/>
                </a:lnTo>
                <a:lnTo>
                  <a:pt x="2752" y="4676"/>
                </a:lnTo>
                <a:lnTo>
                  <a:pt x="2737" y="4686"/>
                </a:lnTo>
                <a:lnTo>
                  <a:pt x="2725" y="4703"/>
                </a:lnTo>
                <a:lnTo>
                  <a:pt x="2717" y="4724"/>
                </a:lnTo>
                <a:lnTo>
                  <a:pt x="2714" y="4750"/>
                </a:lnTo>
                <a:lnTo>
                  <a:pt x="2717" y="4735"/>
                </a:lnTo>
                <a:lnTo>
                  <a:pt x="2726" y="4724"/>
                </a:lnTo>
                <a:lnTo>
                  <a:pt x="2740" y="4715"/>
                </a:lnTo>
                <a:lnTo>
                  <a:pt x="2757" y="4709"/>
                </a:lnTo>
                <a:lnTo>
                  <a:pt x="2776" y="4706"/>
                </a:lnTo>
                <a:lnTo>
                  <a:pt x="2799" y="4705"/>
                </a:lnTo>
                <a:lnTo>
                  <a:pt x="2844" y="4705"/>
                </a:lnTo>
                <a:lnTo>
                  <a:pt x="2886" y="4708"/>
                </a:lnTo>
                <a:lnTo>
                  <a:pt x="2904" y="4709"/>
                </a:lnTo>
                <a:lnTo>
                  <a:pt x="2918" y="4709"/>
                </a:lnTo>
                <a:lnTo>
                  <a:pt x="2944" y="4712"/>
                </a:lnTo>
                <a:lnTo>
                  <a:pt x="2966" y="4720"/>
                </a:lnTo>
                <a:lnTo>
                  <a:pt x="2983" y="4732"/>
                </a:lnTo>
                <a:lnTo>
                  <a:pt x="2996" y="4747"/>
                </a:lnTo>
                <a:lnTo>
                  <a:pt x="3007" y="4765"/>
                </a:lnTo>
                <a:lnTo>
                  <a:pt x="3014" y="4786"/>
                </a:lnTo>
                <a:lnTo>
                  <a:pt x="3020" y="4810"/>
                </a:lnTo>
                <a:lnTo>
                  <a:pt x="3023" y="4834"/>
                </a:lnTo>
                <a:lnTo>
                  <a:pt x="3025" y="4858"/>
                </a:lnTo>
                <a:lnTo>
                  <a:pt x="3025" y="4953"/>
                </a:lnTo>
                <a:lnTo>
                  <a:pt x="2998" y="4953"/>
                </a:lnTo>
                <a:lnTo>
                  <a:pt x="2969" y="4955"/>
                </a:lnTo>
                <a:lnTo>
                  <a:pt x="2936" y="4956"/>
                </a:lnTo>
                <a:lnTo>
                  <a:pt x="2864" y="4962"/>
                </a:lnTo>
                <a:lnTo>
                  <a:pt x="2824" y="4964"/>
                </a:lnTo>
                <a:lnTo>
                  <a:pt x="2785" y="4967"/>
                </a:lnTo>
                <a:lnTo>
                  <a:pt x="2746" y="4968"/>
                </a:lnTo>
                <a:lnTo>
                  <a:pt x="2705" y="4970"/>
                </a:lnTo>
                <a:lnTo>
                  <a:pt x="2668" y="4970"/>
                </a:lnTo>
                <a:lnTo>
                  <a:pt x="2630" y="4968"/>
                </a:lnTo>
                <a:lnTo>
                  <a:pt x="2594" y="4967"/>
                </a:lnTo>
                <a:lnTo>
                  <a:pt x="2561" y="4962"/>
                </a:lnTo>
                <a:lnTo>
                  <a:pt x="2530" y="4958"/>
                </a:lnTo>
                <a:lnTo>
                  <a:pt x="2503" y="4950"/>
                </a:lnTo>
                <a:lnTo>
                  <a:pt x="2479" y="4941"/>
                </a:lnTo>
                <a:lnTo>
                  <a:pt x="2461" y="4929"/>
                </a:lnTo>
                <a:lnTo>
                  <a:pt x="2446" y="4916"/>
                </a:lnTo>
                <a:lnTo>
                  <a:pt x="2438" y="4898"/>
                </a:lnTo>
                <a:lnTo>
                  <a:pt x="2435" y="4878"/>
                </a:lnTo>
                <a:lnTo>
                  <a:pt x="2440" y="4855"/>
                </a:lnTo>
                <a:lnTo>
                  <a:pt x="2451" y="4828"/>
                </a:lnTo>
                <a:lnTo>
                  <a:pt x="2469" y="4798"/>
                </a:lnTo>
                <a:lnTo>
                  <a:pt x="2431" y="4797"/>
                </a:lnTo>
                <a:lnTo>
                  <a:pt x="2402" y="4794"/>
                </a:lnTo>
                <a:lnTo>
                  <a:pt x="2380" y="4789"/>
                </a:lnTo>
                <a:lnTo>
                  <a:pt x="2365" y="4783"/>
                </a:lnTo>
                <a:lnTo>
                  <a:pt x="2356" y="4775"/>
                </a:lnTo>
                <a:lnTo>
                  <a:pt x="2351" y="4766"/>
                </a:lnTo>
                <a:lnTo>
                  <a:pt x="2351" y="4757"/>
                </a:lnTo>
                <a:lnTo>
                  <a:pt x="2354" y="4747"/>
                </a:lnTo>
                <a:lnTo>
                  <a:pt x="2369" y="4726"/>
                </a:lnTo>
                <a:lnTo>
                  <a:pt x="2378" y="4714"/>
                </a:lnTo>
                <a:lnTo>
                  <a:pt x="2389" y="4703"/>
                </a:lnTo>
                <a:lnTo>
                  <a:pt x="2398" y="4692"/>
                </a:lnTo>
                <a:lnTo>
                  <a:pt x="2413" y="4674"/>
                </a:lnTo>
                <a:lnTo>
                  <a:pt x="2416" y="4667"/>
                </a:lnTo>
                <a:lnTo>
                  <a:pt x="2416" y="4661"/>
                </a:lnTo>
                <a:lnTo>
                  <a:pt x="2411" y="4656"/>
                </a:lnTo>
                <a:lnTo>
                  <a:pt x="2402" y="4653"/>
                </a:lnTo>
                <a:lnTo>
                  <a:pt x="2387" y="4652"/>
                </a:lnTo>
                <a:lnTo>
                  <a:pt x="2383" y="4647"/>
                </a:lnTo>
                <a:lnTo>
                  <a:pt x="2377" y="4634"/>
                </a:lnTo>
                <a:lnTo>
                  <a:pt x="2371" y="4611"/>
                </a:lnTo>
                <a:lnTo>
                  <a:pt x="2365" y="4582"/>
                </a:lnTo>
                <a:lnTo>
                  <a:pt x="2359" y="4549"/>
                </a:lnTo>
                <a:lnTo>
                  <a:pt x="2351" y="4510"/>
                </a:lnTo>
                <a:lnTo>
                  <a:pt x="2345" y="4468"/>
                </a:lnTo>
                <a:lnTo>
                  <a:pt x="2339" y="4424"/>
                </a:lnTo>
                <a:lnTo>
                  <a:pt x="2331" y="4380"/>
                </a:lnTo>
                <a:lnTo>
                  <a:pt x="2325" y="4335"/>
                </a:lnTo>
                <a:lnTo>
                  <a:pt x="2319" y="4291"/>
                </a:lnTo>
                <a:lnTo>
                  <a:pt x="2315" y="4251"/>
                </a:lnTo>
                <a:lnTo>
                  <a:pt x="2309" y="4214"/>
                </a:lnTo>
                <a:lnTo>
                  <a:pt x="2304" y="4181"/>
                </a:lnTo>
                <a:lnTo>
                  <a:pt x="2300" y="4155"/>
                </a:lnTo>
                <a:lnTo>
                  <a:pt x="2297" y="4136"/>
                </a:lnTo>
                <a:lnTo>
                  <a:pt x="2092" y="2916"/>
                </a:lnTo>
                <a:lnTo>
                  <a:pt x="2105" y="2913"/>
                </a:lnTo>
                <a:lnTo>
                  <a:pt x="2116" y="2904"/>
                </a:lnTo>
                <a:lnTo>
                  <a:pt x="2125" y="2890"/>
                </a:lnTo>
                <a:lnTo>
                  <a:pt x="2131" y="2873"/>
                </a:lnTo>
                <a:lnTo>
                  <a:pt x="2135" y="2854"/>
                </a:lnTo>
                <a:lnTo>
                  <a:pt x="2138" y="2833"/>
                </a:lnTo>
                <a:lnTo>
                  <a:pt x="2140" y="2812"/>
                </a:lnTo>
                <a:lnTo>
                  <a:pt x="2141" y="2792"/>
                </a:lnTo>
                <a:lnTo>
                  <a:pt x="2141" y="2760"/>
                </a:lnTo>
                <a:lnTo>
                  <a:pt x="2138" y="2777"/>
                </a:lnTo>
                <a:lnTo>
                  <a:pt x="2129" y="2796"/>
                </a:lnTo>
                <a:lnTo>
                  <a:pt x="2116" y="2818"/>
                </a:lnTo>
                <a:lnTo>
                  <a:pt x="2099" y="2837"/>
                </a:lnTo>
                <a:lnTo>
                  <a:pt x="2081" y="2855"/>
                </a:lnTo>
                <a:lnTo>
                  <a:pt x="2062" y="2867"/>
                </a:lnTo>
                <a:lnTo>
                  <a:pt x="2043" y="2875"/>
                </a:lnTo>
                <a:lnTo>
                  <a:pt x="2039" y="2953"/>
                </a:lnTo>
                <a:lnTo>
                  <a:pt x="2027" y="3030"/>
                </a:lnTo>
                <a:lnTo>
                  <a:pt x="2009" y="3107"/>
                </a:lnTo>
                <a:lnTo>
                  <a:pt x="1985" y="3183"/>
                </a:lnTo>
                <a:lnTo>
                  <a:pt x="1958" y="3258"/>
                </a:lnTo>
                <a:lnTo>
                  <a:pt x="1863" y="3480"/>
                </a:lnTo>
                <a:lnTo>
                  <a:pt x="1831" y="3555"/>
                </a:lnTo>
                <a:lnTo>
                  <a:pt x="1802" y="3629"/>
                </a:lnTo>
                <a:lnTo>
                  <a:pt x="1777" y="3705"/>
                </a:lnTo>
                <a:lnTo>
                  <a:pt x="1755" y="3780"/>
                </a:lnTo>
                <a:lnTo>
                  <a:pt x="1740" y="3857"/>
                </a:lnTo>
                <a:lnTo>
                  <a:pt x="1576" y="4822"/>
                </a:lnTo>
                <a:lnTo>
                  <a:pt x="1559" y="4825"/>
                </a:lnTo>
                <a:lnTo>
                  <a:pt x="1541" y="4831"/>
                </a:lnTo>
                <a:lnTo>
                  <a:pt x="1523" y="4840"/>
                </a:lnTo>
                <a:lnTo>
                  <a:pt x="1507" y="4849"/>
                </a:lnTo>
                <a:lnTo>
                  <a:pt x="1495" y="4855"/>
                </a:lnTo>
                <a:lnTo>
                  <a:pt x="1484" y="4881"/>
                </a:lnTo>
                <a:lnTo>
                  <a:pt x="1478" y="4907"/>
                </a:lnTo>
                <a:lnTo>
                  <a:pt x="1472" y="4934"/>
                </a:lnTo>
                <a:lnTo>
                  <a:pt x="1461" y="4962"/>
                </a:lnTo>
                <a:lnTo>
                  <a:pt x="1119" y="4962"/>
                </a:lnTo>
                <a:lnTo>
                  <a:pt x="1095" y="4959"/>
                </a:lnTo>
                <a:lnTo>
                  <a:pt x="1079" y="4952"/>
                </a:lnTo>
                <a:lnTo>
                  <a:pt x="1066" y="4941"/>
                </a:lnTo>
                <a:lnTo>
                  <a:pt x="1059" y="4926"/>
                </a:lnTo>
                <a:lnTo>
                  <a:pt x="1056" y="4910"/>
                </a:lnTo>
                <a:lnTo>
                  <a:pt x="1057" y="4890"/>
                </a:lnTo>
                <a:lnTo>
                  <a:pt x="1062" y="4870"/>
                </a:lnTo>
                <a:lnTo>
                  <a:pt x="1069" y="4851"/>
                </a:lnTo>
                <a:lnTo>
                  <a:pt x="1094" y="4815"/>
                </a:lnTo>
                <a:lnTo>
                  <a:pt x="1109" y="4800"/>
                </a:lnTo>
                <a:lnTo>
                  <a:pt x="1125" y="4786"/>
                </a:lnTo>
                <a:lnTo>
                  <a:pt x="1142" y="4778"/>
                </a:lnTo>
                <a:lnTo>
                  <a:pt x="1160" y="4774"/>
                </a:lnTo>
                <a:lnTo>
                  <a:pt x="1164" y="4670"/>
                </a:lnTo>
                <a:lnTo>
                  <a:pt x="1175" y="4566"/>
                </a:lnTo>
                <a:lnTo>
                  <a:pt x="1193" y="4459"/>
                </a:lnTo>
                <a:lnTo>
                  <a:pt x="1199" y="4445"/>
                </a:lnTo>
                <a:lnTo>
                  <a:pt x="1208" y="4435"/>
                </a:lnTo>
                <a:lnTo>
                  <a:pt x="1219" y="4429"/>
                </a:lnTo>
                <a:lnTo>
                  <a:pt x="1232" y="4422"/>
                </a:lnTo>
                <a:lnTo>
                  <a:pt x="1244" y="4418"/>
                </a:lnTo>
                <a:lnTo>
                  <a:pt x="1256" y="4410"/>
                </a:lnTo>
                <a:lnTo>
                  <a:pt x="1265" y="4401"/>
                </a:lnTo>
                <a:lnTo>
                  <a:pt x="1272" y="4386"/>
                </a:lnTo>
                <a:lnTo>
                  <a:pt x="1288" y="4305"/>
                </a:lnTo>
                <a:lnTo>
                  <a:pt x="1300" y="4220"/>
                </a:lnTo>
                <a:lnTo>
                  <a:pt x="1308" y="4134"/>
                </a:lnTo>
                <a:lnTo>
                  <a:pt x="1315" y="4047"/>
                </a:lnTo>
                <a:lnTo>
                  <a:pt x="1324" y="3959"/>
                </a:lnTo>
                <a:lnTo>
                  <a:pt x="1335" y="3869"/>
                </a:lnTo>
                <a:lnTo>
                  <a:pt x="1348" y="3780"/>
                </a:lnTo>
                <a:lnTo>
                  <a:pt x="1365" y="3701"/>
                </a:lnTo>
                <a:lnTo>
                  <a:pt x="1383" y="3623"/>
                </a:lnTo>
                <a:lnTo>
                  <a:pt x="1404" y="3546"/>
                </a:lnTo>
                <a:lnTo>
                  <a:pt x="1424" y="3468"/>
                </a:lnTo>
                <a:lnTo>
                  <a:pt x="1442" y="3392"/>
                </a:lnTo>
                <a:lnTo>
                  <a:pt x="1457" y="3315"/>
                </a:lnTo>
                <a:lnTo>
                  <a:pt x="1468" y="3241"/>
                </a:lnTo>
                <a:lnTo>
                  <a:pt x="1471" y="3169"/>
                </a:lnTo>
                <a:lnTo>
                  <a:pt x="1471" y="3088"/>
                </a:lnTo>
                <a:lnTo>
                  <a:pt x="1474" y="3006"/>
                </a:lnTo>
                <a:lnTo>
                  <a:pt x="1478" y="2925"/>
                </a:lnTo>
                <a:lnTo>
                  <a:pt x="1486" y="2843"/>
                </a:lnTo>
                <a:lnTo>
                  <a:pt x="1496" y="2762"/>
                </a:lnTo>
                <a:lnTo>
                  <a:pt x="1511" y="2680"/>
                </a:lnTo>
                <a:lnTo>
                  <a:pt x="1529" y="2602"/>
                </a:lnTo>
                <a:lnTo>
                  <a:pt x="1553" y="2525"/>
                </a:lnTo>
                <a:lnTo>
                  <a:pt x="1582" y="2450"/>
                </a:lnTo>
                <a:lnTo>
                  <a:pt x="1618" y="2379"/>
                </a:lnTo>
                <a:lnTo>
                  <a:pt x="1659" y="2309"/>
                </a:lnTo>
                <a:lnTo>
                  <a:pt x="1528" y="2309"/>
                </a:lnTo>
                <a:lnTo>
                  <a:pt x="1569" y="1631"/>
                </a:lnTo>
                <a:lnTo>
                  <a:pt x="1540" y="1311"/>
                </a:lnTo>
                <a:lnTo>
                  <a:pt x="1501" y="1306"/>
                </a:lnTo>
                <a:lnTo>
                  <a:pt x="1458" y="1309"/>
                </a:lnTo>
                <a:lnTo>
                  <a:pt x="1413" y="1318"/>
                </a:lnTo>
                <a:lnTo>
                  <a:pt x="1368" y="1330"/>
                </a:lnTo>
                <a:lnTo>
                  <a:pt x="1323" y="1344"/>
                </a:lnTo>
                <a:lnTo>
                  <a:pt x="1232" y="1374"/>
                </a:lnTo>
                <a:lnTo>
                  <a:pt x="1187" y="1388"/>
                </a:lnTo>
                <a:lnTo>
                  <a:pt x="1145" y="1397"/>
                </a:lnTo>
                <a:lnTo>
                  <a:pt x="1106" y="1401"/>
                </a:lnTo>
                <a:lnTo>
                  <a:pt x="756" y="1484"/>
                </a:lnTo>
                <a:lnTo>
                  <a:pt x="720" y="1493"/>
                </a:lnTo>
                <a:lnTo>
                  <a:pt x="680" y="1498"/>
                </a:lnTo>
                <a:lnTo>
                  <a:pt x="638" y="1498"/>
                </a:lnTo>
                <a:lnTo>
                  <a:pt x="595" y="1495"/>
                </a:lnTo>
                <a:lnTo>
                  <a:pt x="551" y="1490"/>
                </a:lnTo>
                <a:lnTo>
                  <a:pt x="507" y="1483"/>
                </a:lnTo>
                <a:lnTo>
                  <a:pt x="463" y="1477"/>
                </a:lnTo>
                <a:lnTo>
                  <a:pt x="421" y="1471"/>
                </a:lnTo>
                <a:lnTo>
                  <a:pt x="382" y="1466"/>
                </a:lnTo>
                <a:lnTo>
                  <a:pt x="346" y="1465"/>
                </a:lnTo>
                <a:lnTo>
                  <a:pt x="340" y="1471"/>
                </a:lnTo>
                <a:lnTo>
                  <a:pt x="337" y="1480"/>
                </a:lnTo>
                <a:lnTo>
                  <a:pt x="334" y="1492"/>
                </a:lnTo>
                <a:lnTo>
                  <a:pt x="332" y="1504"/>
                </a:lnTo>
                <a:lnTo>
                  <a:pt x="329" y="1513"/>
                </a:lnTo>
                <a:lnTo>
                  <a:pt x="323" y="1519"/>
                </a:lnTo>
                <a:lnTo>
                  <a:pt x="285" y="1531"/>
                </a:lnTo>
                <a:lnTo>
                  <a:pt x="251" y="1542"/>
                </a:lnTo>
                <a:lnTo>
                  <a:pt x="222" y="1551"/>
                </a:lnTo>
                <a:lnTo>
                  <a:pt x="198" y="1557"/>
                </a:lnTo>
                <a:lnTo>
                  <a:pt x="175" y="1563"/>
                </a:lnTo>
                <a:lnTo>
                  <a:pt x="157" y="1566"/>
                </a:lnTo>
                <a:lnTo>
                  <a:pt x="144" y="1567"/>
                </a:lnTo>
                <a:lnTo>
                  <a:pt x="135" y="1566"/>
                </a:lnTo>
                <a:lnTo>
                  <a:pt x="132" y="1563"/>
                </a:lnTo>
                <a:lnTo>
                  <a:pt x="135" y="1557"/>
                </a:lnTo>
                <a:lnTo>
                  <a:pt x="144" y="1546"/>
                </a:lnTo>
                <a:lnTo>
                  <a:pt x="160" y="1534"/>
                </a:lnTo>
                <a:lnTo>
                  <a:pt x="184" y="1517"/>
                </a:lnTo>
                <a:lnTo>
                  <a:pt x="159" y="1526"/>
                </a:lnTo>
                <a:lnTo>
                  <a:pt x="136" y="1534"/>
                </a:lnTo>
                <a:lnTo>
                  <a:pt x="115" y="1542"/>
                </a:lnTo>
                <a:lnTo>
                  <a:pt x="98" y="1546"/>
                </a:lnTo>
                <a:lnTo>
                  <a:pt x="85" y="1549"/>
                </a:lnTo>
                <a:lnTo>
                  <a:pt x="74" y="1549"/>
                </a:lnTo>
                <a:lnTo>
                  <a:pt x="68" y="1548"/>
                </a:lnTo>
                <a:lnTo>
                  <a:pt x="67" y="1542"/>
                </a:lnTo>
                <a:lnTo>
                  <a:pt x="70" y="1534"/>
                </a:lnTo>
                <a:lnTo>
                  <a:pt x="77" y="1522"/>
                </a:lnTo>
                <a:lnTo>
                  <a:pt x="89" y="1505"/>
                </a:lnTo>
                <a:lnTo>
                  <a:pt x="108" y="1486"/>
                </a:lnTo>
                <a:lnTo>
                  <a:pt x="132" y="1462"/>
                </a:lnTo>
                <a:lnTo>
                  <a:pt x="92" y="1475"/>
                </a:lnTo>
                <a:lnTo>
                  <a:pt x="61" y="1484"/>
                </a:lnTo>
                <a:lnTo>
                  <a:pt x="35" y="1489"/>
                </a:lnTo>
                <a:lnTo>
                  <a:pt x="17" y="1492"/>
                </a:lnTo>
                <a:lnTo>
                  <a:pt x="5" y="1490"/>
                </a:lnTo>
                <a:lnTo>
                  <a:pt x="0" y="1486"/>
                </a:lnTo>
                <a:lnTo>
                  <a:pt x="4" y="1480"/>
                </a:lnTo>
                <a:lnTo>
                  <a:pt x="13" y="1471"/>
                </a:lnTo>
                <a:lnTo>
                  <a:pt x="29" y="1459"/>
                </a:lnTo>
                <a:lnTo>
                  <a:pt x="50" y="1445"/>
                </a:lnTo>
                <a:lnTo>
                  <a:pt x="80" y="1430"/>
                </a:lnTo>
                <a:lnTo>
                  <a:pt x="115" y="1413"/>
                </a:lnTo>
                <a:lnTo>
                  <a:pt x="77" y="1407"/>
                </a:lnTo>
                <a:lnTo>
                  <a:pt x="49" y="1403"/>
                </a:lnTo>
                <a:lnTo>
                  <a:pt x="28" y="1400"/>
                </a:lnTo>
                <a:lnTo>
                  <a:pt x="17" y="1397"/>
                </a:lnTo>
                <a:lnTo>
                  <a:pt x="13" y="1394"/>
                </a:lnTo>
                <a:lnTo>
                  <a:pt x="14" y="1391"/>
                </a:lnTo>
                <a:lnTo>
                  <a:pt x="22" y="1389"/>
                </a:lnTo>
                <a:lnTo>
                  <a:pt x="34" y="1388"/>
                </a:lnTo>
                <a:lnTo>
                  <a:pt x="49" y="1386"/>
                </a:lnTo>
                <a:lnTo>
                  <a:pt x="68" y="1383"/>
                </a:lnTo>
                <a:lnTo>
                  <a:pt x="89" y="1382"/>
                </a:lnTo>
                <a:lnTo>
                  <a:pt x="112" y="1380"/>
                </a:lnTo>
                <a:lnTo>
                  <a:pt x="160" y="1374"/>
                </a:lnTo>
                <a:lnTo>
                  <a:pt x="183" y="1371"/>
                </a:lnTo>
                <a:lnTo>
                  <a:pt x="204" y="1368"/>
                </a:lnTo>
                <a:lnTo>
                  <a:pt x="222" y="1364"/>
                </a:lnTo>
                <a:lnTo>
                  <a:pt x="237" y="1358"/>
                </a:lnTo>
                <a:lnTo>
                  <a:pt x="248" y="1352"/>
                </a:lnTo>
                <a:lnTo>
                  <a:pt x="234" y="1314"/>
                </a:lnTo>
                <a:lnTo>
                  <a:pt x="224" y="1281"/>
                </a:lnTo>
                <a:lnTo>
                  <a:pt x="218" y="1256"/>
                </a:lnTo>
                <a:lnTo>
                  <a:pt x="213" y="1237"/>
                </a:lnTo>
                <a:lnTo>
                  <a:pt x="212" y="1222"/>
                </a:lnTo>
                <a:lnTo>
                  <a:pt x="213" y="1213"/>
                </a:lnTo>
                <a:lnTo>
                  <a:pt x="216" y="1210"/>
                </a:lnTo>
                <a:lnTo>
                  <a:pt x="221" y="1210"/>
                </a:lnTo>
                <a:lnTo>
                  <a:pt x="228" y="1214"/>
                </a:lnTo>
                <a:lnTo>
                  <a:pt x="236" y="1223"/>
                </a:lnTo>
                <a:lnTo>
                  <a:pt x="245" y="1235"/>
                </a:lnTo>
                <a:lnTo>
                  <a:pt x="254" y="1250"/>
                </a:lnTo>
                <a:lnTo>
                  <a:pt x="264" y="1267"/>
                </a:lnTo>
                <a:lnTo>
                  <a:pt x="285" y="1309"/>
                </a:lnTo>
                <a:lnTo>
                  <a:pt x="294" y="1333"/>
                </a:lnTo>
                <a:lnTo>
                  <a:pt x="302" y="1342"/>
                </a:lnTo>
                <a:lnTo>
                  <a:pt x="319" y="1347"/>
                </a:lnTo>
                <a:lnTo>
                  <a:pt x="341" y="1350"/>
                </a:lnTo>
                <a:lnTo>
                  <a:pt x="370" y="1352"/>
                </a:lnTo>
                <a:lnTo>
                  <a:pt x="405" y="1350"/>
                </a:lnTo>
                <a:lnTo>
                  <a:pt x="444" y="1347"/>
                </a:lnTo>
                <a:lnTo>
                  <a:pt x="486" y="1342"/>
                </a:lnTo>
                <a:lnTo>
                  <a:pt x="533" y="1336"/>
                </a:lnTo>
                <a:lnTo>
                  <a:pt x="579" y="1329"/>
                </a:lnTo>
                <a:lnTo>
                  <a:pt x="628" y="1320"/>
                </a:lnTo>
                <a:lnTo>
                  <a:pt x="676" y="1312"/>
                </a:lnTo>
                <a:lnTo>
                  <a:pt x="724" y="1302"/>
                </a:lnTo>
                <a:lnTo>
                  <a:pt x="771" y="1293"/>
                </a:lnTo>
                <a:lnTo>
                  <a:pt x="813" y="1282"/>
                </a:lnTo>
                <a:lnTo>
                  <a:pt x="854" y="1273"/>
                </a:lnTo>
                <a:lnTo>
                  <a:pt x="890" y="1264"/>
                </a:lnTo>
                <a:lnTo>
                  <a:pt x="920" y="1255"/>
                </a:lnTo>
                <a:lnTo>
                  <a:pt x="944" y="1247"/>
                </a:lnTo>
                <a:lnTo>
                  <a:pt x="962" y="1241"/>
                </a:lnTo>
                <a:lnTo>
                  <a:pt x="965" y="1237"/>
                </a:lnTo>
                <a:lnTo>
                  <a:pt x="976" y="1232"/>
                </a:lnTo>
                <a:lnTo>
                  <a:pt x="993" y="1228"/>
                </a:lnTo>
                <a:lnTo>
                  <a:pt x="1014" y="1225"/>
                </a:lnTo>
                <a:lnTo>
                  <a:pt x="1038" y="1220"/>
                </a:lnTo>
                <a:lnTo>
                  <a:pt x="1089" y="1208"/>
                </a:lnTo>
                <a:lnTo>
                  <a:pt x="1112" y="1201"/>
                </a:lnTo>
                <a:lnTo>
                  <a:pt x="1130" y="1192"/>
                </a:lnTo>
                <a:lnTo>
                  <a:pt x="1172" y="1166"/>
                </a:lnTo>
                <a:lnTo>
                  <a:pt x="1210" y="1143"/>
                </a:lnTo>
                <a:lnTo>
                  <a:pt x="1244" y="1122"/>
                </a:lnTo>
                <a:lnTo>
                  <a:pt x="1279" y="1103"/>
                </a:lnTo>
                <a:lnTo>
                  <a:pt x="1315" y="1085"/>
                </a:lnTo>
                <a:lnTo>
                  <a:pt x="1353" y="1065"/>
                </a:lnTo>
                <a:lnTo>
                  <a:pt x="1395" y="1045"/>
                </a:lnTo>
                <a:lnTo>
                  <a:pt x="1442" y="1024"/>
                </a:lnTo>
                <a:lnTo>
                  <a:pt x="1480" y="977"/>
                </a:lnTo>
                <a:lnTo>
                  <a:pt x="1517" y="938"/>
                </a:lnTo>
                <a:lnTo>
                  <a:pt x="1555" y="907"/>
                </a:lnTo>
                <a:lnTo>
                  <a:pt x="1591" y="879"/>
                </a:lnTo>
                <a:lnTo>
                  <a:pt x="1626" y="858"/>
                </a:lnTo>
                <a:lnTo>
                  <a:pt x="1661" y="842"/>
                </a:lnTo>
                <a:lnTo>
                  <a:pt x="1694" y="828"/>
                </a:lnTo>
                <a:lnTo>
                  <a:pt x="1725" y="818"/>
                </a:lnTo>
                <a:lnTo>
                  <a:pt x="1754" y="810"/>
                </a:lnTo>
                <a:lnTo>
                  <a:pt x="1781" y="804"/>
                </a:lnTo>
                <a:lnTo>
                  <a:pt x="1807" y="798"/>
                </a:lnTo>
                <a:lnTo>
                  <a:pt x="1829" y="792"/>
                </a:lnTo>
                <a:lnTo>
                  <a:pt x="1849" y="784"/>
                </a:lnTo>
                <a:lnTo>
                  <a:pt x="1866" y="777"/>
                </a:lnTo>
                <a:lnTo>
                  <a:pt x="1879" y="765"/>
                </a:lnTo>
                <a:lnTo>
                  <a:pt x="1888" y="751"/>
                </a:lnTo>
                <a:lnTo>
                  <a:pt x="1894" y="733"/>
                </a:lnTo>
                <a:lnTo>
                  <a:pt x="1897" y="710"/>
                </a:lnTo>
                <a:lnTo>
                  <a:pt x="1894" y="683"/>
                </a:lnTo>
                <a:lnTo>
                  <a:pt x="1888" y="649"/>
                </a:lnTo>
                <a:lnTo>
                  <a:pt x="1885" y="634"/>
                </a:lnTo>
                <a:lnTo>
                  <a:pt x="1876" y="617"/>
                </a:lnTo>
                <a:lnTo>
                  <a:pt x="1863" y="597"/>
                </a:lnTo>
                <a:lnTo>
                  <a:pt x="1847" y="575"/>
                </a:lnTo>
                <a:lnTo>
                  <a:pt x="1831" y="545"/>
                </a:lnTo>
                <a:lnTo>
                  <a:pt x="1816" y="510"/>
                </a:lnTo>
                <a:lnTo>
                  <a:pt x="1807" y="487"/>
                </a:lnTo>
                <a:lnTo>
                  <a:pt x="1798" y="459"/>
                </a:lnTo>
                <a:lnTo>
                  <a:pt x="1786" y="427"/>
                </a:lnTo>
                <a:lnTo>
                  <a:pt x="1765" y="361"/>
                </a:lnTo>
                <a:lnTo>
                  <a:pt x="1755" y="327"/>
                </a:lnTo>
                <a:lnTo>
                  <a:pt x="1748" y="299"/>
                </a:lnTo>
                <a:lnTo>
                  <a:pt x="1742" y="273"/>
                </a:lnTo>
                <a:lnTo>
                  <a:pt x="1740" y="255"/>
                </a:lnTo>
                <a:lnTo>
                  <a:pt x="1746" y="223"/>
                </a:lnTo>
                <a:lnTo>
                  <a:pt x="1762" y="192"/>
                </a:lnTo>
                <a:lnTo>
                  <a:pt x="1784" y="161"/>
                </a:lnTo>
                <a:lnTo>
                  <a:pt x="1814" y="133"/>
                </a:lnTo>
                <a:lnTo>
                  <a:pt x="1850" y="106"/>
                </a:lnTo>
                <a:lnTo>
                  <a:pt x="1890" y="85"/>
                </a:lnTo>
                <a:lnTo>
                  <a:pt x="1932" y="66"/>
                </a:lnTo>
                <a:lnTo>
                  <a:pt x="1976" y="54"/>
                </a:lnTo>
                <a:lnTo>
                  <a:pt x="2018" y="48"/>
                </a:lnTo>
                <a:lnTo>
                  <a:pt x="2053" y="50"/>
                </a:lnTo>
                <a:lnTo>
                  <a:pt x="2086" y="59"/>
                </a:lnTo>
                <a:lnTo>
                  <a:pt x="2114" y="71"/>
                </a:lnTo>
                <a:lnTo>
                  <a:pt x="2141" y="88"/>
                </a:lnTo>
                <a:lnTo>
                  <a:pt x="2163" y="104"/>
                </a:lnTo>
                <a:lnTo>
                  <a:pt x="2181" y="121"/>
                </a:lnTo>
                <a:lnTo>
                  <a:pt x="2193" y="134"/>
                </a:lnTo>
                <a:lnTo>
                  <a:pt x="2200" y="145"/>
                </a:lnTo>
                <a:lnTo>
                  <a:pt x="2214" y="170"/>
                </a:lnTo>
                <a:lnTo>
                  <a:pt x="2226" y="201"/>
                </a:lnTo>
                <a:lnTo>
                  <a:pt x="2236" y="232"/>
                </a:lnTo>
                <a:lnTo>
                  <a:pt x="2247" y="267"/>
                </a:lnTo>
                <a:lnTo>
                  <a:pt x="2255" y="303"/>
                </a:lnTo>
                <a:lnTo>
                  <a:pt x="2261" y="341"/>
                </a:lnTo>
                <a:lnTo>
                  <a:pt x="2265" y="380"/>
                </a:lnTo>
                <a:lnTo>
                  <a:pt x="2268" y="416"/>
                </a:lnTo>
                <a:lnTo>
                  <a:pt x="2268" y="454"/>
                </a:lnTo>
                <a:lnTo>
                  <a:pt x="2267" y="489"/>
                </a:lnTo>
                <a:lnTo>
                  <a:pt x="2262" y="522"/>
                </a:lnTo>
                <a:lnTo>
                  <a:pt x="2255" y="552"/>
                </a:lnTo>
                <a:lnTo>
                  <a:pt x="2244" y="579"/>
                </a:lnTo>
                <a:lnTo>
                  <a:pt x="2232" y="602"/>
                </a:lnTo>
                <a:lnTo>
                  <a:pt x="2217" y="620"/>
                </a:lnTo>
                <a:lnTo>
                  <a:pt x="2197" y="634"/>
                </a:lnTo>
                <a:lnTo>
                  <a:pt x="2175" y="640"/>
                </a:lnTo>
                <a:lnTo>
                  <a:pt x="2149" y="640"/>
                </a:lnTo>
                <a:lnTo>
                  <a:pt x="2132" y="641"/>
                </a:lnTo>
                <a:lnTo>
                  <a:pt x="2122" y="647"/>
                </a:lnTo>
                <a:lnTo>
                  <a:pt x="2117" y="655"/>
                </a:lnTo>
                <a:lnTo>
                  <a:pt x="2116" y="665"/>
                </a:lnTo>
                <a:lnTo>
                  <a:pt x="2120" y="679"/>
                </a:lnTo>
                <a:lnTo>
                  <a:pt x="2126" y="692"/>
                </a:lnTo>
                <a:lnTo>
                  <a:pt x="2137" y="707"/>
                </a:lnTo>
                <a:lnTo>
                  <a:pt x="2151" y="723"/>
                </a:lnTo>
                <a:lnTo>
                  <a:pt x="2167" y="738"/>
                </a:lnTo>
                <a:lnTo>
                  <a:pt x="2185" y="753"/>
                </a:lnTo>
                <a:lnTo>
                  <a:pt x="2276" y="727"/>
                </a:lnTo>
                <a:lnTo>
                  <a:pt x="2711" y="603"/>
                </a:lnTo>
                <a:lnTo>
                  <a:pt x="2812" y="517"/>
                </a:lnTo>
                <a:lnTo>
                  <a:pt x="2827" y="507"/>
                </a:lnTo>
                <a:lnTo>
                  <a:pt x="2852" y="496"/>
                </a:lnTo>
                <a:lnTo>
                  <a:pt x="2882" y="484"/>
                </a:lnTo>
                <a:lnTo>
                  <a:pt x="2918" y="471"/>
                </a:lnTo>
                <a:lnTo>
                  <a:pt x="2959" y="456"/>
                </a:lnTo>
                <a:lnTo>
                  <a:pt x="3002" y="440"/>
                </a:lnTo>
                <a:lnTo>
                  <a:pt x="3090" y="407"/>
                </a:lnTo>
                <a:lnTo>
                  <a:pt x="3132" y="392"/>
                </a:lnTo>
                <a:lnTo>
                  <a:pt x="3171" y="376"/>
                </a:lnTo>
                <a:lnTo>
                  <a:pt x="3206" y="359"/>
                </a:lnTo>
                <a:lnTo>
                  <a:pt x="3233" y="344"/>
                </a:lnTo>
                <a:lnTo>
                  <a:pt x="3254" y="329"/>
                </a:lnTo>
                <a:lnTo>
                  <a:pt x="3266" y="314"/>
                </a:lnTo>
                <a:lnTo>
                  <a:pt x="3274" y="300"/>
                </a:lnTo>
                <a:lnTo>
                  <a:pt x="3284" y="281"/>
                </a:lnTo>
                <a:lnTo>
                  <a:pt x="3295" y="255"/>
                </a:lnTo>
                <a:lnTo>
                  <a:pt x="3305" y="222"/>
                </a:lnTo>
                <a:lnTo>
                  <a:pt x="3311" y="193"/>
                </a:lnTo>
                <a:lnTo>
                  <a:pt x="3317" y="163"/>
                </a:lnTo>
                <a:lnTo>
                  <a:pt x="3322" y="133"/>
                </a:lnTo>
                <a:lnTo>
                  <a:pt x="3325" y="106"/>
                </a:lnTo>
                <a:lnTo>
                  <a:pt x="3328" y="80"/>
                </a:lnTo>
                <a:lnTo>
                  <a:pt x="3331" y="57"/>
                </a:lnTo>
                <a:lnTo>
                  <a:pt x="3334" y="39"/>
                </a:lnTo>
                <a:lnTo>
                  <a:pt x="3337" y="27"/>
                </a:lnTo>
                <a:lnTo>
                  <a:pt x="3342" y="21"/>
                </a:lnTo>
                <a:lnTo>
                  <a:pt x="3346" y="21"/>
                </a:lnTo>
                <a:lnTo>
                  <a:pt x="3352" y="32"/>
                </a:lnTo>
                <a:lnTo>
                  <a:pt x="3360" y="50"/>
                </a:lnTo>
                <a:lnTo>
                  <a:pt x="3361" y="54"/>
                </a:lnTo>
                <a:lnTo>
                  <a:pt x="3363" y="62"/>
                </a:lnTo>
                <a:lnTo>
                  <a:pt x="3366" y="75"/>
                </a:lnTo>
                <a:lnTo>
                  <a:pt x="3370" y="91"/>
                </a:lnTo>
                <a:lnTo>
                  <a:pt x="3382" y="124"/>
                </a:lnTo>
                <a:lnTo>
                  <a:pt x="3390" y="140"/>
                </a:lnTo>
                <a:lnTo>
                  <a:pt x="3397" y="155"/>
                </a:lnTo>
                <a:lnTo>
                  <a:pt x="3406" y="167"/>
                </a:lnTo>
                <a:lnTo>
                  <a:pt x="3417" y="175"/>
                </a:lnTo>
                <a:lnTo>
                  <a:pt x="3429" y="178"/>
                </a:lnTo>
                <a:lnTo>
                  <a:pt x="3441" y="175"/>
                </a:lnTo>
                <a:lnTo>
                  <a:pt x="3455" y="164"/>
                </a:lnTo>
                <a:lnTo>
                  <a:pt x="3470" y="146"/>
                </a:lnTo>
                <a:lnTo>
                  <a:pt x="3485" y="118"/>
                </a:lnTo>
                <a:lnTo>
                  <a:pt x="3489" y="109"/>
                </a:lnTo>
                <a:lnTo>
                  <a:pt x="3497" y="97"/>
                </a:lnTo>
                <a:lnTo>
                  <a:pt x="3506" y="85"/>
                </a:lnTo>
                <a:lnTo>
                  <a:pt x="3527" y="57"/>
                </a:lnTo>
                <a:lnTo>
                  <a:pt x="3539" y="44"/>
                </a:lnTo>
                <a:lnTo>
                  <a:pt x="3572" y="11"/>
                </a:lnTo>
                <a:lnTo>
                  <a:pt x="3583" y="5"/>
                </a:lnTo>
                <a:lnTo>
                  <a:pt x="359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solidFill>
                  <a:srgbClr val="127210"/>
                </a:solidFill>
              </a:ln>
            </a:endParaRPr>
          </a:p>
        </p:txBody>
      </p:sp>
      <p:grpSp>
        <p:nvGrpSpPr>
          <p:cNvPr id="42" name="Group 34"/>
          <p:cNvGrpSpPr/>
          <p:nvPr/>
        </p:nvGrpSpPr>
        <p:grpSpPr>
          <a:xfrm>
            <a:off x="4179758" y="1680213"/>
            <a:ext cx="325076" cy="1144845"/>
            <a:chOff x="3643306" y="896957"/>
            <a:chExt cx="1530350" cy="5389563"/>
          </a:xfrm>
        </p:grpSpPr>
        <p:sp>
          <p:nvSpPr>
            <p:cNvPr id="43" name="Freeform 7"/>
            <p:cNvSpPr>
              <a:spLocks/>
            </p:cNvSpPr>
            <p:nvPr/>
          </p:nvSpPr>
          <p:spPr bwMode="auto">
            <a:xfrm>
              <a:off x="3643306" y="896957"/>
              <a:ext cx="1530350" cy="5389563"/>
            </a:xfrm>
            <a:custGeom>
              <a:avLst/>
              <a:gdLst/>
              <a:ahLst/>
              <a:cxnLst>
                <a:cxn ang="0">
                  <a:pos x="621" y="14"/>
                </a:cxn>
                <a:cxn ang="0">
                  <a:pos x="809" y="85"/>
                </a:cxn>
                <a:cxn ang="0">
                  <a:pos x="964" y="219"/>
                </a:cxn>
                <a:cxn ang="0">
                  <a:pos x="942" y="243"/>
                </a:cxn>
                <a:cxn ang="0">
                  <a:pos x="912" y="255"/>
                </a:cxn>
                <a:cxn ang="0">
                  <a:pos x="901" y="354"/>
                </a:cxn>
                <a:cxn ang="0">
                  <a:pos x="892" y="538"/>
                </a:cxn>
                <a:cxn ang="0">
                  <a:pos x="881" y="770"/>
                </a:cxn>
                <a:cxn ang="0">
                  <a:pos x="854" y="1141"/>
                </a:cxn>
                <a:cxn ang="0">
                  <a:pos x="823" y="1361"/>
                </a:cxn>
                <a:cxn ang="0">
                  <a:pos x="779" y="1527"/>
                </a:cxn>
                <a:cxn ang="0">
                  <a:pos x="734" y="1610"/>
                </a:cxn>
                <a:cxn ang="0">
                  <a:pos x="723" y="1622"/>
                </a:cxn>
                <a:cxn ang="0">
                  <a:pos x="694" y="1635"/>
                </a:cxn>
                <a:cxn ang="0">
                  <a:pos x="695" y="1682"/>
                </a:cxn>
                <a:cxn ang="0">
                  <a:pos x="703" y="1740"/>
                </a:cxn>
                <a:cxn ang="0">
                  <a:pos x="685" y="1759"/>
                </a:cxn>
                <a:cxn ang="0">
                  <a:pos x="668" y="1793"/>
                </a:cxn>
                <a:cxn ang="0">
                  <a:pos x="674" y="1848"/>
                </a:cxn>
                <a:cxn ang="0">
                  <a:pos x="692" y="1900"/>
                </a:cxn>
                <a:cxn ang="0">
                  <a:pos x="672" y="1944"/>
                </a:cxn>
                <a:cxn ang="0">
                  <a:pos x="646" y="1994"/>
                </a:cxn>
                <a:cxn ang="0">
                  <a:pos x="640" y="2104"/>
                </a:cxn>
                <a:cxn ang="0">
                  <a:pos x="648" y="2220"/>
                </a:cxn>
                <a:cxn ang="0">
                  <a:pos x="646" y="2273"/>
                </a:cxn>
                <a:cxn ang="0">
                  <a:pos x="644" y="2318"/>
                </a:cxn>
                <a:cxn ang="0">
                  <a:pos x="657" y="2510"/>
                </a:cxn>
                <a:cxn ang="0">
                  <a:pos x="730" y="2719"/>
                </a:cxn>
                <a:cxn ang="0">
                  <a:pos x="962" y="3159"/>
                </a:cxn>
                <a:cxn ang="0">
                  <a:pos x="54" y="3211"/>
                </a:cxn>
                <a:cxn ang="0">
                  <a:pos x="103" y="2826"/>
                </a:cxn>
                <a:cxn ang="0">
                  <a:pos x="355" y="2555"/>
                </a:cxn>
                <a:cxn ang="0">
                  <a:pos x="364" y="2431"/>
                </a:cxn>
                <a:cxn ang="0">
                  <a:pos x="338" y="1979"/>
                </a:cxn>
                <a:cxn ang="0">
                  <a:pos x="307" y="1914"/>
                </a:cxn>
                <a:cxn ang="0">
                  <a:pos x="312" y="1852"/>
                </a:cxn>
                <a:cxn ang="0">
                  <a:pos x="292" y="1804"/>
                </a:cxn>
                <a:cxn ang="0">
                  <a:pos x="283" y="1779"/>
                </a:cxn>
                <a:cxn ang="0">
                  <a:pos x="255" y="1764"/>
                </a:cxn>
                <a:cxn ang="0">
                  <a:pos x="240" y="1741"/>
                </a:cxn>
                <a:cxn ang="0">
                  <a:pos x="255" y="1688"/>
                </a:cxn>
                <a:cxn ang="0">
                  <a:pos x="245" y="1609"/>
                </a:cxn>
                <a:cxn ang="0">
                  <a:pos x="202" y="1573"/>
                </a:cxn>
                <a:cxn ang="0">
                  <a:pos x="170" y="1518"/>
                </a:cxn>
                <a:cxn ang="0">
                  <a:pos x="123" y="1400"/>
                </a:cxn>
                <a:cxn ang="0">
                  <a:pos x="87" y="1209"/>
                </a:cxn>
                <a:cxn ang="0">
                  <a:pos x="60" y="974"/>
                </a:cxn>
                <a:cxn ang="0">
                  <a:pos x="38" y="729"/>
                </a:cxn>
                <a:cxn ang="0">
                  <a:pos x="23" y="503"/>
                </a:cxn>
                <a:cxn ang="0">
                  <a:pos x="10" y="328"/>
                </a:cxn>
                <a:cxn ang="0">
                  <a:pos x="0" y="235"/>
                </a:cxn>
                <a:cxn ang="0">
                  <a:pos x="117" y="109"/>
                </a:cxn>
                <a:cxn ang="0">
                  <a:pos x="282" y="29"/>
                </a:cxn>
                <a:cxn ang="0">
                  <a:pos x="473" y="0"/>
                </a:cxn>
              </a:cxnLst>
              <a:rect l="0" t="0" r="r" b="b"/>
              <a:pathLst>
                <a:path w="964" h="3395">
                  <a:moveTo>
                    <a:pt x="473" y="0"/>
                  </a:moveTo>
                  <a:lnTo>
                    <a:pt x="523" y="1"/>
                  </a:lnTo>
                  <a:lnTo>
                    <a:pt x="573" y="6"/>
                  </a:lnTo>
                  <a:lnTo>
                    <a:pt x="621" y="14"/>
                  </a:lnTo>
                  <a:lnTo>
                    <a:pt x="671" y="27"/>
                  </a:lnTo>
                  <a:lnTo>
                    <a:pt x="718" y="42"/>
                  </a:lnTo>
                  <a:lnTo>
                    <a:pt x="764" y="62"/>
                  </a:lnTo>
                  <a:lnTo>
                    <a:pt x="809" y="85"/>
                  </a:lnTo>
                  <a:lnTo>
                    <a:pt x="852" y="112"/>
                  </a:lnTo>
                  <a:lnTo>
                    <a:pt x="892" y="144"/>
                  </a:lnTo>
                  <a:lnTo>
                    <a:pt x="929" y="179"/>
                  </a:lnTo>
                  <a:lnTo>
                    <a:pt x="964" y="219"/>
                  </a:lnTo>
                  <a:lnTo>
                    <a:pt x="962" y="230"/>
                  </a:lnTo>
                  <a:lnTo>
                    <a:pt x="957" y="236"/>
                  </a:lnTo>
                  <a:lnTo>
                    <a:pt x="950" y="240"/>
                  </a:lnTo>
                  <a:lnTo>
                    <a:pt x="942" y="243"/>
                  </a:lnTo>
                  <a:lnTo>
                    <a:pt x="933" y="245"/>
                  </a:lnTo>
                  <a:lnTo>
                    <a:pt x="925" y="247"/>
                  </a:lnTo>
                  <a:lnTo>
                    <a:pt x="918" y="250"/>
                  </a:lnTo>
                  <a:lnTo>
                    <a:pt x="912" y="255"/>
                  </a:lnTo>
                  <a:lnTo>
                    <a:pt x="909" y="264"/>
                  </a:lnTo>
                  <a:lnTo>
                    <a:pt x="906" y="288"/>
                  </a:lnTo>
                  <a:lnTo>
                    <a:pt x="904" y="318"/>
                  </a:lnTo>
                  <a:lnTo>
                    <a:pt x="901" y="354"/>
                  </a:lnTo>
                  <a:lnTo>
                    <a:pt x="899" y="394"/>
                  </a:lnTo>
                  <a:lnTo>
                    <a:pt x="897" y="439"/>
                  </a:lnTo>
                  <a:lnTo>
                    <a:pt x="895" y="487"/>
                  </a:lnTo>
                  <a:lnTo>
                    <a:pt x="892" y="538"/>
                  </a:lnTo>
                  <a:lnTo>
                    <a:pt x="890" y="593"/>
                  </a:lnTo>
                  <a:lnTo>
                    <a:pt x="887" y="650"/>
                  </a:lnTo>
                  <a:lnTo>
                    <a:pt x="885" y="709"/>
                  </a:lnTo>
                  <a:lnTo>
                    <a:pt x="881" y="770"/>
                  </a:lnTo>
                  <a:lnTo>
                    <a:pt x="877" y="831"/>
                  </a:lnTo>
                  <a:lnTo>
                    <a:pt x="869" y="956"/>
                  </a:lnTo>
                  <a:lnTo>
                    <a:pt x="859" y="1080"/>
                  </a:lnTo>
                  <a:lnTo>
                    <a:pt x="854" y="1141"/>
                  </a:lnTo>
                  <a:lnTo>
                    <a:pt x="847" y="1199"/>
                  </a:lnTo>
                  <a:lnTo>
                    <a:pt x="839" y="1256"/>
                  </a:lnTo>
                  <a:lnTo>
                    <a:pt x="831" y="1310"/>
                  </a:lnTo>
                  <a:lnTo>
                    <a:pt x="823" y="1361"/>
                  </a:lnTo>
                  <a:lnTo>
                    <a:pt x="813" y="1409"/>
                  </a:lnTo>
                  <a:lnTo>
                    <a:pt x="802" y="1453"/>
                  </a:lnTo>
                  <a:lnTo>
                    <a:pt x="791" y="1493"/>
                  </a:lnTo>
                  <a:lnTo>
                    <a:pt x="779" y="1527"/>
                  </a:lnTo>
                  <a:lnTo>
                    <a:pt x="765" y="1556"/>
                  </a:lnTo>
                  <a:lnTo>
                    <a:pt x="750" y="1580"/>
                  </a:lnTo>
                  <a:lnTo>
                    <a:pt x="734" y="1598"/>
                  </a:lnTo>
                  <a:lnTo>
                    <a:pt x="734" y="1610"/>
                  </a:lnTo>
                  <a:lnTo>
                    <a:pt x="733" y="1618"/>
                  </a:lnTo>
                  <a:lnTo>
                    <a:pt x="730" y="1622"/>
                  </a:lnTo>
                  <a:lnTo>
                    <a:pt x="727" y="1623"/>
                  </a:lnTo>
                  <a:lnTo>
                    <a:pt x="723" y="1622"/>
                  </a:lnTo>
                  <a:lnTo>
                    <a:pt x="713" y="1620"/>
                  </a:lnTo>
                  <a:lnTo>
                    <a:pt x="707" y="1622"/>
                  </a:lnTo>
                  <a:lnTo>
                    <a:pt x="701" y="1626"/>
                  </a:lnTo>
                  <a:lnTo>
                    <a:pt x="694" y="1635"/>
                  </a:lnTo>
                  <a:lnTo>
                    <a:pt x="692" y="1642"/>
                  </a:lnTo>
                  <a:lnTo>
                    <a:pt x="692" y="1653"/>
                  </a:lnTo>
                  <a:lnTo>
                    <a:pt x="693" y="1667"/>
                  </a:lnTo>
                  <a:lnTo>
                    <a:pt x="695" y="1682"/>
                  </a:lnTo>
                  <a:lnTo>
                    <a:pt x="697" y="1699"/>
                  </a:lnTo>
                  <a:lnTo>
                    <a:pt x="699" y="1714"/>
                  </a:lnTo>
                  <a:lnTo>
                    <a:pt x="702" y="1727"/>
                  </a:lnTo>
                  <a:lnTo>
                    <a:pt x="703" y="1740"/>
                  </a:lnTo>
                  <a:lnTo>
                    <a:pt x="702" y="1748"/>
                  </a:lnTo>
                  <a:lnTo>
                    <a:pt x="697" y="1753"/>
                  </a:lnTo>
                  <a:lnTo>
                    <a:pt x="691" y="1757"/>
                  </a:lnTo>
                  <a:lnTo>
                    <a:pt x="685" y="1759"/>
                  </a:lnTo>
                  <a:lnTo>
                    <a:pt x="678" y="1763"/>
                  </a:lnTo>
                  <a:lnTo>
                    <a:pt x="673" y="1770"/>
                  </a:lnTo>
                  <a:lnTo>
                    <a:pt x="670" y="1780"/>
                  </a:lnTo>
                  <a:lnTo>
                    <a:pt x="668" y="1793"/>
                  </a:lnTo>
                  <a:lnTo>
                    <a:pt x="667" y="1808"/>
                  </a:lnTo>
                  <a:lnTo>
                    <a:pt x="666" y="1821"/>
                  </a:lnTo>
                  <a:lnTo>
                    <a:pt x="663" y="1831"/>
                  </a:lnTo>
                  <a:lnTo>
                    <a:pt x="674" y="1848"/>
                  </a:lnTo>
                  <a:lnTo>
                    <a:pt x="682" y="1861"/>
                  </a:lnTo>
                  <a:lnTo>
                    <a:pt x="689" y="1873"/>
                  </a:lnTo>
                  <a:lnTo>
                    <a:pt x="692" y="1886"/>
                  </a:lnTo>
                  <a:lnTo>
                    <a:pt x="692" y="1900"/>
                  </a:lnTo>
                  <a:lnTo>
                    <a:pt x="690" y="1914"/>
                  </a:lnTo>
                  <a:lnTo>
                    <a:pt x="685" y="1924"/>
                  </a:lnTo>
                  <a:lnTo>
                    <a:pt x="679" y="1934"/>
                  </a:lnTo>
                  <a:lnTo>
                    <a:pt x="672" y="1944"/>
                  </a:lnTo>
                  <a:lnTo>
                    <a:pt x="665" y="1954"/>
                  </a:lnTo>
                  <a:lnTo>
                    <a:pt x="657" y="1965"/>
                  </a:lnTo>
                  <a:lnTo>
                    <a:pt x="651" y="1979"/>
                  </a:lnTo>
                  <a:lnTo>
                    <a:pt x="646" y="1994"/>
                  </a:lnTo>
                  <a:lnTo>
                    <a:pt x="643" y="2014"/>
                  </a:lnTo>
                  <a:lnTo>
                    <a:pt x="642" y="2036"/>
                  </a:lnTo>
                  <a:lnTo>
                    <a:pt x="641" y="2069"/>
                  </a:lnTo>
                  <a:lnTo>
                    <a:pt x="640" y="2104"/>
                  </a:lnTo>
                  <a:lnTo>
                    <a:pt x="639" y="2140"/>
                  </a:lnTo>
                  <a:lnTo>
                    <a:pt x="643" y="2177"/>
                  </a:lnTo>
                  <a:lnTo>
                    <a:pt x="647" y="2201"/>
                  </a:lnTo>
                  <a:lnTo>
                    <a:pt x="648" y="2220"/>
                  </a:lnTo>
                  <a:lnTo>
                    <a:pt x="649" y="2237"/>
                  </a:lnTo>
                  <a:lnTo>
                    <a:pt x="648" y="2250"/>
                  </a:lnTo>
                  <a:lnTo>
                    <a:pt x="647" y="2263"/>
                  </a:lnTo>
                  <a:lnTo>
                    <a:pt x="646" y="2273"/>
                  </a:lnTo>
                  <a:lnTo>
                    <a:pt x="647" y="2281"/>
                  </a:lnTo>
                  <a:lnTo>
                    <a:pt x="649" y="2300"/>
                  </a:lnTo>
                  <a:lnTo>
                    <a:pt x="647" y="2309"/>
                  </a:lnTo>
                  <a:lnTo>
                    <a:pt x="644" y="2318"/>
                  </a:lnTo>
                  <a:lnTo>
                    <a:pt x="636" y="2330"/>
                  </a:lnTo>
                  <a:lnTo>
                    <a:pt x="640" y="2393"/>
                  </a:lnTo>
                  <a:lnTo>
                    <a:pt x="647" y="2453"/>
                  </a:lnTo>
                  <a:lnTo>
                    <a:pt x="657" y="2510"/>
                  </a:lnTo>
                  <a:lnTo>
                    <a:pt x="671" y="2564"/>
                  </a:lnTo>
                  <a:lnTo>
                    <a:pt x="687" y="2617"/>
                  </a:lnTo>
                  <a:lnTo>
                    <a:pt x="707" y="2668"/>
                  </a:lnTo>
                  <a:lnTo>
                    <a:pt x="730" y="2719"/>
                  </a:lnTo>
                  <a:lnTo>
                    <a:pt x="756" y="2769"/>
                  </a:lnTo>
                  <a:lnTo>
                    <a:pt x="920" y="2861"/>
                  </a:lnTo>
                  <a:lnTo>
                    <a:pt x="929" y="3138"/>
                  </a:lnTo>
                  <a:lnTo>
                    <a:pt x="962" y="3159"/>
                  </a:lnTo>
                  <a:lnTo>
                    <a:pt x="964" y="3228"/>
                  </a:lnTo>
                  <a:lnTo>
                    <a:pt x="503" y="3395"/>
                  </a:lnTo>
                  <a:lnTo>
                    <a:pt x="392" y="3385"/>
                  </a:lnTo>
                  <a:lnTo>
                    <a:pt x="54" y="3211"/>
                  </a:lnTo>
                  <a:lnTo>
                    <a:pt x="81" y="3173"/>
                  </a:lnTo>
                  <a:lnTo>
                    <a:pt x="58" y="3151"/>
                  </a:lnTo>
                  <a:lnTo>
                    <a:pt x="93" y="3094"/>
                  </a:lnTo>
                  <a:lnTo>
                    <a:pt x="103" y="2826"/>
                  </a:lnTo>
                  <a:lnTo>
                    <a:pt x="267" y="2779"/>
                  </a:lnTo>
                  <a:lnTo>
                    <a:pt x="340" y="2606"/>
                  </a:lnTo>
                  <a:lnTo>
                    <a:pt x="349" y="2583"/>
                  </a:lnTo>
                  <a:lnTo>
                    <a:pt x="355" y="2555"/>
                  </a:lnTo>
                  <a:lnTo>
                    <a:pt x="359" y="2524"/>
                  </a:lnTo>
                  <a:lnTo>
                    <a:pt x="362" y="2492"/>
                  </a:lnTo>
                  <a:lnTo>
                    <a:pt x="363" y="2461"/>
                  </a:lnTo>
                  <a:lnTo>
                    <a:pt x="364" y="2431"/>
                  </a:lnTo>
                  <a:lnTo>
                    <a:pt x="365" y="2340"/>
                  </a:lnTo>
                  <a:lnTo>
                    <a:pt x="343" y="2301"/>
                  </a:lnTo>
                  <a:lnTo>
                    <a:pt x="340" y="1992"/>
                  </a:lnTo>
                  <a:lnTo>
                    <a:pt x="338" y="1979"/>
                  </a:lnTo>
                  <a:lnTo>
                    <a:pt x="334" y="1966"/>
                  </a:lnTo>
                  <a:lnTo>
                    <a:pt x="329" y="1956"/>
                  </a:lnTo>
                  <a:lnTo>
                    <a:pt x="311" y="1925"/>
                  </a:lnTo>
                  <a:lnTo>
                    <a:pt x="307" y="1914"/>
                  </a:lnTo>
                  <a:lnTo>
                    <a:pt x="303" y="1901"/>
                  </a:lnTo>
                  <a:lnTo>
                    <a:pt x="302" y="1887"/>
                  </a:lnTo>
                  <a:lnTo>
                    <a:pt x="305" y="1870"/>
                  </a:lnTo>
                  <a:lnTo>
                    <a:pt x="312" y="1852"/>
                  </a:lnTo>
                  <a:lnTo>
                    <a:pt x="312" y="1846"/>
                  </a:lnTo>
                  <a:lnTo>
                    <a:pt x="308" y="1836"/>
                  </a:lnTo>
                  <a:lnTo>
                    <a:pt x="302" y="1826"/>
                  </a:lnTo>
                  <a:lnTo>
                    <a:pt x="292" y="1804"/>
                  </a:lnTo>
                  <a:lnTo>
                    <a:pt x="288" y="1794"/>
                  </a:lnTo>
                  <a:lnTo>
                    <a:pt x="288" y="1787"/>
                  </a:lnTo>
                  <a:lnTo>
                    <a:pt x="286" y="1782"/>
                  </a:lnTo>
                  <a:lnTo>
                    <a:pt x="283" y="1779"/>
                  </a:lnTo>
                  <a:lnTo>
                    <a:pt x="277" y="1775"/>
                  </a:lnTo>
                  <a:lnTo>
                    <a:pt x="271" y="1772"/>
                  </a:lnTo>
                  <a:lnTo>
                    <a:pt x="262" y="1769"/>
                  </a:lnTo>
                  <a:lnTo>
                    <a:pt x="255" y="1764"/>
                  </a:lnTo>
                  <a:lnTo>
                    <a:pt x="249" y="1760"/>
                  </a:lnTo>
                  <a:lnTo>
                    <a:pt x="244" y="1755"/>
                  </a:lnTo>
                  <a:lnTo>
                    <a:pt x="241" y="1748"/>
                  </a:lnTo>
                  <a:lnTo>
                    <a:pt x="240" y="1741"/>
                  </a:lnTo>
                  <a:lnTo>
                    <a:pt x="242" y="1730"/>
                  </a:lnTo>
                  <a:lnTo>
                    <a:pt x="247" y="1719"/>
                  </a:lnTo>
                  <a:lnTo>
                    <a:pt x="257" y="1705"/>
                  </a:lnTo>
                  <a:lnTo>
                    <a:pt x="255" y="1688"/>
                  </a:lnTo>
                  <a:lnTo>
                    <a:pt x="251" y="1672"/>
                  </a:lnTo>
                  <a:lnTo>
                    <a:pt x="248" y="1653"/>
                  </a:lnTo>
                  <a:lnTo>
                    <a:pt x="245" y="1633"/>
                  </a:lnTo>
                  <a:lnTo>
                    <a:pt x="245" y="1609"/>
                  </a:lnTo>
                  <a:lnTo>
                    <a:pt x="231" y="1607"/>
                  </a:lnTo>
                  <a:lnTo>
                    <a:pt x="220" y="1599"/>
                  </a:lnTo>
                  <a:lnTo>
                    <a:pt x="210" y="1587"/>
                  </a:lnTo>
                  <a:lnTo>
                    <a:pt x="202" y="1573"/>
                  </a:lnTo>
                  <a:lnTo>
                    <a:pt x="197" y="1558"/>
                  </a:lnTo>
                  <a:lnTo>
                    <a:pt x="196" y="1541"/>
                  </a:lnTo>
                  <a:lnTo>
                    <a:pt x="183" y="1534"/>
                  </a:lnTo>
                  <a:lnTo>
                    <a:pt x="170" y="1518"/>
                  </a:lnTo>
                  <a:lnTo>
                    <a:pt x="157" y="1498"/>
                  </a:lnTo>
                  <a:lnTo>
                    <a:pt x="145" y="1471"/>
                  </a:lnTo>
                  <a:lnTo>
                    <a:pt x="135" y="1438"/>
                  </a:lnTo>
                  <a:lnTo>
                    <a:pt x="123" y="1400"/>
                  </a:lnTo>
                  <a:lnTo>
                    <a:pt x="114" y="1358"/>
                  </a:lnTo>
                  <a:lnTo>
                    <a:pt x="105" y="1311"/>
                  </a:lnTo>
                  <a:lnTo>
                    <a:pt x="96" y="1261"/>
                  </a:lnTo>
                  <a:lnTo>
                    <a:pt x="87" y="1209"/>
                  </a:lnTo>
                  <a:lnTo>
                    <a:pt x="80" y="1153"/>
                  </a:lnTo>
                  <a:lnTo>
                    <a:pt x="73" y="1094"/>
                  </a:lnTo>
                  <a:lnTo>
                    <a:pt x="66" y="1035"/>
                  </a:lnTo>
                  <a:lnTo>
                    <a:pt x="60" y="974"/>
                  </a:lnTo>
                  <a:lnTo>
                    <a:pt x="53" y="912"/>
                  </a:lnTo>
                  <a:lnTo>
                    <a:pt x="48" y="851"/>
                  </a:lnTo>
                  <a:lnTo>
                    <a:pt x="43" y="790"/>
                  </a:lnTo>
                  <a:lnTo>
                    <a:pt x="38" y="729"/>
                  </a:lnTo>
                  <a:lnTo>
                    <a:pt x="34" y="669"/>
                  </a:lnTo>
                  <a:lnTo>
                    <a:pt x="30" y="611"/>
                  </a:lnTo>
                  <a:lnTo>
                    <a:pt x="26" y="556"/>
                  </a:lnTo>
                  <a:lnTo>
                    <a:pt x="23" y="503"/>
                  </a:lnTo>
                  <a:lnTo>
                    <a:pt x="20" y="453"/>
                  </a:lnTo>
                  <a:lnTo>
                    <a:pt x="15" y="407"/>
                  </a:lnTo>
                  <a:lnTo>
                    <a:pt x="13" y="365"/>
                  </a:lnTo>
                  <a:lnTo>
                    <a:pt x="10" y="328"/>
                  </a:lnTo>
                  <a:lnTo>
                    <a:pt x="7" y="295"/>
                  </a:lnTo>
                  <a:lnTo>
                    <a:pt x="5" y="269"/>
                  </a:lnTo>
                  <a:lnTo>
                    <a:pt x="2" y="249"/>
                  </a:lnTo>
                  <a:lnTo>
                    <a:pt x="0" y="235"/>
                  </a:lnTo>
                  <a:lnTo>
                    <a:pt x="24" y="199"/>
                  </a:lnTo>
                  <a:lnTo>
                    <a:pt x="51" y="166"/>
                  </a:lnTo>
                  <a:lnTo>
                    <a:pt x="82" y="136"/>
                  </a:lnTo>
                  <a:lnTo>
                    <a:pt x="117" y="109"/>
                  </a:lnTo>
                  <a:lnTo>
                    <a:pt x="154" y="84"/>
                  </a:lnTo>
                  <a:lnTo>
                    <a:pt x="194" y="63"/>
                  </a:lnTo>
                  <a:lnTo>
                    <a:pt x="238" y="44"/>
                  </a:lnTo>
                  <a:lnTo>
                    <a:pt x="282" y="29"/>
                  </a:lnTo>
                  <a:lnTo>
                    <a:pt x="328" y="16"/>
                  </a:lnTo>
                  <a:lnTo>
                    <a:pt x="375" y="8"/>
                  </a:lnTo>
                  <a:lnTo>
                    <a:pt x="424" y="2"/>
                  </a:lnTo>
                  <a:lnTo>
                    <a:pt x="473"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44" name="Freeform 8"/>
            <p:cNvSpPr>
              <a:spLocks/>
            </p:cNvSpPr>
            <p:nvPr/>
          </p:nvSpPr>
          <p:spPr bwMode="auto">
            <a:xfrm>
              <a:off x="3938581" y="2008207"/>
              <a:ext cx="906463" cy="906463"/>
            </a:xfrm>
            <a:custGeom>
              <a:avLst/>
              <a:gdLst/>
              <a:ahLst/>
              <a:cxnLst>
                <a:cxn ang="0">
                  <a:pos x="286" y="0"/>
                </a:cxn>
                <a:cxn ang="0">
                  <a:pos x="571" y="285"/>
                </a:cxn>
                <a:cxn ang="0">
                  <a:pos x="286" y="571"/>
                </a:cxn>
                <a:cxn ang="0">
                  <a:pos x="0" y="285"/>
                </a:cxn>
                <a:cxn ang="0">
                  <a:pos x="286" y="0"/>
                </a:cxn>
              </a:cxnLst>
              <a:rect l="0" t="0" r="r" b="b"/>
              <a:pathLst>
                <a:path w="571" h="571">
                  <a:moveTo>
                    <a:pt x="286" y="0"/>
                  </a:moveTo>
                  <a:lnTo>
                    <a:pt x="571" y="285"/>
                  </a:lnTo>
                  <a:lnTo>
                    <a:pt x="286" y="571"/>
                  </a:lnTo>
                  <a:lnTo>
                    <a:pt x="0" y="285"/>
                  </a:lnTo>
                  <a:lnTo>
                    <a:pt x="286"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45" name="Freeform 9"/>
            <p:cNvSpPr>
              <a:spLocks noEditPoints="1"/>
            </p:cNvSpPr>
            <p:nvPr/>
          </p:nvSpPr>
          <p:spPr bwMode="auto">
            <a:xfrm>
              <a:off x="3935406" y="2173307"/>
              <a:ext cx="1104900" cy="3267075"/>
            </a:xfrm>
            <a:custGeom>
              <a:avLst/>
              <a:gdLst/>
              <a:ahLst/>
              <a:cxnLst>
                <a:cxn ang="0">
                  <a:pos x="12" y="741"/>
                </a:cxn>
                <a:cxn ang="0">
                  <a:pos x="688" y="120"/>
                </a:cxn>
                <a:cxn ang="0">
                  <a:pos x="668" y="358"/>
                </a:cxn>
                <a:cxn ang="0">
                  <a:pos x="637" y="568"/>
                </a:cxn>
                <a:cxn ang="0">
                  <a:pos x="594" y="726"/>
                </a:cxn>
                <a:cxn ang="0">
                  <a:pos x="550" y="806"/>
                </a:cxn>
                <a:cxn ang="0">
                  <a:pos x="539" y="818"/>
                </a:cxn>
                <a:cxn ang="0">
                  <a:pos x="510" y="831"/>
                </a:cxn>
                <a:cxn ang="0">
                  <a:pos x="511" y="878"/>
                </a:cxn>
                <a:cxn ang="0">
                  <a:pos x="519" y="936"/>
                </a:cxn>
                <a:cxn ang="0">
                  <a:pos x="501" y="955"/>
                </a:cxn>
                <a:cxn ang="0">
                  <a:pos x="484" y="989"/>
                </a:cxn>
                <a:cxn ang="0">
                  <a:pos x="490" y="1044"/>
                </a:cxn>
                <a:cxn ang="0">
                  <a:pos x="508" y="1096"/>
                </a:cxn>
                <a:cxn ang="0">
                  <a:pos x="488" y="1140"/>
                </a:cxn>
                <a:cxn ang="0">
                  <a:pos x="462" y="1190"/>
                </a:cxn>
                <a:cxn ang="0">
                  <a:pos x="456" y="1300"/>
                </a:cxn>
                <a:cxn ang="0">
                  <a:pos x="464" y="1416"/>
                </a:cxn>
                <a:cxn ang="0">
                  <a:pos x="462" y="1469"/>
                </a:cxn>
                <a:cxn ang="0">
                  <a:pos x="460" y="1514"/>
                </a:cxn>
                <a:cxn ang="0">
                  <a:pos x="473" y="1705"/>
                </a:cxn>
                <a:cxn ang="0">
                  <a:pos x="544" y="1913"/>
                </a:cxn>
                <a:cxn ang="0">
                  <a:pos x="515" y="2011"/>
                </a:cxn>
                <a:cxn ang="0">
                  <a:pos x="466" y="2051"/>
                </a:cxn>
                <a:cxn ang="0">
                  <a:pos x="462" y="2040"/>
                </a:cxn>
                <a:cxn ang="0">
                  <a:pos x="452" y="2022"/>
                </a:cxn>
                <a:cxn ang="0">
                  <a:pos x="442" y="2004"/>
                </a:cxn>
                <a:cxn ang="0">
                  <a:pos x="460" y="1977"/>
                </a:cxn>
                <a:cxn ang="0">
                  <a:pos x="426" y="1904"/>
                </a:cxn>
                <a:cxn ang="0">
                  <a:pos x="414" y="1770"/>
                </a:cxn>
                <a:cxn ang="0">
                  <a:pos x="415" y="1515"/>
                </a:cxn>
                <a:cxn ang="0">
                  <a:pos x="415" y="1317"/>
                </a:cxn>
                <a:cxn ang="0">
                  <a:pos x="403" y="1206"/>
                </a:cxn>
                <a:cxn ang="0">
                  <a:pos x="374" y="1169"/>
                </a:cxn>
                <a:cxn ang="0">
                  <a:pos x="293" y="1165"/>
                </a:cxn>
                <a:cxn ang="0">
                  <a:pos x="173" y="1160"/>
                </a:cxn>
                <a:cxn ang="0">
                  <a:pos x="129" y="1123"/>
                </a:cxn>
                <a:cxn ang="0">
                  <a:pos x="121" y="1067"/>
                </a:cxn>
                <a:cxn ang="0">
                  <a:pos x="118" y="1022"/>
                </a:cxn>
                <a:cxn ang="0">
                  <a:pos x="102" y="978"/>
                </a:cxn>
                <a:cxn ang="0">
                  <a:pos x="78" y="965"/>
                </a:cxn>
                <a:cxn ang="0">
                  <a:pos x="57" y="944"/>
                </a:cxn>
                <a:cxn ang="0">
                  <a:pos x="73" y="901"/>
                </a:cxn>
                <a:cxn ang="0">
                  <a:pos x="61" y="829"/>
                </a:cxn>
                <a:cxn ang="0">
                  <a:pos x="26" y="783"/>
                </a:cxn>
                <a:cxn ang="0">
                  <a:pos x="33" y="757"/>
                </a:cxn>
                <a:cxn ang="0">
                  <a:pos x="177" y="812"/>
                </a:cxn>
                <a:cxn ang="0">
                  <a:pos x="330" y="792"/>
                </a:cxn>
                <a:cxn ang="0">
                  <a:pos x="465" y="705"/>
                </a:cxn>
                <a:cxn ang="0">
                  <a:pos x="561" y="573"/>
                </a:cxn>
                <a:cxn ang="0">
                  <a:pos x="625" y="418"/>
                </a:cxn>
                <a:cxn ang="0">
                  <a:pos x="663" y="259"/>
                </a:cxn>
                <a:cxn ang="0">
                  <a:pos x="683" y="117"/>
                </a:cxn>
                <a:cxn ang="0">
                  <a:pos x="696" y="0"/>
                </a:cxn>
              </a:cxnLst>
              <a:rect l="0" t="0" r="r" b="b"/>
              <a:pathLst>
                <a:path w="696" h="2058">
                  <a:moveTo>
                    <a:pt x="0" y="731"/>
                  </a:moveTo>
                  <a:lnTo>
                    <a:pt x="6" y="735"/>
                  </a:lnTo>
                  <a:lnTo>
                    <a:pt x="12" y="737"/>
                  </a:lnTo>
                  <a:lnTo>
                    <a:pt x="12" y="741"/>
                  </a:lnTo>
                  <a:lnTo>
                    <a:pt x="0" y="731"/>
                  </a:lnTo>
                  <a:close/>
                  <a:moveTo>
                    <a:pt x="696" y="0"/>
                  </a:moveTo>
                  <a:lnTo>
                    <a:pt x="691" y="60"/>
                  </a:lnTo>
                  <a:lnTo>
                    <a:pt x="688" y="120"/>
                  </a:lnTo>
                  <a:lnTo>
                    <a:pt x="683" y="181"/>
                  </a:lnTo>
                  <a:lnTo>
                    <a:pt x="679" y="241"/>
                  </a:lnTo>
                  <a:lnTo>
                    <a:pt x="673" y="301"/>
                  </a:lnTo>
                  <a:lnTo>
                    <a:pt x="668" y="358"/>
                  </a:lnTo>
                  <a:lnTo>
                    <a:pt x="661" y="414"/>
                  </a:lnTo>
                  <a:lnTo>
                    <a:pt x="653" y="468"/>
                  </a:lnTo>
                  <a:lnTo>
                    <a:pt x="645" y="520"/>
                  </a:lnTo>
                  <a:lnTo>
                    <a:pt x="637" y="568"/>
                  </a:lnTo>
                  <a:lnTo>
                    <a:pt x="628" y="615"/>
                  </a:lnTo>
                  <a:lnTo>
                    <a:pt x="617" y="656"/>
                  </a:lnTo>
                  <a:lnTo>
                    <a:pt x="606" y="693"/>
                  </a:lnTo>
                  <a:lnTo>
                    <a:pt x="594" y="726"/>
                  </a:lnTo>
                  <a:lnTo>
                    <a:pt x="580" y="755"/>
                  </a:lnTo>
                  <a:lnTo>
                    <a:pt x="566" y="777"/>
                  </a:lnTo>
                  <a:lnTo>
                    <a:pt x="550" y="794"/>
                  </a:lnTo>
                  <a:lnTo>
                    <a:pt x="550" y="806"/>
                  </a:lnTo>
                  <a:lnTo>
                    <a:pt x="549" y="814"/>
                  </a:lnTo>
                  <a:lnTo>
                    <a:pt x="546" y="818"/>
                  </a:lnTo>
                  <a:lnTo>
                    <a:pt x="543" y="819"/>
                  </a:lnTo>
                  <a:lnTo>
                    <a:pt x="539" y="818"/>
                  </a:lnTo>
                  <a:lnTo>
                    <a:pt x="529" y="816"/>
                  </a:lnTo>
                  <a:lnTo>
                    <a:pt x="523" y="818"/>
                  </a:lnTo>
                  <a:lnTo>
                    <a:pt x="517" y="822"/>
                  </a:lnTo>
                  <a:lnTo>
                    <a:pt x="510" y="831"/>
                  </a:lnTo>
                  <a:lnTo>
                    <a:pt x="508" y="838"/>
                  </a:lnTo>
                  <a:lnTo>
                    <a:pt x="508" y="849"/>
                  </a:lnTo>
                  <a:lnTo>
                    <a:pt x="509" y="863"/>
                  </a:lnTo>
                  <a:lnTo>
                    <a:pt x="511" y="878"/>
                  </a:lnTo>
                  <a:lnTo>
                    <a:pt x="513" y="895"/>
                  </a:lnTo>
                  <a:lnTo>
                    <a:pt x="515" y="910"/>
                  </a:lnTo>
                  <a:lnTo>
                    <a:pt x="518" y="923"/>
                  </a:lnTo>
                  <a:lnTo>
                    <a:pt x="519" y="936"/>
                  </a:lnTo>
                  <a:lnTo>
                    <a:pt x="518" y="944"/>
                  </a:lnTo>
                  <a:lnTo>
                    <a:pt x="513" y="949"/>
                  </a:lnTo>
                  <a:lnTo>
                    <a:pt x="507" y="953"/>
                  </a:lnTo>
                  <a:lnTo>
                    <a:pt x="501" y="955"/>
                  </a:lnTo>
                  <a:lnTo>
                    <a:pt x="494" y="959"/>
                  </a:lnTo>
                  <a:lnTo>
                    <a:pt x="489" y="966"/>
                  </a:lnTo>
                  <a:lnTo>
                    <a:pt x="486" y="976"/>
                  </a:lnTo>
                  <a:lnTo>
                    <a:pt x="484" y="989"/>
                  </a:lnTo>
                  <a:lnTo>
                    <a:pt x="483" y="1004"/>
                  </a:lnTo>
                  <a:lnTo>
                    <a:pt x="482" y="1017"/>
                  </a:lnTo>
                  <a:lnTo>
                    <a:pt x="479" y="1027"/>
                  </a:lnTo>
                  <a:lnTo>
                    <a:pt x="490" y="1044"/>
                  </a:lnTo>
                  <a:lnTo>
                    <a:pt x="498" y="1057"/>
                  </a:lnTo>
                  <a:lnTo>
                    <a:pt x="505" y="1069"/>
                  </a:lnTo>
                  <a:lnTo>
                    <a:pt x="508" y="1082"/>
                  </a:lnTo>
                  <a:lnTo>
                    <a:pt x="508" y="1096"/>
                  </a:lnTo>
                  <a:lnTo>
                    <a:pt x="506" y="1110"/>
                  </a:lnTo>
                  <a:lnTo>
                    <a:pt x="501" y="1120"/>
                  </a:lnTo>
                  <a:lnTo>
                    <a:pt x="495" y="1130"/>
                  </a:lnTo>
                  <a:lnTo>
                    <a:pt x="488" y="1140"/>
                  </a:lnTo>
                  <a:lnTo>
                    <a:pt x="481" y="1150"/>
                  </a:lnTo>
                  <a:lnTo>
                    <a:pt x="473" y="1161"/>
                  </a:lnTo>
                  <a:lnTo>
                    <a:pt x="467" y="1175"/>
                  </a:lnTo>
                  <a:lnTo>
                    <a:pt x="462" y="1190"/>
                  </a:lnTo>
                  <a:lnTo>
                    <a:pt x="459" y="1210"/>
                  </a:lnTo>
                  <a:lnTo>
                    <a:pt x="458" y="1232"/>
                  </a:lnTo>
                  <a:lnTo>
                    <a:pt x="457" y="1265"/>
                  </a:lnTo>
                  <a:lnTo>
                    <a:pt x="456" y="1300"/>
                  </a:lnTo>
                  <a:lnTo>
                    <a:pt x="455" y="1336"/>
                  </a:lnTo>
                  <a:lnTo>
                    <a:pt x="459" y="1373"/>
                  </a:lnTo>
                  <a:lnTo>
                    <a:pt x="463" y="1397"/>
                  </a:lnTo>
                  <a:lnTo>
                    <a:pt x="464" y="1416"/>
                  </a:lnTo>
                  <a:lnTo>
                    <a:pt x="465" y="1433"/>
                  </a:lnTo>
                  <a:lnTo>
                    <a:pt x="464" y="1446"/>
                  </a:lnTo>
                  <a:lnTo>
                    <a:pt x="463" y="1459"/>
                  </a:lnTo>
                  <a:lnTo>
                    <a:pt x="462" y="1469"/>
                  </a:lnTo>
                  <a:lnTo>
                    <a:pt x="463" y="1477"/>
                  </a:lnTo>
                  <a:lnTo>
                    <a:pt x="465" y="1496"/>
                  </a:lnTo>
                  <a:lnTo>
                    <a:pt x="463" y="1505"/>
                  </a:lnTo>
                  <a:lnTo>
                    <a:pt x="460" y="1514"/>
                  </a:lnTo>
                  <a:lnTo>
                    <a:pt x="452" y="1526"/>
                  </a:lnTo>
                  <a:lnTo>
                    <a:pt x="456" y="1588"/>
                  </a:lnTo>
                  <a:lnTo>
                    <a:pt x="463" y="1648"/>
                  </a:lnTo>
                  <a:lnTo>
                    <a:pt x="473" y="1705"/>
                  </a:lnTo>
                  <a:lnTo>
                    <a:pt x="487" y="1758"/>
                  </a:lnTo>
                  <a:lnTo>
                    <a:pt x="502" y="1811"/>
                  </a:lnTo>
                  <a:lnTo>
                    <a:pt x="522" y="1862"/>
                  </a:lnTo>
                  <a:lnTo>
                    <a:pt x="544" y="1913"/>
                  </a:lnTo>
                  <a:lnTo>
                    <a:pt x="570" y="1963"/>
                  </a:lnTo>
                  <a:lnTo>
                    <a:pt x="558" y="1974"/>
                  </a:lnTo>
                  <a:lnTo>
                    <a:pt x="531" y="1999"/>
                  </a:lnTo>
                  <a:lnTo>
                    <a:pt x="515" y="2011"/>
                  </a:lnTo>
                  <a:lnTo>
                    <a:pt x="501" y="2023"/>
                  </a:lnTo>
                  <a:lnTo>
                    <a:pt x="488" y="2033"/>
                  </a:lnTo>
                  <a:lnTo>
                    <a:pt x="475" y="2042"/>
                  </a:lnTo>
                  <a:lnTo>
                    <a:pt x="466" y="2051"/>
                  </a:lnTo>
                  <a:lnTo>
                    <a:pt x="458" y="2056"/>
                  </a:lnTo>
                  <a:lnTo>
                    <a:pt x="454" y="2058"/>
                  </a:lnTo>
                  <a:lnTo>
                    <a:pt x="460" y="2049"/>
                  </a:lnTo>
                  <a:lnTo>
                    <a:pt x="462" y="2040"/>
                  </a:lnTo>
                  <a:lnTo>
                    <a:pt x="462" y="2034"/>
                  </a:lnTo>
                  <a:lnTo>
                    <a:pt x="459" y="2029"/>
                  </a:lnTo>
                  <a:lnTo>
                    <a:pt x="456" y="2025"/>
                  </a:lnTo>
                  <a:lnTo>
                    <a:pt x="452" y="2022"/>
                  </a:lnTo>
                  <a:lnTo>
                    <a:pt x="447" y="2019"/>
                  </a:lnTo>
                  <a:lnTo>
                    <a:pt x="440" y="2012"/>
                  </a:lnTo>
                  <a:lnTo>
                    <a:pt x="440" y="2008"/>
                  </a:lnTo>
                  <a:lnTo>
                    <a:pt x="442" y="2004"/>
                  </a:lnTo>
                  <a:lnTo>
                    <a:pt x="449" y="1998"/>
                  </a:lnTo>
                  <a:lnTo>
                    <a:pt x="458" y="1991"/>
                  </a:lnTo>
                  <a:lnTo>
                    <a:pt x="472" y="1983"/>
                  </a:lnTo>
                  <a:lnTo>
                    <a:pt x="460" y="1977"/>
                  </a:lnTo>
                  <a:lnTo>
                    <a:pt x="449" y="1966"/>
                  </a:lnTo>
                  <a:lnTo>
                    <a:pt x="440" y="1951"/>
                  </a:lnTo>
                  <a:lnTo>
                    <a:pt x="432" y="1929"/>
                  </a:lnTo>
                  <a:lnTo>
                    <a:pt x="426" y="1904"/>
                  </a:lnTo>
                  <a:lnTo>
                    <a:pt x="422" y="1876"/>
                  </a:lnTo>
                  <a:lnTo>
                    <a:pt x="418" y="1844"/>
                  </a:lnTo>
                  <a:lnTo>
                    <a:pt x="416" y="1808"/>
                  </a:lnTo>
                  <a:lnTo>
                    <a:pt x="414" y="1770"/>
                  </a:lnTo>
                  <a:lnTo>
                    <a:pt x="413" y="1730"/>
                  </a:lnTo>
                  <a:lnTo>
                    <a:pt x="413" y="1603"/>
                  </a:lnTo>
                  <a:lnTo>
                    <a:pt x="414" y="1560"/>
                  </a:lnTo>
                  <a:lnTo>
                    <a:pt x="415" y="1515"/>
                  </a:lnTo>
                  <a:lnTo>
                    <a:pt x="415" y="1473"/>
                  </a:lnTo>
                  <a:lnTo>
                    <a:pt x="416" y="1431"/>
                  </a:lnTo>
                  <a:lnTo>
                    <a:pt x="416" y="1353"/>
                  </a:lnTo>
                  <a:lnTo>
                    <a:pt x="415" y="1317"/>
                  </a:lnTo>
                  <a:lnTo>
                    <a:pt x="414" y="1284"/>
                  </a:lnTo>
                  <a:lnTo>
                    <a:pt x="411" y="1254"/>
                  </a:lnTo>
                  <a:lnTo>
                    <a:pt x="407" y="1228"/>
                  </a:lnTo>
                  <a:lnTo>
                    <a:pt x="403" y="1206"/>
                  </a:lnTo>
                  <a:lnTo>
                    <a:pt x="397" y="1190"/>
                  </a:lnTo>
                  <a:lnTo>
                    <a:pt x="390" y="1178"/>
                  </a:lnTo>
                  <a:lnTo>
                    <a:pt x="382" y="1171"/>
                  </a:lnTo>
                  <a:lnTo>
                    <a:pt x="374" y="1169"/>
                  </a:lnTo>
                  <a:lnTo>
                    <a:pt x="359" y="1168"/>
                  </a:lnTo>
                  <a:lnTo>
                    <a:pt x="341" y="1167"/>
                  </a:lnTo>
                  <a:lnTo>
                    <a:pt x="318" y="1166"/>
                  </a:lnTo>
                  <a:lnTo>
                    <a:pt x="293" y="1165"/>
                  </a:lnTo>
                  <a:lnTo>
                    <a:pt x="268" y="1165"/>
                  </a:lnTo>
                  <a:lnTo>
                    <a:pt x="216" y="1163"/>
                  </a:lnTo>
                  <a:lnTo>
                    <a:pt x="194" y="1161"/>
                  </a:lnTo>
                  <a:lnTo>
                    <a:pt x="173" y="1160"/>
                  </a:lnTo>
                  <a:lnTo>
                    <a:pt x="157" y="1158"/>
                  </a:lnTo>
                  <a:lnTo>
                    <a:pt x="147" y="1155"/>
                  </a:lnTo>
                  <a:lnTo>
                    <a:pt x="135" y="1134"/>
                  </a:lnTo>
                  <a:lnTo>
                    <a:pt x="129" y="1123"/>
                  </a:lnTo>
                  <a:lnTo>
                    <a:pt x="124" y="1112"/>
                  </a:lnTo>
                  <a:lnTo>
                    <a:pt x="119" y="1099"/>
                  </a:lnTo>
                  <a:lnTo>
                    <a:pt x="119" y="1085"/>
                  </a:lnTo>
                  <a:lnTo>
                    <a:pt x="121" y="1067"/>
                  </a:lnTo>
                  <a:lnTo>
                    <a:pt x="128" y="1048"/>
                  </a:lnTo>
                  <a:lnTo>
                    <a:pt x="128" y="1042"/>
                  </a:lnTo>
                  <a:lnTo>
                    <a:pt x="124" y="1032"/>
                  </a:lnTo>
                  <a:lnTo>
                    <a:pt x="118" y="1022"/>
                  </a:lnTo>
                  <a:lnTo>
                    <a:pt x="108" y="1000"/>
                  </a:lnTo>
                  <a:lnTo>
                    <a:pt x="104" y="990"/>
                  </a:lnTo>
                  <a:lnTo>
                    <a:pt x="104" y="983"/>
                  </a:lnTo>
                  <a:lnTo>
                    <a:pt x="102" y="978"/>
                  </a:lnTo>
                  <a:lnTo>
                    <a:pt x="99" y="975"/>
                  </a:lnTo>
                  <a:lnTo>
                    <a:pt x="93" y="971"/>
                  </a:lnTo>
                  <a:lnTo>
                    <a:pt x="87" y="968"/>
                  </a:lnTo>
                  <a:lnTo>
                    <a:pt x="78" y="965"/>
                  </a:lnTo>
                  <a:lnTo>
                    <a:pt x="71" y="960"/>
                  </a:lnTo>
                  <a:lnTo>
                    <a:pt x="65" y="956"/>
                  </a:lnTo>
                  <a:lnTo>
                    <a:pt x="60" y="951"/>
                  </a:lnTo>
                  <a:lnTo>
                    <a:pt x="57" y="944"/>
                  </a:lnTo>
                  <a:lnTo>
                    <a:pt x="56" y="937"/>
                  </a:lnTo>
                  <a:lnTo>
                    <a:pt x="58" y="926"/>
                  </a:lnTo>
                  <a:lnTo>
                    <a:pt x="63" y="915"/>
                  </a:lnTo>
                  <a:lnTo>
                    <a:pt x="73" y="901"/>
                  </a:lnTo>
                  <a:lnTo>
                    <a:pt x="71" y="884"/>
                  </a:lnTo>
                  <a:lnTo>
                    <a:pt x="67" y="868"/>
                  </a:lnTo>
                  <a:lnTo>
                    <a:pt x="64" y="849"/>
                  </a:lnTo>
                  <a:lnTo>
                    <a:pt x="61" y="829"/>
                  </a:lnTo>
                  <a:lnTo>
                    <a:pt x="61" y="805"/>
                  </a:lnTo>
                  <a:lnTo>
                    <a:pt x="47" y="803"/>
                  </a:lnTo>
                  <a:lnTo>
                    <a:pt x="36" y="795"/>
                  </a:lnTo>
                  <a:lnTo>
                    <a:pt x="26" y="783"/>
                  </a:lnTo>
                  <a:lnTo>
                    <a:pt x="18" y="769"/>
                  </a:lnTo>
                  <a:lnTo>
                    <a:pt x="13" y="754"/>
                  </a:lnTo>
                  <a:lnTo>
                    <a:pt x="12" y="741"/>
                  </a:lnTo>
                  <a:lnTo>
                    <a:pt x="33" y="757"/>
                  </a:lnTo>
                  <a:lnTo>
                    <a:pt x="68" y="777"/>
                  </a:lnTo>
                  <a:lnTo>
                    <a:pt x="104" y="794"/>
                  </a:lnTo>
                  <a:lnTo>
                    <a:pt x="140" y="805"/>
                  </a:lnTo>
                  <a:lnTo>
                    <a:pt x="177" y="812"/>
                  </a:lnTo>
                  <a:lnTo>
                    <a:pt x="212" y="814"/>
                  </a:lnTo>
                  <a:lnTo>
                    <a:pt x="247" y="812"/>
                  </a:lnTo>
                  <a:lnTo>
                    <a:pt x="290" y="804"/>
                  </a:lnTo>
                  <a:lnTo>
                    <a:pt x="330" y="792"/>
                  </a:lnTo>
                  <a:lnTo>
                    <a:pt x="368" y="775"/>
                  </a:lnTo>
                  <a:lnTo>
                    <a:pt x="403" y="756"/>
                  </a:lnTo>
                  <a:lnTo>
                    <a:pt x="435" y="732"/>
                  </a:lnTo>
                  <a:lnTo>
                    <a:pt x="465" y="705"/>
                  </a:lnTo>
                  <a:lnTo>
                    <a:pt x="492" y="675"/>
                  </a:lnTo>
                  <a:lnTo>
                    <a:pt x="517" y="643"/>
                  </a:lnTo>
                  <a:lnTo>
                    <a:pt x="539" y="609"/>
                  </a:lnTo>
                  <a:lnTo>
                    <a:pt x="561" y="573"/>
                  </a:lnTo>
                  <a:lnTo>
                    <a:pt x="579" y="536"/>
                  </a:lnTo>
                  <a:lnTo>
                    <a:pt x="596" y="497"/>
                  </a:lnTo>
                  <a:lnTo>
                    <a:pt x="611" y="458"/>
                  </a:lnTo>
                  <a:lnTo>
                    <a:pt x="625" y="418"/>
                  </a:lnTo>
                  <a:lnTo>
                    <a:pt x="636" y="378"/>
                  </a:lnTo>
                  <a:lnTo>
                    <a:pt x="646" y="338"/>
                  </a:lnTo>
                  <a:lnTo>
                    <a:pt x="655" y="299"/>
                  </a:lnTo>
                  <a:lnTo>
                    <a:pt x="663" y="259"/>
                  </a:lnTo>
                  <a:lnTo>
                    <a:pt x="670" y="221"/>
                  </a:lnTo>
                  <a:lnTo>
                    <a:pt x="675" y="184"/>
                  </a:lnTo>
                  <a:lnTo>
                    <a:pt x="680" y="150"/>
                  </a:lnTo>
                  <a:lnTo>
                    <a:pt x="683" y="117"/>
                  </a:lnTo>
                  <a:lnTo>
                    <a:pt x="687" y="86"/>
                  </a:lnTo>
                  <a:lnTo>
                    <a:pt x="689" y="59"/>
                  </a:lnTo>
                  <a:lnTo>
                    <a:pt x="691" y="34"/>
                  </a:lnTo>
                  <a:lnTo>
                    <a:pt x="696"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46" name="Freeform 10"/>
            <p:cNvSpPr>
              <a:spLocks/>
            </p:cNvSpPr>
            <p:nvPr/>
          </p:nvSpPr>
          <p:spPr bwMode="auto">
            <a:xfrm>
              <a:off x="3662356" y="896957"/>
              <a:ext cx="1511300" cy="417513"/>
            </a:xfrm>
            <a:custGeom>
              <a:avLst/>
              <a:gdLst/>
              <a:ahLst/>
              <a:cxnLst>
                <a:cxn ang="0">
                  <a:pos x="450" y="0"/>
                </a:cxn>
                <a:cxn ang="0">
                  <a:pos x="500" y="0"/>
                </a:cxn>
                <a:cxn ang="0">
                  <a:pos x="551" y="4"/>
                </a:cxn>
                <a:cxn ang="0">
                  <a:pos x="601" y="12"/>
                </a:cxn>
                <a:cxn ang="0">
                  <a:pos x="651" y="25"/>
                </a:cxn>
                <a:cxn ang="0">
                  <a:pos x="700" y="40"/>
                </a:cxn>
                <a:cxn ang="0">
                  <a:pos x="747" y="60"/>
                </a:cxn>
                <a:cxn ang="0">
                  <a:pos x="793" y="83"/>
                </a:cxn>
                <a:cxn ang="0">
                  <a:pos x="837" y="111"/>
                </a:cxn>
                <a:cxn ang="0">
                  <a:pos x="878" y="143"/>
                </a:cxn>
                <a:cxn ang="0">
                  <a:pos x="917" y="179"/>
                </a:cxn>
                <a:cxn ang="0">
                  <a:pos x="952" y="219"/>
                </a:cxn>
                <a:cxn ang="0">
                  <a:pos x="950" y="230"/>
                </a:cxn>
                <a:cxn ang="0">
                  <a:pos x="945" y="236"/>
                </a:cxn>
                <a:cxn ang="0">
                  <a:pos x="938" y="240"/>
                </a:cxn>
                <a:cxn ang="0">
                  <a:pos x="930" y="243"/>
                </a:cxn>
                <a:cxn ang="0">
                  <a:pos x="914" y="247"/>
                </a:cxn>
                <a:cxn ang="0">
                  <a:pos x="907" y="250"/>
                </a:cxn>
                <a:cxn ang="0">
                  <a:pos x="900" y="255"/>
                </a:cxn>
                <a:cxn ang="0">
                  <a:pos x="897" y="263"/>
                </a:cxn>
                <a:cxn ang="0">
                  <a:pos x="843" y="222"/>
                </a:cxn>
                <a:cxn ang="0">
                  <a:pos x="788" y="186"/>
                </a:cxn>
                <a:cxn ang="0">
                  <a:pos x="733" y="154"/>
                </a:cxn>
                <a:cxn ang="0">
                  <a:pos x="677" y="127"/>
                </a:cxn>
                <a:cxn ang="0">
                  <a:pos x="622" y="103"/>
                </a:cxn>
                <a:cxn ang="0">
                  <a:pos x="566" y="84"/>
                </a:cxn>
                <a:cxn ang="0">
                  <a:pos x="511" y="71"/>
                </a:cxn>
                <a:cxn ang="0">
                  <a:pos x="454" y="63"/>
                </a:cxn>
                <a:cxn ang="0">
                  <a:pos x="398" y="60"/>
                </a:cxn>
                <a:cxn ang="0">
                  <a:pos x="342" y="63"/>
                </a:cxn>
                <a:cxn ang="0">
                  <a:pos x="285" y="72"/>
                </a:cxn>
                <a:cxn ang="0">
                  <a:pos x="228" y="88"/>
                </a:cxn>
                <a:cxn ang="0">
                  <a:pos x="171" y="109"/>
                </a:cxn>
                <a:cxn ang="0">
                  <a:pos x="115" y="137"/>
                </a:cxn>
                <a:cxn ang="0">
                  <a:pos x="57" y="173"/>
                </a:cxn>
                <a:cxn ang="0">
                  <a:pos x="0" y="215"/>
                </a:cxn>
                <a:cxn ang="0">
                  <a:pos x="27" y="180"/>
                </a:cxn>
                <a:cxn ang="0">
                  <a:pos x="57" y="148"/>
                </a:cxn>
                <a:cxn ang="0">
                  <a:pos x="91" y="119"/>
                </a:cxn>
                <a:cxn ang="0">
                  <a:pos x="128" y="93"/>
                </a:cxn>
                <a:cxn ang="0">
                  <a:pos x="168" y="70"/>
                </a:cxn>
                <a:cxn ang="0">
                  <a:pos x="210" y="49"/>
                </a:cxn>
                <a:cxn ang="0">
                  <a:pos x="255" y="33"/>
                </a:cxn>
                <a:cxn ang="0">
                  <a:pos x="302" y="20"/>
                </a:cxn>
                <a:cxn ang="0">
                  <a:pos x="350" y="9"/>
                </a:cxn>
                <a:cxn ang="0">
                  <a:pos x="399" y="3"/>
                </a:cxn>
                <a:cxn ang="0">
                  <a:pos x="450" y="0"/>
                </a:cxn>
              </a:cxnLst>
              <a:rect l="0" t="0" r="r" b="b"/>
              <a:pathLst>
                <a:path w="952" h="263">
                  <a:moveTo>
                    <a:pt x="450" y="0"/>
                  </a:moveTo>
                  <a:lnTo>
                    <a:pt x="500" y="0"/>
                  </a:lnTo>
                  <a:lnTo>
                    <a:pt x="551" y="4"/>
                  </a:lnTo>
                  <a:lnTo>
                    <a:pt x="601" y="12"/>
                  </a:lnTo>
                  <a:lnTo>
                    <a:pt x="651" y="25"/>
                  </a:lnTo>
                  <a:lnTo>
                    <a:pt x="700" y="40"/>
                  </a:lnTo>
                  <a:lnTo>
                    <a:pt x="747" y="60"/>
                  </a:lnTo>
                  <a:lnTo>
                    <a:pt x="793" y="83"/>
                  </a:lnTo>
                  <a:lnTo>
                    <a:pt x="837" y="111"/>
                  </a:lnTo>
                  <a:lnTo>
                    <a:pt x="878" y="143"/>
                  </a:lnTo>
                  <a:lnTo>
                    <a:pt x="917" y="179"/>
                  </a:lnTo>
                  <a:lnTo>
                    <a:pt x="952" y="219"/>
                  </a:lnTo>
                  <a:lnTo>
                    <a:pt x="950" y="230"/>
                  </a:lnTo>
                  <a:lnTo>
                    <a:pt x="945" y="236"/>
                  </a:lnTo>
                  <a:lnTo>
                    <a:pt x="938" y="240"/>
                  </a:lnTo>
                  <a:lnTo>
                    <a:pt x="930" y="243"/>
                  </a:lnTo>
                  <a:lnTo>
                    <a:pt x="914" y="247"/>
                  </a:lnTo>
                  <a:lnTo>
                    <a:pt x="907" y="250"/>
                  </a:lnTo>
                  <a:lnTo>
                    <a:pt x="900" y="255"/>
                  </a:lnTo>
                  <a:lnTo>
                    <a:pt x="897" y="263"/>
                  </a:lnTo>
                  <a:lnTo>
                    <a:pt x="843" y="222"/>
                  </a:lnTo>
                  <a:lnTo>
                    <a:pt x="788" y="186"/>
                  </a:lnTo>
                  <a:lnTo>
                    <a:pt x="733" y="154"/>
                  </a:lnTo>
                  <a:lnTo>
                    <a:pt x="677" y="127"/>
                  </a:lnTo>
                  <a:lnTo>
                    <a:pt x="622" y="103"/>
                  </a:lnTo>
                  <a:lnTo>
                    <a:pt x="566" y="84"/>
                  </a:lnTo>
                  <a:lnTo>
                    <a:pt x="511" y="71"/>
                  </a:lnTo>
                  <a:lnTo>
                    <a:pt x="454" y="63"/>
                  </a:lnTo>
                  <a:lnTo>
                    <a:pt x="398" y="60"/>
                  </a:lnTo>
                  <a:lnTo>
                    <a:pt x="342" y="63"/>
                  </a:lnTo>
                  <a:lnTo>
                    <a:pt x="285" y="72"/>
                  </a:lnTo>
                  <a:lnTo>
                    <a:pt x="228" y="88"/>
                  </a:lnTo>
                  <a:lnTo>
                    <a:pt x="171" y="109"/>
                  </a:lnTo>
                  <a:lnTo>
                    <a:pt x="115" y="137"/>
                  </a:lnTo>
                  <a:lnTo>
                    <a:pt x="57" y="173"/>
                  </a:lnTo>
                  <a:lnTo>
                    <a:pt x="0" y="215"/>
                  </a:lnTo>
                  <a:lnTo>
                    <a:pt x="27" y="180"/>
                  </a:lnTo>
                  <a:lnTo>
                    <a:pt x="57" y="148"/>
                  </a:lnTo>
                  <a:lnTo>
                    <a:pt x="91" y="119"/>
                  </a:lnTo>
                  <a:lnTo>
                    <a:pt x="128" y="93"/>
                  </a:lnTo>
                  <a:lnTo>
                    <a:pt x="168" y="70"/>
                  </a:lnTo>
                  <a:lnTo>
                    <a:pt x="210" y="49"/>
                  </a:lnTo>
                  <a:lnTo>
                    <a:pt x="255" y="33"/>
                  </a:lnTo>
                  <a:lnTo>
                    <a:pt x="302" y="20"/>
                  </a:lnTo>
                  <a:lnTo>
                    <a:pt x="350" y="9"/>
                  </a:lnTo>
                  <a:lnTo>
                    <a:pt x="399" y="3"/>
                  </a:lnTo>
                  <a:lnTo>
                    <a:pt x="450"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47" name="Freeform 11"/>
            <p:cNvSpPr>
              <a:spLocks noEditPoints="1"/>
            </p:cNvSpPr>
            <p:nvPr/>
          </p:nvSpPr>
          <p:spPr bwMode="auto">
            <a:xfrm>
              <a:off x="3675056" y="1331932"/>
              <a:ext cx="388938" cy="2057400"/>
            </a:xfrm>
            <a:custGeom>
              <a:avLst/>
              <a:gdLst/>
              <a:ahLst/>
              <a:cxnLst>
                <a:cxn ang="0">
                  <a:pos x="245" y="1296"/>
                </a:cxn>
                <a:cxn ang="0">
                  <a:pos x="235" y="1295"/>
                </a:cxn>
                <a:cxn ang="0">
                  <a:pos x="0" y="0"/>
                </a:cxn>
                <a:cxn ang="0">
                  <a:pos x="16" y="230"/>
                </a:cxn>
                <a:cxn ang="0">
                  <a:pos x="33" y="433"/>
                </a:cxn>
                <a:cxn ang="0">
                  <a:pos x="53" y="607"/>
                </a:cxn>
                <a:cxn ang="0">
                  <a:pos x="72" y="756"/>
                </a:cxn>
                <a:cxn ang="0">
                  <a:pos x="92" y="883"/>
                </a:cxn>
                <a:cxn ang="0">
                  <a:pos x="112" y="988"/>
                </a:cxn>
                <a:cxn ang="0">
                  <a:pos x="131" y="1074"/>
                </a:cxn>
                <a:cxn ang="0">
                  <a:pos x="150" y="1141"/>
                </a:cxn>
                <a:cxn ang="0">
                  <a:pos x="168" y="1194"/>
                </a:cxn>
                <a:cxn ang="0">
                  <a:pos x="186" y="1233"/>
                </a:cxn>
                <a:cxn ang="0">
                  <a:pos x="201" y="1261"/>
                </a:cxn>
                <a:cxn ang="0">
                  <a:pos x="215" y="1279"/>
                </a:cxn>
                <a:cxn ang="0">
                  <a:pos x="226" y="1290"/>
                </a:cxn>
                <a:cxn ang="0">
                  <a:pos x="227" y="1292"/>
                </a:cxn>
                <a:cxn ang="0">
                  <a:pos x="194" y="1265"/>
                </a:cxn>
                <a:cxn ang="0">
                  <a:pos x="163" y="1215"/>
                </a:cxn>
                <a:cxn ang="0">
                  <a:pos x="136" y="1145"/>
                </a:cxn>
                <a:cxn ang="0">
                  <a:pos x="112" y="1057"/>
                </a:cxn>
                <a:cxn ang="0">
                  <a:pos x="91" y="958"/>
                </a:cxn>
                <a:cxn ang="0">
                  <a:pos x="73" y="849"/>
                </a:cxn>
                <a:cxn ang="0">
                  <a:pos x="56" y="734"/>
                </a:cxn>
                <a:cxn ang="0">
                  <a:pos x="43" y="616"/>
                </a:cxn>
                <a:cxn ang="0">
                  <a:pos x="31" y="500"/>
                </a:cxn>
                <a:cxn ang="0">
                  <a:pos x="22" y="388"/>
                </a:cxn>
                <a:cxn ang="0">
                  <a:pos x="14" y="284"/>
                </a:cxn>
                <a:cxn ang="0">
                  <a:pos x="9" y="191"/>
                </a:cxn>
                <a:cxn ang="0">
                  <a:pos x="5" y="112"/>
                </a:cxn>
                <a:cxn ang="0">
                  <a:pos x="2" y="52"/>
                </a:cxn>
                <a:cxn ang="0">
                  <a:pos x="0" y="13"/>
                </a:cxn>
              </a:cxnLst>
              <a:rect l="0" t="0" r="r" b="b"/>
              <a:pathLst>
                <a:path w="245" h="1296">
                  <a:moveTo>
                    <a:pt x="231" y="1293"/>
                  </a:moveTo>
                  <a:lnTo>
                    <a:pt x="245" y="1296"/>
                  </a:lnTo>
                  <a:lnTo>
                    <a:pt x="239" y="1296"/>
                  </a:lnTo>
                  <a:lnTo>
                    <a:pt x="235" y="1295"/>
                  </a:lnTo>
                  <a:lnTo>
                    <a:pt x="231" y="1293"/>
                  </a:lnTo>
                  <a:close/>
                  <a:moveTo>
                    <a:pt x="0" y="0"/>
                  </a:moveTo>
                  <a:lnTo>
                    <a:pt x="8" y="119"/>
                  </a:lnTo>
                  <a:lnTo>
                    <a:pt x="16" y="230"/>
                  </a:lnTo>
                  <a:lnTo>
                    <a:pt x="24" y="335"/>
                  </a:lnTo>
                  <a:lnTo>
                    <a:pt x="33" y="433"/>
                  </a:lnTo>
                  <a:lnTo>
                    <a:pt x="43" y="524"/>
                  </a:lnTo>
                  <a:lnTo>
                    <a:pt x="53" y="607"/>
                  </a:lnTo>
                  <a:lnTo>
                    <a:pt x="62" y="685"/>
                  </a:lnTo>
                  <a:lnTo>
                    <a:pt x="72" y="756"/>
                  </a:lnTo>
                  <a:lnTo>
                    <a:pt x="82" y="822"/>
                  </a:lnTo>
                  <a:lnTo>
                    <a:pt x="92" y="883"/>
                  </a:lnTo>
                  <a:lnTo>
                    <a:pt x="101" y="938"/>
                  </a:lnTo>
                  <a:lnTo>
                    <a:pt x="112" y="988"/>
                  </a:lnTo>
                  <a:lnTo>
                    <a:pt x="122" y="1032"/>
                  </a:lnTo>
                  <a:lnTo>
                    <a:pt x="131" y="1074"/>
                  </a:lnTo>
                  <a:lnTo>
                    <a:pt x="140" y="1110"/>
                  </a:lnTo>
                  <a:lnTo>
                    <a:pt x="150" y="1141"/>
                  </a:lnTo>
                  <a:lnTo>
                    <a:pt x="159" y="1169"/>
                  </a:lnTo>
                  <a:lnTo>
                    <a:pt x="168" y="1194"/>
                  </a:lnTo>
                  <a:lnTo>
                    <a:pt x="177" y="1216"/>
                  </a:lnTo>
                  <a:lnTo>
                    <a:pt x="186" y="1233"/>
                  </a:lnTo>
                  <a:lnTo>
                    <a:pt x="193" y="1249"/>
                  </a:lnTo>
                  <a:lnTo>
                    <a:pt x="201" y="1261"/>
                  </a:lnTo>
                  <a:lnTo>
                    <a:pt x="208" y="1271"/>
                  </a:lnTo>
                  <a:lnTo>
                    <a:pt x="215" y="1279"/>
                  </a:lnTo>
                  <a:lnTo>
                    <a:pt x="221" y="1286"/>
                  </a:lnTo>
                  <a:lnTo>
                    <a:pt x="226" y="1290"/>
                  </a:lnTo>
                  <a:lnTo>
                    <a:pt x="231" y="1293"/>
                  </a:lnTo>
                  <a:lnTo>
                    <a:pt x="227" y="1292"/>
                  </a:lnTo>
                  <a:lnTo>
                    <a:pt x="210" y="1281"/>
                  </a:lnTo>
                  <a:lnTo>
                    <a:pt x="194" y="1265"/>
                  </a:lnTo>
                  <a:lnTo>
                    <a:pt x="177" y="1242"/>
                  </a:lnTo>
                  <a:lnTo>
                    <a:pt x="163" y="1215"/>
                  </a:lnTo>
                  <a:lnTo>
                    <a:pt x="150" y="1182"/>
                  </a:lnTo>
                  <a:lnTo>
                    <a:pt x="136" y="1145"/>
                  </a:lnTo>
                  <a:lnTo>
                    <a:pt x="124" y="1102"/>
                  </a:lnTo>
                  <a:lnTo>
                    <a:pt x="112" y="1057"/>
                  </a:lnTo>
                  <a:lnTo>
                    <a:pt x="101" y="1009"/>
                  </a:lnTo>
                  <a:lnTo>
                    <a:pt x="91" y="958"/>
                  </a:lnTo>
                  <a:lnTo>
                    <a:pt x="81" y="905"/>
                  </a:lnTo>
                  <a:lnTo>
                    <a:pt x="73" y="849"/>
                  </a:lnTo>
                  <a:lnTo>
                    <a:pt x="63" y="792"/>
                  </a:lnTo>
                  <a:lnTo>
                    <a:pt x="56" y="734"/>
                  </a:lnTo>
                  <a:lnTo>
                    <a:pt x="49" y="676"/>
                  </a:lnTo>
                  <a:lnTo>
                    <a:pt x="43" y="616"/>
                  </a:lnTo>
                  <a:lnTo>
                    <a:pt x="37" y="559"/>
                  </a:lnTo>
                  <a:lnTo>
                    <a:pt x="31" y="500"/>
                  </a:lnTo>
                  <a:lnTo>
                    <a:pt x="26" y="444"/>
                  </a:lnTo>
                  <a:lnTo>
                    <a:pt x="22" y="388"/>
                  </a:lnTo>
                  <a:lnTo>
                    <a:pt x="18" y="335"/>
                  </a:lnTo>
                  <a:lnTo>
                    <a:pt x="14" y="284"/>
                  </a:lnTo>
                  <a:lnTo>
                    <a:pt x="11" y="236"/>
                  </a:lnTo>
                  <a:lnTo>
                    <a:pt x="9" y="191"/>
                  </a:lnTo>
                  <a:lnTo>
                    <a:pt x="7" y="149"/>
                  </a:lnTo>
                  <a:lnTo>
                    <a:pt x="5" y="112"/>
                  </a:lnTo>
                  <a:lnTo>
                    <a:pt x="3" y="80"/>
                  </a:lnTo>
                  <a:lnTo>
                    <a:pt x="2" y="52"/>
                  </a:lnTo>
                  <a:lnTo>
                    <a:pt x="1" y="30"/>
                  </a:lnTo>
                  <a:lnTo>
                    <a:pt x="0" y="13"/>
                  </a:lnTo>
                  <a:lnTo>
                    <a:pt x="0"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48" name="Freeform 12"/>
            <p:cNvSpPr>
              <a:spLocks/>
            </p:cNvSpPr>
            <p:nvPr/>
          </p:nvSpPr>
          <p:spPr bwMode="auto">
            <a:xfrm>
              <a:off x="3938581" y="1981219"/>
              <a:ext cx="906463" cy="906463"/>
            </a:xfrm>
            <a:custGeom>
              <a:avLst/>
              <a:gdLst/>
              <a:ahLst/>
              <a:cxnLst>
                <a:cxn ang="0">
                  <a:pos x="286" y="0"/>
                </a:cxn>
                <a:cxn ang="0">
                  <a:pos x="571" y="286"/>
                </a:cxn>
                <a:cxn ang="0">
                  <a:pos x="286" y="571"/>
                </a:cxn>
                <a:cxn ang="0">
                  <a:pos x="0" y="286"/>
                </a:cxn>
                <a:cxn ang="0">
                  <a:pos x="286" y="0"/>
                </a:cxn>
              </a:cxnLst>
              <a:rect l="0" t="0" r="r" b="b"/>
              <a:pathLst>
                <a:path w="571" h="571">
                  <a:moveTo>
                    <a:pt x="286" y="0"/>
                  </a:moveTo>
                  <a:lnTo>
                    <a:pt x="571" y="286"/>
                  </a:lnTo>
                  <a:lnTo>
                    <a:pt x="286" y="571"/>
                  </a:lnTo>
                  <a:lnTo>
                    <a:pt x="0" y="286"/>
                  </a:lnTo>
                  <a:lnTo>
                    <a:pt x="286"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49" name="Freeform 13"/>
            <p:cNvSpPr>
              <a:spLocks noEditPoints="1"/>
            </p:cNvSpPr>
            <p:nvPr/>
          </p:nvSpPr>
          <p:spPr bwMode="auto">
            <a:xfrm>
              <a:off x="3773481" y="2246332"/>
              <a:ext cx="530225" cy="1193800"/>
            </a:xfrm>
            <a:custGeom>
              <a:avLst/>
              <a:gdLst/>
              <a:ahLst/>
              <a:cxnLst>
                <a:cxn ang="0">
                  <a:pos x="333" y="743"/>
                </a:cxn>
                <a:cxn ang="0">
                  <a:pos x="330" y="745"/>
                </a:cxn>
                <a:cxn ang="0">
                  <a:pos x="326" y="746"/>
                </a:cxn>
                <a:cxn ang="0">
                  <a:pos x="321" y="748"/>
                </a:cxn>
                <a:cxn ang="0">
                  <a:pos x="312" y="749"/>
                </a:cxn>
                <a:cxn ang="0">
                  <a:pos x="334" y="743"/>
                </a:cxn>
                <a:cxn ang="0">
                  <a:pos x="333" y="743"/>
                </a:cxn>
                <a:cxn ang="0">
                  <a:pos x="0" y="0"/>
                </a:cxn>
                <a:cxn ang="0">
                  <a:pos x="11" y="88"/>
                </a:cxn>
                <a:cxn ang="0">
                  <a:pos x="22" y="168"/>
                </a:cxn>
                <a:cxn ang="0">
                  <a:pos x="34" y="241"/>
                </a:cxn>
                <a:cxn ang="0">
                  <a:pos x="48" y="308"/>
                </a:cxn>
                <a:cxn ang="0">
                  <a:pos x="61" y="370"/>
                </a:cxn>
                <a:cxn ang="0">
                  <a:pos x="75" y="424"/>
                </a:cxn>
                <a:cxn ang="0">
                  <a:pos x="90" y="475"/>
                </a:cxn>
                <a:cxn ang="0">
                  <a:pos x="105" y="519"/>
                </a:cxn>
                <a:cxn ang="0">
                  <a:pos x="120" y="559"/>
                </a:cxn>
                <a:cxn ang="0">
                  <a:pos x="135" y="593"/>
                </a:cxn>
                <a:cxn ang="0">
                  <a:pos x="150" y="624"/>
                </a:cxn>
                <a:cxn ang="0">
                  <a:pos x="166" y="651"/>
                </a:cxn>
                <a:cxn ang="0">
                  <a:pos x="181" y="674"/>
                </a:cxn>
                <a:cxn ang="0">
                  <a:pos x="196" y="692"/>
                </a:cxn>
                <a:cxn ang="0">
                  <a:pos x="211" y="708"/>
                </a:cxn>
                <a:cxn ang="0">
                  <a:pos x="226" y="721"/>
                </a:cxn>
                <a:cxn ang="0">
                  <a:pos x="239" y="730"/>
                </a:cxn>
                <a:cxn ang="0">
                  <a:pos x="252" y="738"/>
                </a:cxn>
                <a:cxn ang="0">
                  <a:pos x="265" y="744"/>
                </a:cxn>
                <a:cxn ang="0">
                  <a:pos x="277" y="748"/>
                </a:cxn>
                <a:cxn ang="0">
                  <a:pos x="287" y="750"/>
                </a:cxn>
                <a:cxn ang="0">
                  <a:pos x="307" y="750"/>
                </a:cxn>
                <a:cxn ang="0">
                  <a:pos x="312" y="749"/>
                </a:cxn>
                <a:cxn ang="0">
                  <a:pos x="306" y="751"/>
                </a:cxn>
                <a:cxn ang="0">
                  <a:pos x="279" y="752"/>
                </a:cxn>
                <a:cxn ang="0">
                  <a:pos x="254" y="749"/>
                </a:cxn>
                <a:cxn ang="0">
                  <a:pos x="232" y="739"/>
                </a:cxn>
                <a:cxn ang="0">
                  <a:pos x="209" y="726"/>
                </a:cxn>
                <a:cxn ang="0">
                  <a:pos x="190" y="708"/>
                </a:cxn>
                <a:cxn ang="0">
                  <a:pos x="170" y="686"/>
                </a:cxn>
                <a:cxn ang="0">
                  <a:pos x="153" y="660"/>
                </a:cxn>
                <a:cxn ang="0">
                  <a:pos x="135" y="630"/>
                </a:cxn>
                <a:cxn ang="0">
                  <a:pos x="120" y="599"/>
                </a:cxn>
                <a:cxn ang="0">
                  <a:pos x="106" y="564"/>
                </a:cxn>
                <a:cxn ang="0">
                  <a:pos x="93" y="528"/>
                </a:cxn>
                <a:cxn ang="0">
                  <a:pos x="81" y="491"/>
                </a:cxn>
                <a:cxn ang="0">
                  <a:pos x="69" y="452"/>
                </a:cxn>
                <a:cxn ang="0">
                  <a:pos x="60" y="413"/>
                </a:cxn>
                <a:cxn ang="0">
                  <a:pos x="51" y="373"/>
                </a:cxn>
                <a:cxn ang="0">
                  <a:pos x="42" y="333"/>
                </a:cxn>
                <a:cxn ang="0">
                  <a:pos x="35" y="294"/>
                </a:cxn>
                <a:cxn ang="0">
                  <a:pos x="29" y="255"/>
                </a:cxn>
                <a:cxn ang="0">
                  <a:pos x="23" y="218"/>
                </a:cxn>
                <a:cxn ang="0">
                  <a:pos x="18" y="181"/>
                </a:cxn>
                <a:cxn ang="0">
                  <a:pos x="14" y="148"/>
                </a:cxn>
                <a:cxn ang="0">
                  <a:pos x="11" y="117"/>
                </a:cxn>
                <a:cxn ang="0">
                  <a:pos x="7" y="88"/>
                </a:cxn>
                <a:cxn ang="0">
                  <a:pos x="5" y="63"/>
                </a:cxn>
                <a:cxn ang="0">
                  <a:pos x="3" y="41"/>
                </a:cxn>
                <a:cxn ang="0">
                  <a:pos x="2" y="24"/>
                </a:cxn>
                <a:cxn ang="0">
                  <a:pos x="1" y="12"/>
                </a:cxn>
                <a:cxn ang="0">
                  <a:pos x="0" y="3"/>
                </a:cxn>
                <a:cxn ang="0">
                  <a:pos x="0" y="0"/>
                </a:cxn>
              </a:cxnLst>
              <a:rect l="0" t="0" r="r" b="b"/>
              <a:pathLst>
                <a:path w="334" h="752">
                  <a:moveTo>
                    <a:pt x="333" y="743"/>
                  </a:moveTo>
                  <a:lnTo>
                    <a:pt x="330" y="745"/>
                  </a:lnTo>
                  <a:lnTo>
                    <a:pt x="326" y="746"/>
                  </a:lnTo>
                  <a:lnTo>
                    <a:pt x="321" y="748"/>
                  </a:lnTo>
                  <a:lnTo>
                    <a:pt x="312" y="749"/>
                  </a:lnTo>
                  <a:lnTo>
                    <a:pt x="334" y="743"/>
                  </a:lnTo>
                  <a:lnTo>
                    <a:pt x="333" y="743"/>
                  </a:lnTo>
                  <a:close/>
                  <a:moveTo>
                    <a:pt x="0" y="0"/>
                  </a:moveTo>
                  <a:lnTo>
                    <a:pt x="11" y="88"/>
                  </a:lnTo>
                  <a:lnTo>
                    <a:pt x="22" y="168"/>
                  </a:lnTo>
                  <a:lnTo>
                    <a:pt x="34" y="241"/>
                  </a:lnTo>
                  <a:lnTo>
                    <a:pt x="48" y="308"/>
                  </a:lnTo>
                  <a:lnTo>
                    <a:pt x="61" y="370"/>
                  </a:lnTo>
                  <a:lnTo>
                    <a:pt x="75" y="424"/>
                  </a:lnTo>
                  <a:lnTo>
                    <a:pt x="90" y="475"/>
                  </a:lnTo>
                  <a:lnTo>
                    <a:pt x="105" y="519"/>
                  </a:lnTo>
                  <a:lnTo>
                    <a:pt x="120" y="559"/>
                  </a:lnTo>
                  <a:lnTo>
                    <a:pt x="135" y="593"/>
                  </a:lnTo>
                  <a:lnTo>
                    <a:pt x="150" y="624"/>
                  </a:lnTo>
                  <a:lnTo>
                    <a:pt x="166" y="651"/>
                  </a:lnTo>
                  <a:lnTo>
                    <a:pt x="181" y="674"/>
                  </a:lnTo>
                  <a:lnTo>
                    <a:pt x="196" y="692"/>
                  </a:lnTo>
                  <a:lnTo>
                    <a:pt x="211" y="708"/>
                  </a:lnTo>
                  <a:lnTo>
                    <a:pt x="226" y="721"/>
                  </a:lnTo>
                  <a:lnTo>
                    <a:pt x="239" y="730"/>
                  </a:lnTo>
                  <a:lnTo>
                    <a:pt x="252" y="738"/>
                  </a:lnTo>
                  <a:lnTo>
                    <a:pt x="265" y="744"/>
                  </a:lnTo>
                  <a:lnTo>
                    <a:pt x="277" y="748"/>
                  </a:lnTo>
                  <a:lnTo>
                    <a:pt x="287" y="750"/>
                  </a:lnTo>
                  <a:lnTo>
                    <a:pt x="307" y="750"/>
                  </a:lnTo>
                  <a:lnTo>
                    <a:pt x="312" y="749"/>
                  </a:lnTo>
                  <a:lnTo>
                    <a:pt x="306" y="751"/>
                  </a:lnTo>
                  <a:lnTo>
                    <a:pt x="279" y="752"/>
                  </a:lnTo>
                  <a:lnTo>
                    <a:pt x="254" y="749"/>
                  </a:lnTo>
                  <a:lnTo>
                    <a:pt x="232" y="739"/>
                  </a:lnTo>
                  <a:lnTo>
                    <a:pt x="209" y="726"/>
                  </a:lnTo>
                  <a:lnTo>
                    <a:pt x="190" y="708"/>
                  </a:lnTo>
                  <a:lnTo>
                    <a:pt x="170" y="686"/>
                  </a:lnTo>
                  <a:lnTo>
                    <a:pt x="153" y="660"/>
                  </a:lnTo>
                  <a:lnTo>
                    <a:pt x="135" y="630"/>
                  </a:lnTo>
                  <a:lnTo>
                    <a:pt x="120" y="599"/>
                  </a:lnTo>
                  <a:lnTo>
                    <a:pt x="106" y="564"/>
                  </a:lnTo>
                  <a:lnTo>
                    <a:pt x="93" y="528"/>
                  </a:lnTo>
                  <a:lnTo>
                    <a:pt x="81" y="491"/>
                  </a:lnTo>
                  <a:lnTo>
                    <a:pt x="69" y="452"/>
                  </a:lnTo>
                  <a:lnTo>
                    <a:pt x="60" y="413"/>
                  </a:lnTo>
                  <a:lnTo>
                    <a:pt x="51" y="373"/>
                  </a:lnTo>
                  <a:lnTo>
                    <a:pt x="42" y="333"/>
                  </a:lnTo>
                  <a:lnTo>
                    <a:pt x="35" y="294"/>
                  </a:lnTo>
                  <a:lnTo>
                    <a:pt x="29" y="255"/>
                  </a:lnTo>
                  <a:lnTo>
                    <a:pt x="23" y="218"/>
                  </a:lnTo>
                  <a:lnTo>
                    <a:pt x="18" y="181"/>
                  </a:lnTo>
                  <a:lnTo>
                    <a:pt x="14" y="148"/>
                  </a:lnTo>
                  <a:lnTo>
                    <a:pt x="11" y="117"/>
                  </a:lnTo>
                  <a:lnTo>
                    <a:pt x="7" y="88"/>
                  </a:lnTo>
                  <a:lnTo>
                    <a:pt x="5" y="63"/>
                  </a:lnTo>
                  <a:lnTo>
                    <a:pt x="3" y="41"/>
                  </a:lnTo>
                  <a:lnTo>
                    <a:pt x="2" y="24"/>
                  </a:lnTo>
                  <a:lnTo>
                    <a:pt x="1" y="12"/>
                  </a:lnTo>
                  <a:lnTo>
                    <a:pt x="0" y="3"/>
                  </a:lnTo>
                  <a:lnTo>
                    <a:pt x="0"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50" name="Freeform 14"/>
            <p:cNvSpPr>
              <a:spLocks/>
            </p:cNvSpPr>
            <p:nvPr/>
          </p:nvSpPr>
          <p:spPr bwMode="auto">
            <a:xfrm>
              <a:off x="3746493" y="4025919"/>
              <a:ext cx="509588" cy="1863725"/>
            </a:xfrm>
            <a:custGeom>
              <a:avLst/>
              <a:gdLst/>
              <a:ahLst/>
              <a:cxnLst>
                <a:cxn ang="0">
                  <a:pos x="280" y="0"/>
                </a:cxn>
                <a:cxn ang="0">
                  <a:pos x="291" y="46"/>
                </a:cxn>
                <a:cxn ang="0">
                  <a:pos x="297" y="317"/>
                </a:cxn>
                <a:cxn ang="0">
                  <a:pos x="317" y="345"/>
                </a:cxn>
                <a:cxn ang="0">
                  <a:pos x="320" y="399"/>
                </a:cxn>
                <a:cxn ang="0">
                  <a:pos x="321" y="447"/>
                </a:cxn>
                <a:cxn ang="0">
                  <a:pos x="320" y="491"/>
                </a:cxn>
                <a:cxn ang="0">
                  <a:pos x="317" y="530"/>
                </a:cxn>
                <a:cxn ang="0">
                  <a:pos x="314" y="565"/>
                </a:cxn>
                <a:cxn ang="0">
                  <a:pos x="308" y="596"/>
                </a:cxn>
                <a:cxn ang="0">
                  <a:pos x="303" y="622"/>
                </a:cxn>
                <a:cxn ang="0">
                  <a:pos x="298" y="645"/>
                </a:cxn>
                <a:cxn ang="0">
                  <a:pos x="287" y="679"/>
                </a:cxn>
                <a:cxn ang="0">
                  <a:pos x="283" y="690"/>
                </a:cxn>
                <a:cxn ang="0">
                  <a:pos x="279" y="698"/>
                </a:cxn>
                <a:cxn ang="0">
                  <a:pos x="276" y="703"/>
                </a:cxn>
                <a:cxn ang="0">
                  <a:pos x="275" y="704"/>
                </a:cxn>
                <a:cxn ang="0">
                  <a:pos x="220" y="821"/>
                </a:cxn>
                <a:cxn ang="0">
                  <a:pos x="58" y="872"/>
                </a:cxn>
                <a:cxn ang="0">
                  <a:pos x="49" y="1117"/>
                </a:cxn>
                <a:cxn ang="0">
                  <a:pos x="0" y="1174"/>
                </a:cxn>
                <a:cxn ang="0">
                  <a:pos x="39" y="1117"/>
                </a:cxn>
                <a:cxn ang="0">
                  <a:pos x="49" y="866"/>
                </a:cxn>
                <a:cxn ang="0">
                  <a:pos x="211" y="819"/>
                </a:cxn>
                <a:cxn ang="0">
                  <a:pos x="267" y="700"/>
                </a:cxn>
                <a:cxn ang="0">
                  <a:pos x="282" y="663"/>
                </a:cxn>
                <a:cxn ang="0">
                  <a:pos x="293" y="625"/>
                </a:cxn>
                <a:cxn ang="0">
                  <a:pos x="301" y="588"/>
                </a:cxn>
                <a:cxn ang="0">
                  <a:pos x="306" y="552"/>
                </a:cxn>
                <a:cxn ang="0">
                  <a:pos x="310" y="517"/>
                </a:cxn>
                <a:cxn ang="0">
                  <a:pos x="313" y="484"/>
                </a:cxn>
                <a:cxn ang="0">
                  <a:pos x="314" y="453"/>
                </a:cxn>
                <a:cxn ang="0">
                  <a:pos x="313" y="425"/>
                </a:cxn>
                <a:cxn ang="0">
                  <a:pos x="311" y="402"/>
                </a:cxn>
                <a:cxn ang="0">
                  <a:pos x="310" y="382"/>
                </a:cxn>
                <a:cxn ang="0">
                  <a:pos x="309" y="368"/>
                </a:cxn>
                <a:cxn ang="0">
                  <a:pos x="307" y="359"/>
                </a:cxn>
                <a:cxn ang="0">
                  <a:pos x="307" y="355"/>
                </a:cxn>
                <a:cxn ang="0">
                  <a:pos x="289" y="324"/>
                </a:cxn>
                <a:cxn ang="0">
                  <a:pos x="289" y="310"/>
                </a:cxn>
                <a:cxn ang="0">
                  <a:pos x="288" y="295"/>
                </a:cxn>
                <a:cxn ang="0">
                  <a:pos x="288" y="250"/>
                </a:cxn>
                <a:cxn ang="0">
                  <a:pos x="287" y="225"/>
                </a:cxn>
                <a:cxn ang="0">
                  <a:pos x="286" y="198"/>
                </a:cxn>
                <a:cxn ang="0">
                  <a:pos x="286" y="170"/>
                </a:cxn>
                <a:cxn ang="0">
                  <a:pos x="285" y="143"/>
                </a:cxn>
                <a:cxn ang="0">
                  <a:pos x="285" y="95"/>
                </a:cxn>
                <a:cxn ang="0">
                  <a:pos x="284" y="77"/>
                </a:cxn>
                <a:cxn ang="0">
                  <a:pos x="284" y="39"/>
                </a:cxn>
                <a:cxn ang="0">
                  <a:pos x="283" y="25"/>
                </a:cxn>
                <a:cxn ang="0">
                  <a:pos x="281" y="13"/>
                </a:cxn>
                <a:cxn ang="0">
                  <a:pos x="280" y="3"/>
                </a:cxn>
                <a:cxn ang="0">
                  <a:pos x="280" y="0"/>
                </a:cxn>
              </a:cxnLst>
              <a:rect l="0" t="0" r="r" b="b"/>
              <a:pathLst>
                <a:path w="321" h="1174">
                  <a:moveTo>
                    <a:pt x="280" y="0"/>
                  </a:moveTo>
                  <a:lnTo>
                    <a:pt x="291" y="46"/>
                  </a:lnTo>
                  <a:lnTo>
                    <a:pt x="297" y="317"/>
                  </a:lnTo>
                  <a:lnTo>
                    <a:pt x="317" y="345"/>
                  </a:lnTo>
                  <a:lnTo>
                    <a:pt x="320" y="399"/>
                  </a:lnTo>
                  <a:lnTo>
                    <a:pt x="321" y="447"/>
                  </a:lnTo>
                  <a:lnTo>
                    <a:pt x="320" y="491"/>
                  </a:lnTo>
                  <a:lnTo>
                    <a:pt x="317" y="530"/>
                  </a:lnTo>
                  <a:lnTo>
                    <a:pt x="314" y="565"/>
                  </a:lnTo>
                  <a:lnTo>
                    <a:pt x="308" y="596"/>
                  </a:lnTo>
                  <a:lnTo>
                    <a:pt x="303" y="622"/>
                  </a:lnTo>
                  <a:lnTo>
                    <a:pt x="298" y="645"/>
                  </a:lnTo>
                  <a:lnTo>
                    <a:pt x="287" y="679"/>
                  </a:lnTo>
                  <a:lnTo>
                    <a:pt x="283" y="690"/>
                  </a:lnTo>
                  <a:lnTo>
                    <a:pt x="279" y="698"/>
                  </a:lnTo>
                  <a:lnTo>
                    <a:pt x="276" y="703"/>
                  </a:lnTo>
                  <a:lnTo>
                    <a:pt x="275" y="704"/>
                  </a:lnTo>
                  <a:lnTo>
                    <a:pt x="220" y="821"/>
                  </a:lnTo>
                  <a:lnTo>
                    <a:pt x="58" y="872"/>
                  </a:lnTo>
                  <a:lnTo>
                    <a:pt x="49" y="1117"/>
                  </a:lnTo>
                  <a:lnTo>
                    <a:pt x="0" y="1174"/>
                  </a:lnTo>
                  <a:lnTo>
                    <a:pt x="39" y="1117"/>
                  </a:lnTo>
                  <a:lnTo>
                    <a:pt x="49" y="866"/>
                  </a:lnTo>
                  <a:lnTo>
                    <a:pt x="211" y="819"/>
                  </a:lnTo>
                  <a:lnTo>
                    <a:pt x="267" y="700"/>
                  </a:lnTo>
                  <a:lnTo>
                    <a:pt x="282" y="663"/>
                  </a:lnTo>
                  <a:lnTo>
                    <a:pt x="293" y="625"/>
                  </a:lnTo>
                  <a:lnTo>
                    <a:pt x="301" y="588"/>
                  </a:lnTo>
                  <a:lnTo>
                    <a:pt x="306" y="552"/>
                  </a:lnTo>
                  <a:lnTo>
                    <a:pt x="310" y="517"/>
                  </a:lnTo>
                  <a:lnTo>
                    <a:pt x="313" y="484"/>
                  </a:lnTo>
                  <a:lnTo>
                    <a:pt x="314" y="453"/>
                  </a:lnTo>
                  <a:lnTo>
                    <a:pt x="313" y="425"/>
                  </a:lnTo>
                  <a:lnTo>
                    <a:pt x="311" y="402"/>
                  </a:lnTo>
                  <a:lnTo>
                    <a:pt x="310" y="382"/>
                  </a:lnTo>
                  <a:lnTo>
                    <a:pt x="309" y="368"/>
                  </a:lnTo>
                  <a:lnTo>
                    <a:pt x="307" y="359"/>
                  </a:lnTo>
                  <a:lnTo>
                    <a:pt x="307" y="355"/>
                  </a:lnTo>
                  <a:lnTo>
                    <a:pt x="289" y="324"/>
                  </a:lnTo>
                  <a:lnTo>
                    <a:pt x="289" y="310"/>
                  </a:lnTo>
                  <a:lnTo>
                    <a:pt x="288" y="295"/>
                  </a:lnTo>
                  <a:lnTo>
                    <a:pt x="288" y="250"/>
                  </a:lnTo>
                  <a:lnTo>
                    <a:pt x="287" y="225"/>
                  </a:lnTo>
                  <a:lnTo>
                    <a:pt x="286" y="198"/>
                  </a:lnTo>
                  <a:lnTo>
                    <a:pt x="286" y="170"/>
                  </a:lnTo>
                  <a:lnTo>
                    <a:pt x="285" y="143"/>
                  </a:lnTo>
                  <a:lnTo>
                    <a:pt x="285" y="95"/>
                  </a:lnTo>
                  <a:lnTo>
                    <a:pt x="284" y="77"/>
                  </a:lnTo>
                  <a:lnTo>
                    <a:pt x="284" y="39"/>
                  </a:lnTo>
                  <a:lnTo>
                    <a:pt x="283" y="25"/>
                  </a:lnTo>
                  <a:lnTo>
                    <a:pt x="281" y="13"/>
                  </a:lnTo>
                  <a:lnTo>
                    <a:pt x="280" y="3"/>
                  </a:lnTo>
                  <a:lnTo>
                    <a:pt x="280"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sp>
          <p:nvSpPr>
            <p:cNvPr id="51" name="Freeform 15"/>
            <p:cNvSpPr>
              <a:spLocks/>
            </p:cNvSpPr>
            <p:nvPr/>
          </p:nvSpPr>
          <p:spPr bwMode="auto">
            <a:xfrm>
              <a:off x="3962393" y="5457844"/>
              <a:ext cx="1095375" cy="206375"/>
            </a:xfrm>
            <a:custGeom>
              <a:avLst/>
              <a:gdLst/>
              <a:ahLst/>
              <a:cxnLst>
                <a:cxn ang="0">
                  <a:pos x="690" y="0"/>
                </a:cxn>
                <a:cxn ang="0">
                  <a:pos x="275" y="130"/>
                </a:cxn>
                <a:cxn ang="0">
                  <a:pos x="0" y="7"/>
                </a:cxn>
                <a:cxn ang="0">
                  <a:pos x="277" y="114"/>
                </a:cxn>
                <a:cxn ang="0">
                  <a:pos x="690" y="0"/>
                </a:cxn>
              </a:cxnLst>
              <a:rect l="0" t="0" r="r" b="b"/>
              <a:pathLst>
                <a:path w="690" h="130">
                  <a:moveTo>
                    <a:pt x="690" y="0"/>
                  </a:moveTo>
                  <a:lnTo>
                    <a:pt x="275" y="130"/>
                  </a:lnTo>
                  <a:lnTo>
                    <a:pt x="0" y="7"/>
                  </a:lnTo>
                  <a:lnTo>
                    <a:pt x="277" y="114"/>
                  </a:lnTo>
                  <a:lnTo>
                    <a:pt x="690" y="0"/>
                  </a:lnTo>
                  <a:close/>
                </a:path>
              </a:pathLst>
            </a:custGeom>
            <a:gradFill flip="none" rotWithShape="1">
              <a:gsLst>
                <a:gs pos="0">
                  <a:srgbClr val="C98D21"/>
                </a:gs>
                <a:gs pos="74000">
                  <a:srgbClr val="F3EB4F"/>
                </a:gs>
                <a:gs pos="54000">
                  <a:srgbClr val="F3CB69"/>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ln>
                  <a:solidFill>
                    <a:srgbClr val="127210"/>
                  </a:solidFill>
                </a:ln>
              </a:endParaRPr>
            </a:p>
          </p:txBody>
        </p:sp>
      </p:grpSp>
      <p:sp>
        <p:nvSpPr>
          <p:cNvPr id="59" name="任意多边形 58"/>
          <p:cNvSpPr/>
          <p:nvPr/>
        </p:nvSpPr>
        <p:spPr bwMode="auto">
          <a:xfrm>
            <a:off x="6851849" y="4625148"/>
            <a:ext cx="699586" cy="821717"/>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5392"/>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dirty="0">
              <a:ln>
                <a:solidFill>
                  <a:srgbClr val="127210"/>
                </a:solidFill>
              </a:ln>
            </a:endParaRPr>
          </a:p>
        </p:txBody>
      </p:sp>
      <p:sp>
        <p:nvSpPr>
          <p:cNvPr id="62" name="任意多边形 61"/>
          <p:cNvSpPr/>
          <p:nvPr/>
        </p:nvSpPr>
        <p:spPr bwMode="auto">
          <a:xfrm>
            <a:off x="9992742" y="4675266"/>
            <a:ext cx="517153" cy="625392"/>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005392"/>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ln>
                <a:solidFill>
                  <a:srgbClr val="127210"/>
                </a:solidFill>
              </a:ln>
            </a:endParaRPr>
          </a:p>
        </p:txBody>
      </p:sp>
      <p:sp>
        <p:nvSpPr>
          <p:cNvPr id="65" name="任意多边形 64"/>
          <p:cNvSpPr/>
          <p:nvPr/>
        </p:nvSpPr>
        <p:spPr bwMode="auto">
          <a:xfrm>
            <a:off x="8334420" y="4594922"/>
            <a:ext cx="959426" cy="1095053"/>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FAB300"/>
          </a:solidFill>
          <a:ln>
            <a:noFill/>
          </a:ln>
          <a:effectLst>
            <a:outerShdw blurRad="571500" dist="546100" dir="8100000" sx="98000" sy="98000" algn="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4000">
              <a:ln>
                <a:solidFill>
                  <a:srgbClr val="127210"/>
                </a:solidFill>
              </a:ln>
            </a:endParaRPr>
          </a:p>
        </p:txBody>
      </p:sp>
      <p:sp>
        <p:nvSpPr>
          <p:cNvPr id="52" name="文本框 36">
            <a:extLst>
              <a:ext uri="{FF2B5EF4-FFF2-40B4-BE49-F238E27FC236}">
                <a16:creationId xmlns:a16="http://schemas.microsoft.com/office/drawing/2014/main" id="{1F0D6B93-7CD5-481D-B88F-27B8AB208F19}"/>
              </a:ext>
            </a:extLst>
          </p:cNvPr>
          <p:cNvSpPr txBox="1"/>
          <p:nvPr/>
        </p:nvSpPr>
        <p:spPr>
          <a:xfrm>
            <a:off x="9075292" y="3161088"/>
            <a:ext cx="1402505"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数据</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r>
              <a:rPr lang="zh-CN" altLang="en-US" sz="2800" b="1" dirty="0">
                <a:solidFill>
                  <a:schemeClr val="bg1"/>
                </a:solidFill>
                <a:latin typeface="微软雅黑" panose="020B0503020204020204" pitchFamily="34" charset="-122"/>
                <a:ea typeface="微软雅黑" panose="020B0503020204020204" pitchFamily="34" charset="-122"/>
              </a:rPr>
              <a:t>采集</a:t>
            </a:r>
          </a:p>
        </p:txBody>
      </p:sp>
      <p:grpSp>
        <p:nvGrpSpPr>
          <p:cNvPr id="31" name="组合 30">
            <a:extLst>
              <a:ext uri="{FF2B5EF4-FFF2-40B4-BE49-F238E27FC236}">
                <a16:creationId xmlns:a16="http://schemas.microsoft.com/office/drawing/2014/main" id="{97C18AD8-7434-420D-A464-CA1787D27777}"/>
              </a:ext>
            </a:extLst>
          </p:cNvPr>
          <p:cNvGrpSpPr/>
          <p:nvPr/>
        </p:nvGrpSpPr>
        <p:grpSpPr>
          <a:xfrm>
            <a:off x="440055" y="242570"/>
            <a:ext cx="5430658" cy="951230"/>
            <a:chOff x="440055" y="242570"/>
            <a:chExt cx="5430658" cy="951230"/>
          </a:xfrm>
        </p:grpSpPr>
        <p:sp>
          <p:nvSpPr>
            <p:cNvPr id="33" name="标题 1">
              <a:extLst>
                <a:ext uri="{FF2B5EF4-FFF2-40B4-BE49-F238E27FC236}">
                  <a16:creationId xmlns:a16="http://schemas.microsoft.com/office/drawing/2014/main" id="{44E7E43A-49A5-4766-8551-CE2F0A646784}"/>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招聘岗位</a:t>
              </a:r>
            </a:p>
          </p:txBody>
        </p:sp>
        <p:cxnSp>
          <p:nvCxnSpPr>
            <p:cNvPr id="34" name="直接连接符 33">
              <a:extLst>
                <a:ext uri="{FF2B5EF4-FFF2-40B4-BE49-F238E27FC236}">
                  <a16:creationId xmlns:a16="http://schemas.microsoft.com/office/drawing/2014/main" id="{77F318A5-DD85-490C-B83E-478B656B8439}"/>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
        <p:nvSpPr>
          <p:cNvPr id="35" name="文本框 37">
            <a:extLst>
              <a:ext uri="{FF2B5EF4-FFF2-40B4-BE49-F238E27FC236}">
                <a16:creationId xmlns:a16="http://schemas.microsoft.com/office/drawing/2014/main" id="{BDE6F8B2-6D4B-47CA-A62C-28673BDE3FA4}"/>
              </a:ext>
            </a:extLst>
          </p:cNvPr>
          <p:cNvSpPr txBox="1"/>
          <p:nvPr/>
        </p:nvSpPr>
        <p:spPr>
          <a:xfrm>
            <a:off x="130382" y="1101176"/>
            <a:ext cx="4049376" cy="369332"/>
          </a:xfrm>
          <a:prstGeom prst="rect">
            <a:avLst/>
          </a:prstGeom>
          <a:noFill/>
        </p:spPr>
        <p:txBody>
          <a:bodyPr wrap="square" rtlCol="0">
            <a:spAutoFit/>
          </a:bodyPr>
          <a:lstStyle/>
          <a:p>
            <a:pPr algn="ctr"/>
            <a:r>
              <a:rPr lang="zh-CN" altLang="en-US" b="1" dirty="0">
                <a:solidFill>
                  <a:srgbClr val="FAB300"/>
                </a:solidFill>
                <a:latin typeface="微软雅黑 Light" panose="020B0502040204020203" pitchFamily="34" charset="-122"/>
                <a:ea typeface="微软雅黑 Light" panose="020B0502040204020203" pitchFamily="34" charset="-122"/>
              </a:rPr>
              <a:t>我们被行业称为“人工智能训练师”</a:t>
            </a:r>
          </a:p>
        </p:txBody>
      </p:sp>
    </p:spTree>
    <p:extLst>
      <p:ext uri="{BB962C8B-B14F-4D97-AF65-F5344CB8AC3E}">
        <p14:creationId xmlns:p14="http://schemas.microsoft.com/office/powerpoint/2010/main" val="3477931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E55FD92D-DA63-4513-9B1B-B7590682FE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4502480" y="1265549"/>
            <a:ext cx="651284" cy="1123547"/>
            <a:chOff x="4532190" y="1556792"/>
            <a:chExt cx="651284" cy="1123547"/>
          </a:xfrm>
        </p:grpSpPr>
        <p:cxnSp>
          <p:nvCxnSpPr>
            <p:cNvPr id="3" name="直接连接符 2"/>
            <p:cNvCxnSpPr/>
            <p:nvPr/>
          </p:nvCxnSpPr>
          <p:spPr>
            <a:xfrm>
              <a:off x="4858515" y="2064060"/>
              <a:ext cx="0" cy="616279"/>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4532190" y="1556792"/>
              <a:ext cx="651284" cy="6512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01</a:t>
              </a:r>
              <a:endParaRPr lang="zh-CN" altLang="en-US" sz="2000" b="1" dirty="0"/>
            </a:p>
          </p:txBody>
        </p:sp>
      </p:grpSp>
      <p:grpSp>
        <p:nvGrpSpPr>
          <p:cNvPr id="5" name="组合 4"/>
          <p:cNvGrpSpPr/>
          <p:nvPr/>
        </p:nvGrpSpPr>
        <p:grpSpPr>
          <a:xfrm>
            <a:off x="7402314" y="1265549"/>
            <a:ext cx="651284" cy="1123547"/>
            <a:chOff x="7432024" y="1556792"/>
            <a:chExt cx="651284" cy="1123547"/>
          </a:xfrm>
        </p:grpSpPr>
        <p:cxnSp>
          <p:nvCxnSpPr>
            <p:cNvPr id="6" name="直接连接符 5"/>
            <p:cNvCxnSpPr/>
            <p:nvPr/>
          </p:nvCxnSpPr>
          <p:spPr>
            <a:xfrm>
              <a:off x="7758349" y="2064060"/>
              <a:ext cx="0" cy="616279"/>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432024" y="1556792"/>
              <a:ext cx="651284" cy="6512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02</a:t>
              </a:r>
              <a:endParaRPr lang="zh-CN" altLang="en-US" sz="2000" b="1" dirty="0"/>
            </a:p>
          </p:txBody>
        </p:sp>
      </p:grpSp>
      <p:grpSp>
        <p:nvGrpSpPr>
          <p:cNvPr id="8" name="组合 7"/>
          <p:cNvGrpSpPr/>
          <p:nvPr/>
        </p:nvGrpSpPr>
        <p:grpSpPr>
          <a:xfrm>
            <a:off x="10016096" y="1266715"/>
            <a:ext cx="651284" cy="1123547"/>
            <a:chOff x="10045806" y="1557958"/>
            <a:chExt cx="651284" cy="1123547"/>
          </a:xfrm>
        </p:grpSpPr>
        <p:cxnSp>
          <p:nvCxnSpPr>
            <p:cNvPr id="9" name="直接连接符 8"/>
            <p:cNvCxnSpPr/>
            <p:nvPr/>
          </p:nvCxnSpPr>
          <p:spPr>
            <a:xfrm>
              <a:off x="10372131" y="2065226"/>
              <a:ext cx="0" cy="616279"/>
            </a:xfrm>
            <a:prstGeom prst="line">
              <a:avLst/>
            </a:prstGeom>
            <a:ln w="381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045806" y="1557958"/>
              <a:ext cx="651284" cy="6512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03</a:t>
              </a:r>
              <a:endParaRPr lang="zh-CN" altLang="en-US" sz="2000" b="1" dirty="0"/>
            </a:p>
          </p:txBody>
        </p:sp>
      </p:grpSp>
      <p:grpSp>
        <p:nvGrpSpPr>
          <p:cNvPr id="11" name="组合 10"/>
          <p:cNvGrpSpPr/>
          <p:nvPr/>
        </p:nvGrpSpPr>
        <p:grpSpPr>
          <a:xfrm>
            <a:off x="7727956" y="2389283"/>
            <a:ext cx="3146048" cy="806450"/>
            <a:chOff x="7757666" y="2680527"/>
            <a:chExt cx="3146048" cy="806450"/>
          </a:xfrm>
        </p:grpSpPr>
        <p:sp>
          <p:nvSpPr>
            <p:cNvPr id="12" name="圆角矩形 11"/>
            <p:cNvSpPr/>
            <p:nvPr/>
          </p:nvSpPr>
          <p:spPr>
            <a:xfrm>
              <a:off x="7757666" y="2680527"/>
              <a:ext cx="3146048" cy="806450"/>
            </a:xfrm>
            <a:prstGeom prst="roundRect">
              <a:avLst>
                <a:gd name="adj" fmla="val 50000"/>
              </a:avLst>
            </a:prstGeom>
            <a:solidFill>
              <a:srgbClr val="0053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itchFamily="34" charset="-122"/>
                <a:ea typeface="微软雅黑" pitchFamily="34" charset="-122"/>
              </a:endParaRPr>
            </a:p>
          </p:txBody>
        </p:sp>
        <p:sp>
          <p:nvSpPr>
            <p:cNvPr id="13" name="TextBox 12"/>
            <p:cNvSpPr txBox="1"/>
            <p:nvPr/>
          </p:nvSpPr>
          <p:spPr>
            <a:xfrm>
              <a:off x="8277181" y="2904920"/>
              <a:ext cx="241990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b="1" dirty="0">
                  <a:latin typeface="微软雅黑" pitchFamily="34" charset="-122"/>
                  <a:ea typeface="微软雅黑" pitchFamily="34" charset="-122"/>
                </a:rPr>
                <a:t>数据采集岗</a:t>
              </a:r>
            </a:p>
          </p:txBody>
        </p:sp>
      </p:grpSp>
      <p:grpSp>
        <p:nvGrpSpPr>
          <p:cNvPr id="14" name="组合 13"/>
          <p:cNvGrpSpPr/>
          <p:nvPr/>
        </p:nvGrpSpPr>
        <p:grpSpPr>
          <a:xfrm>
            <a:off x="4502480" y="2389283"/>
            <a:ext cx="3720400" cy="806450"/>
            <a:chOff x="4532190" y="2680527"/>
            <a:chExt cx="3720400" cy="806450"/>
          </a:xfrm>
        </p:grpSpPr>
        <p:sp>
          <p:nvSpPr>
            <p:cNvPr id="15" name="圆角矩形 14"/>
            <p:cNvSpPr/>
            <p:nvPr/>
          </p:nvSpPr>
          <p:spPr>
            <a:xfrm>
              <a:off x="4532190" y="2680527"/>
              <a:ext cx="3720400" cy="806450"/>
            </a:xfrm>
            <a:prstGeom prst="roundRect">
              <a:avLst>
                <a:gd name="adj" fmla="val 50000"/>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itchFamily="34" charset="-122"/>
                <a:ea typeface="微软雅黑" pitchFamily="34" charset="-122"/>
              </a:endParaRPr>
            </a:p>
          </p:txBody>
        </p:sp>
        <p:sp>
          <p:nvSpPr>
            <p:cNvPr id="16" name="TextBox 15"/>
            <p:cNvSpPr txBox="1"/>
            <p:nvPr/>
          </p:nvSpPr>
          <p:spPr>
            <a:xfrm>
              <a:off x="5663157" y="2904920"/>
              <a:ext cx="225069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b="1" dirty="0">
                  <a:latin typeface="微软雅黑" pitchFamily="34" charset="-122"/>
                  <a:ea typeface="微软雅黑" pitchFamily="34" charset="-122"/>
                </a:rPr>
                <a:t>图片标注岗</a:t>
              </a:r>
            </a:p>
          </p:txBody>
        </p:sp>
      </p:grpSp>
      <p:grpSp>
        <p:nvGrpSpPr>
          <p:cNvPr id="17" name="组合 16"/>
          <p:cNvGrpSpPr/>
          <p:nvPr/>
        </p:nvGrpSpPr>
        <p:grpSpPr>
          <a:xfrm>
            <a:off x="1240960" y="2156012"/>
            <a:ext cx="4201040" cy="1272988"/>
            <a:chOff x="1270670" y="2447256"/>
            <a:chExt cx="4201040" cy="1272988"/>
          </a:xfrm>
        </p:grpSpPr>
        <p:grpSp>
          <p:nvGrpSpPr>
            <p:cNvPr id="18" name="组合 17"/>
            <p:cNvGrpSpPr/>
            <p:nvPr/>
          </p:nvGrpSpPr>
          <p:grpSpPr>
            <a:xfrm>
              <a:off x="1270670" y="2447256"/>
              <a:ext cx="4201040" cy="1272988"/>
              <a:chOff x="1246093" y="2792504"/>
              <a:chExt cx="6436659" cy="1272988"/>
            </a:xfrm>
            <a:effectLst>
              <a:outerShdw blurRad="50800" dist="38100" algn="l" rotWithShape="0">
                <a:prstClr val="black">
                  <a:alpha val="40000"/>
                </a:prstClr>
              </a:outerShdw>
            </a:effectLst>
          </p:grpSpPr>
          <p:sp>
            <p:nvSpPr>
              <p:cNvPr id="21" name="圆角矩形 20"/>
              <p:cNvSpPr/>
              <p:nvPr/>
            </p:nvSpPr>
            <p:spPr>
              <a:xfrm>
                <a:off x="1440041" y="3025587"/>
                <a:ext cx="6242711" cy="806823"/>
              </a:xfrm>
              <a:prstGeom prst="roundRect">
                <a:avLst>
                  <a:gd name="adj" fmla="val 50000"/>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itchFamily="34" charset="-122"/>
                  <a:ea typeface="微软雅黑" pitchFamily="34" charset="-122"/>
                </a:endParaRPr>
              </a:p>
            </p:txBody>
          </p:sp>
          <p:sp>
            <p:nvSpPr>
              <p:cNvPr id="22" name="椭圆 21"/>
              <p:cNvSpPr/>
              <p:nvPr/>
            </p:nvSpPr>
            <p:spPr>
              <a:xfrm>
                <a:off x="1246093" y="2792504"/>
                <a:ext cx="2023551" cy="1272988"/>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itchFamily="34" charset="-122"/>
                  <a:ea typeface="微软雅黑" pitchFamily="34" charset="-122"/>
                </a:endParaRPr>
              </a:p>
            </p:txBody>
          </p:sp>
        </p:grpSp>
        <p:sp>
          <p:nvSpPr>
            <p:cNvPr id="19" name="TextBox 18"/>
            <p:cNvSpPr txBox="1"/>
            <p:nvPr/>
          </p:nvSpPr>
          <p:spPr>
            <a:xfrm>
              <a:off x="2763565" y="2889561"/>
              <a:ext cx="250821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800" b="1" dirty="0">
                  <a:latin typeface="微软雅黑" pitchFamily="34" charset="-122"/>
                  <a:ea typeface="微软雅黑" pitchFamily="34" charset="-122"/>
                </a:rPr>
                <a:t>语音标注岗</a:t>
              </a:r>
            </a:p>
          </p:txBody>
        </p:sp>
        <p:sp>
          <p:nvSpPr>
            <p:cNvPr id="20" name="Freeform 494"/>
            <p:cNvSpPr>
              <a:spLocks noEditPoints="1"/>
            </p:cNvSpPr>
            <p:nvPr/>
          </p:nvSpPr>
          <p:spPr bwMode="auto">
            <a:xfrm>
              <a:off x="1637986" y="2759033"/>
              <a:ext cx="586086" cy="661106"/>
            </a:xfrm>
            <a:custGeom>
              <a:avLst/>
              <a:gdLst>
                <a:gd name="T0" fmla="*/ 68 w 125"/>
                <a:gd name="T1" fmla="*/ 27 h 141"/>
                <a:gd name="T2" fmla="*/ 77 w 125"/>
                <a:gd name="T3" fmla="*/ 40 h 141"/>
                <a:gd name="T4" fmla="*/ 74 w 125"/>
                <a:gd name="T5" fmla="*/ 51 h 141"/>
                <a:gd name="T6" fmla="*/ 107 w 125"/>
                <a:gd name="T7" fmla="*/ 141 h 141"/>
                <a:gd name="T8" fmla="*/ 29 w 125"/>
                <a:gd name="T9" fmla="*/ 141 h 141"/>
                <a:gd name="T10" fmla="*/ 40 w 125"/>
                <a:gd name="T11" fmla="*/ 86 h 141"/>
                <a:gd name="T12" fmla="*/ 50 w 125"/>
                <a:gd name="T13" fmla="*/ 46 h 141"/>
                <a:gd name="T14" fmla="*/ 50 w 125"/>
                <a:gd name="T15" fmla="*/ 35 h 141"/>
                <a:gd name="T16" fmla="*/ 63 w 125"/>
                <a:gd name="T17" fmla="*/ 25 h 141"/>
                <a:gd name="T18" fmla="*/ 66 w 125"/>
                <a:gd name="T19" fmla="*/ 68 h 141"/>
                <a:gd name="T20" fmla="*/ 66 w 125"/>
                <a:gd name="T21" fmla="*/ 68 h 141"/>
                <a:gd name="T22" fmla="*/ 55 w 125"/>
                <a:gd name="T23" fmla="*/ 86 h 141"/>
                <a:gd name="T24" fmla="*/ 68 w 125"/>
                <a:gd name="T25" fmla="*/ 75 h 141"/>
                <a:gd name="T26" fmla="*/ 81 w 125"/>
                <a:gd name="T27" fmla="*/ 110 h 141"/>
                <a:gd name="T28" fmla="*/ 85 w 125"/>
                <a:gd name="T29" fmla="*/ 117 h 141"/>
                <a:gd name="T30" fmla="*/ 85 w 125"/>
                <a:gd name="T31" fmla="*/ 117 h 141"/>
                <a:gd name="T32" fmla="*/ 70 w 125"/>
                <a:gd name="T33" fmla="*/ 115 h 141"/>
                <a:gd name="T34" fmla="*/ 44 w 125"/>
                <a:gd name="T35" fmla="*/ 128 h 141"/>
                <a:gd name="T36" fmla="*/ 66 w 125"/>
                <a:gd name="T37" fmla="*/ 93 h 141"/>
                <a:gd name="T38" fmla="*/ 48 w 125"/>
                <a:gd name="T39" fmla="*/ 104 h 141"/>
                <a:gd name="T40" fmla="*/ 101 w 125"/>
                <a:gd name="T41" fmla="*/ 7 h 141"/>
                <a:gd name="T42" fmla="*/ 112 w 125"/>
                <a:gd name="T43" fmla="*/ 31 h 141"/>
                <a:gd name="T44" fmla="*/ 112 w 125"/>
                <a:gd name="T45" fmla="*/ 49 h 141"/>
                <a:gd name="T46" fmla="*/ 99 w 125"/>
                <a:gd name="T47" fmla="*/ 73 h 141"/>
                <a:gd name="T48" fmla="*/ 116 w 125"/>
                <a:gd name="T49" fmla="*/ 73 h 141"/>
                <a:gd name="T50" fmla="*/ 125 w 125"/>
                <a:gd name="T51" fmla="*/ 40 h 141"/>
                <a:gd name="T52" fmla="*/ 121 w 125"/>
                <a:gd name="T53" fmla="*/ 18 h 141"/>
                <a:gd name="T54" fmla="*/ 110 w 125"/>
                <a:gd name="T55" fmla="*/ 0 h 141"/>
                <a:gd name="T56" fmla="*/ 26 w 125"/>
                <a:gd name="T57" fmla="*/ 73 h 141"/>
                <a:gd name="T58" fmla="*/ 15 w 125"/>
                <a:gd name="T59" fmla="*/ 49 h 141"/>
                <a:gd name="T60" fmla="*/ 15 w 125"/>
                <a:gd name="T61" fmla="*/ 31 h 141"/>
                <a:gd name="T62" fmla="*/ 26 w 125"/>
                <a:gd name="T63" fmla="*/ 7 h 141"/>
                <a:gd name="T64" fmla="*/ 9 w 125"/>
                <a:gd name="T65" fmla="*/ 9 h 141"/>
                <a:gd name="T66" fmla="*/ 0 w 125"/>
                <a:gd name="T67" fmla="*/ 40 h 141"/>
                <a:gd name="T68" fmla="*/ 6 w 125"/>
                <a:gd name="T69" fmla="*/ 62 h 141"/>
                <a:gd name="T70" fmla="*/ 17 w 125"/>
                <a:gd name="T71" fmla="*/ 80 h 141"/>
                <a:gd name="T72" fmla="*/ 83 w 125"/>
                <a:gd name="T73" fmla="*/ 22 h 141"/>
                <a:gd name="T74" fmla="*/ 90 w 125"/>
                <a:gd name="T75" fmla="*/ 40 h 141"/>
                <a:gd name="T76" fmla="*/ 92 w 125"/>
                <a:gd name="T77" fmla="*/ 66 h 141"/>
                <a:gd name="T78" fmla="*/ 99 w 125"/>
                <a:gd name="T79" fmla="*/ 55 h 141"/>
                <a:gd name="T80" fmla="*/ 103 w 125"/>
                <a:gd name="T81" fmla="*/ 40 h 141"/>
                <a:gd name="T82" fmla="*/ 96 w 125"/>
                <a:gd name="T83" fmla="*/ 20 h 141"/>
                <a:gd name="T84" fmla="*/ 35 w 125"/>
                <a:gd name="T85" fmla="*/ 66 h 141"/>
                <a:gd name="T86" fmla="*/ 39 w 125"/>
                <a:gd name="T87" fmla="*/ 49 h 141"/>
                <a:gd name="T88" fmla="*/ 39 w 125"/>
                <a:gd name="T89" fmla="*/ 31 h 141"/>
                <a:gd name="T90" fmla="*/ 33 w 125"/>
                <a:gd name="T91" fmla="*/ 14 h 141"/>
                <a:gd name="T92" fmla="*/ 24 w 125"/>
                <a:gd name="T93" fmla="*/ 33 h 141"/>
                <a:gd name="T94" fmla="*/ 24 w 125"/>
                <a:gd name="T95" fmla="*/ 47 h 141"/>
                <a:gd name="T96" fmla="*/ 35 w 125"/>
                <a:gd name="T97"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1">
                  <a:moveTo>
                    <a:pt x="63" y="25"/>
                  </a:moveTo>
                  <a:lnTo>
                    <a:pt x="63" y="25"/>
                  </a:lnTo>
                  <a:lnTo>
                    <a:pt x="68" y="27"/>
                  </a:lnTo>
                  <a:lnTo>
                    <a:pt x="74" y="29"/>
                  </a:lnTo>
                  <a:lnTo>
                    <a:pt x="77" y="35"/>
                  </a:lnTo>
                  <a:lnTo>
                    <a:pt x="77" y="40"/>
                  </a:lnTo>
                  <a:lnTo>
                    <a:pt x="77" y="40"/>
                  </a:lnTo>
                  <a:lnTo>
                    <a:pt x="77" y="46"/>
                  </a:lnTo>
                  <a:lnTo>
                    <a:pt x="74" y="51"/>
                  </a:lnTo>
                  <a:lnTo>
                    <a:pt x="86" y="86"/>
                  </a:lnTo>
                  <a:lnTo>
                    <a:pt x="103" y="132"/>
                  </a:lnTo>
                  <a:lnTo>
                    <a:pt x="107" y="141"/>
                  </a:lnTo>
                  <a:lnTo>
                    <a:pt x="97" y="141"/>
                  </a:lnTo>
                  <a:lnTo>
                    <a:pt x="97" y="141"/>
                  </a:lnTo>
                  <a:lnTo>
                    <a:pt x="29" y="141"/>
                  </a:lnTo>
                  <a:lnTo>
                    <a:pt x="20" y="141"/>
                  </a:lnTo>
                  <a:lnTo>
                    <a:pt x="24" y="132"/>
                  </a:lnTo>
                  <a:lnTo>
                    <a:pt x="40" y="86"/>
                  </a:lnTo>
                  <a:lnTo>
                    <a:pt x="53" y="51"/>
                  </a:lnTo>
                  <a:lnTo>
                    <a:pt x="53" y="51"/>
                  </a:lnTo>
                  <a:lnTo>
                    <a:pt x="50" y="46"/>
                  </a:lnTo>
                  <a:lnTo>
                    <a:pt x="48" y="40"/>
                  </a:lnTo>
                  <a:lnTo>
                    <a:pt x="48" y="40"/>
                  </a:lnTo>
                  <a:lnTo>
                    <a:pt x="50" y="35"/>
                  </a:lnTo>
                  <a:lnTo>
                    <a:pt x="53" y="29"/>
                  </a:lnTo>
                  <a:lnTo>
                    <a:pt x="57" y="27"/>
                  </a:lnTo>
                  <a:lnTo>
                    <a:pt x="63" y="25"/>
                  </a:lnTo>
                  <a:lnTo>
                    <a:pt x="63" y="25"/>
                  </a:lnTo>
                  <a:close/>
                  <a:moveTo>
                    <a:pt x="66" y="68"/>
                  </a:moveTo>
                  <a:lnTo>
                    <a:pt x="66" y="68"/>
                  </a:lnTo>
                  <a:lnTo>
                    <a:pt x="64" y="60"/>
                  </a:lnTo>
                  <a:lnTo>
                    <a:pt x="59" y="75"/>
                  </a:lnTo>
                  <a:lnTo>
                    <a:pt x="66" y="68"/>
                  </a:lnTo>
                  <a:lnTo>
                    <a:pt x="66" y="68"/>
                  </a:lnTo>
                  <a:close/>
                  <a:moveTo>
                    <a:pt x="68" y="75"/>
                  </a:moveTo>
                  <a:lnTo>
                    <a:pt x="55" y="86"/>
                  </a:lnTo>
                  <a:lnTo>
                    <a:pt x="74" y="86"/>
                  </a:lnTo>
                  <a:lnTo>
                    <a:pt x="68" y="75"/>
                  </a:lnTo>
                  <a:lnTo>
                    <a:pt x="68" y="75"/>
                  </a:lnTo>
                  <a:close/>
                  <a:moveTo>
                    <a:pt x="75" y="95"/>
                  </a:moveTo>
                  <a:lnTo>
                    <a:pt x="53" y="110"/>
                  </a:lnTo>
                  <a:lnTo>
                    <a:pt x="81" y="110"/>
                  </a:lnTo>
                  <a:lnTo>
                    <a:pt x="75" y="95"/>
                  </a:lnTo>
                  <a:lnTo>
                    <a:pt x="75" y="95"/>
                  </a:lnTo>
                  <a:close/>
                  <a:moveTo>
                    <a:pt x="85" y="117"/>
                  </a:moveTo>
                  <a:lnTo>
                    <a:pt x="61" y="128"/>
                  </a:lnTo>
                  <a:lnTo>
                    <a:pt x="88" y="128"/>
                  </a:lnTo>
                  <a:lnTo>
                    <a:pt x="85" y="117"/>
                  </a:lnTo>
                  <a:lnTo>
                    <a:pt x="85" y="117"/>
                  </a:lnTo>
                  <a:close/>
                  <a:moveTo>
                    <a:pt x="44" y="128"/>
                  </a:moveTo>
                  <a:lnTo>
                    <a:pt x="70" y="115"/>
                  </a:lnTo>
                  <a:lnTo>
                    <a:pt x="44" y="115"/>
                  </a:lnTo>
                  <a:lnTo>
                    <a:pt x="39" y="128"/>
                  </a:lnTo>
                  <a:lnTo>
                    <a:pt x="44" y="128"/>
                  </a:lnTo>
                  <a:lnTo>
                    <a:pt x="44" y="128"/>
                  </a:lnTo>
                  <a:close/>
                  <a:moveTo>
                    <a:pt x="48" y="104"/>
                  </a:moveTo>
                  <a:lnTo>
                    <a:pt x="66" y="93"/>
                  </a:lnTo>
                  <a:lnTo>
                    <a:pt x="52" y="93"/>
                  </a:lnTo>
                  <a:lnTo>
                    <a:pt x="48" y="104"/>
                  </a:lnTo>
                  <a:lnTo>
                    <a:pt x="48" y="104"/>
                  </a:lnTo>
                  <a:close/>
                  <a:moveTo>
                    <a:pt x="110" y="0"/>
                  </a:moveTo>
                  <a:lnTo>
                    <a:pt x="101" y="7"/>
                  </a:lnTo>
                  <a:lnTo>
                    <a:pt x="101" y="7"/>
                  </a:lnTo>
                  <a:lnTo>
                    <a:pt x="105" y="14"/>
                  </a:lnTo>
                  <a:lnTo>
                    <a:pt x="110" y="22"/>
                  </a:lnTo>
                  <a:lnTo>
                    <a:pt x="112" y="31"/>
                  </a:lnTo>
                  <a:lnTo>
                    <a:pt x="112" y="40"/>
                  </a:lnTo>
                  <a:lnTo>
                    <a:pt x="112" y="40"/>
                  </a:lnTo>
                  <a:lnTo>
                    <a:pt x="112" y="49"/>
                  </a:lnTo>
                  <a:lnTo>
                    <a:pt x="108" y="58"/>
                  </a:lnTo>
                  <a:lnTo>
                    <a:pt x="105" y="66"/>
                  </a:lnTo>
                  <a:lnTo>
                    <a:pt x="99" y="73"/>
                  </a:lnTo>
                  <a:lnTo>
                    <a:pt x="110" y="80"/>
                  </a:lnTo>
                  <a:lnTo>
                    <a:pt x="110" y="80"/>
                  </a:lnTo>
                  <a:lnTo>
                    <a:pt x="116" y="73"/>
                  </a:lnTo>
                  <a:lnTo>
                    <a:pt x="121" y="62"/>
                  </a:lnTo>
                  <a:lnTo>
                    <a:pt x="125" y="51"/>
                  </a:lnTo>
                  <a:lnTo>
                    <a:pt x="125" y="40"/>
                  </a:lnTo>
                  <a:lnTo>
                    <a:pt x="125" y="40"/>
                  </a:lnTo>
                  <a:lnTo>
                    <a:pt x="125" y="29"/>
                  </a:lnTo>
                  <a:lnTo>
                    <a:pt x="121" y="18"/>
                  </a:lnTo>
                  <a:lnTo>
                    <a:pt x="116" y="7"/>
                  </a:lnTo>
                  <a:lnTo>
                    <a:pt x="110" y="0"/>
                  </a:lnTo>
                  <a:lnTo>
                    <a:pt x="110" y="0"/>
                  </a:lnTo>
                  <a:close/>
                  <a:moveTo>
                    <a:pt x="17" y="80"/>
                  </a:moveTo>
                  <a:lnTo>
                    <a:pt x="26" y="73"/>
                  </a:lnTo>
                  <a:lnTo>
                    <a:pt x="26" y="73"/>
                  </a:lnTo>
                  <a:lnTo>
                    <a:pt x="20" y="66"/>
                  </a:lnTo>
                  <a:lnTo>
                    <a:pt x="17" y="58"/>
                  </a:lnTo>
                  <a:lnTo>
                    <a:pt x="15" y="49"/>
                  </a:lnTo>
                  <a:lnTo>
                    <a:pt x="13" y="40"/>
                  </a:lnTo>
                  <a:lnTo>
                    <a:pt x="13" y="40"/>
                  </a:lnTo>
                  <a:lnTo>
                    <a:pt x="15" y="31"/>
                  </a:lnTo>
                  <a:lnTo>
                    <a:pt x="17" y="22"/>
                  </a:lnTo>
                  <a:lnTo>
                    <a:pt x="20" y="14"/>
                  </a:lnTo>
                  <a:lnTo>
                    <a:pt x="26" y="7"/>
                  </a:lnTo>
                  <a:lnTo>
                    <a:pt x="17" y="0"/>
                  </a:lnTo>
                  <a:lnTo>
                    <a:pt x="17" y="0"/>
                  </a:lnTo>
                  <a:lnTo>
                    <a:pt x="9" y="9"/>
                  </a:lnTo>
                  <a:lnTo>
                    <a:pt x="6" y="18"/>
                  </a:lnTo>
                  <a:lnTo>
                    <a:pt x="2" y="29"/>
                  </a:lnTo>
                  <a:lnTo>
                    <a:pt x="0" y="40"/>
                  </a:lnTo>
                  <a:lnTo>
                    <a:pt x="0" y="40"/>
                  </a:lnTo>
                  <a:lnTo>
                    <a:pt x="2" y="51"/>
                  </a:lnTo>
                  <a:lnTo>
                    <a:pt x="6" y="62"/>
                  </a:lnTo>
                  <a:lnTo>
                    <a:pt x="9" y="71"/>
                  </a:lnTo>
                  <a:lnTo>
                    <a:pt x="17" y="80"/>
                  </a:lnTo>
                  <a:lnTo>
                    <a:pt x="17" y="80"/>
                  </a:lnTo>
                  <a:close/>
                  <a:moveTo>
                    <a:pt x="92" y="14"/>
                  </a:moveTo>
                  <a:lnTo>
                    <a:pt x="83" y="22"/>
                  </a:lnTo>
                  <a:lnTo>
                    <a:pt x="83" y="22"/>
                  </a:lnTo>
                  <a:lnTo>
                    <a:pt x="88" y="31"/>
                  </a:lnTo>
                  <a:lnTo>
                    <a:pt x="90" y="40"/>
                  </a:lnTo>
                  <a:lnTo>
                    <a:pt x="90" y="40"/>
                  </a:lnTo>
                  <a:lnTo>
                    <a:pt x="88" y="49"/>
                  </a:lnTo>
                  <a:lnTo>
                    <a:pt x="83" y="58"/>
                  </a:lnTo>
                  <a:lnTo>
                    <a:pt x="92" y="66"/>
                  </a:lnTo>
                  <a:lnTo>
                    <a:pt x="92" y="66"/>
                  </a:lnTo>
                  <a:lnTo>
                    <a:pt x="96" y="60"/>
                  </a:lnTo>
                  <a:lnTo>
                    <a:pt x="99" y="55"/>
                  </a:lnTo>
                  <a:lnTo>
                    <a:pt x="101" y="47"/>
                  </a:lnTo>
                  <a:lnTo>
                    <a:pt x="103" y="40"/>
                  </a:lnTo>
                  <a:lnTo>
                    <a:pt x="103" y="40"/>
                  </a:lnTo>
                  <a:lnTo>
                    <a:pt x="101" y="33"/>
                  </a:lnTo>
                  <a:lnTo>
                    <a:pt x="99" y="25"/>
                  </a:lnTo>
                  <a:lnTo>
                    <a:pt x="96" y="20"/>
                  </a:lnTo>
                  <a:lnTo>
                    <a:pt x="92" y="14"/>
                  </a:lnTo>
                  <a:lnTo>
                    <a:pt x="92" y="14"/>
                  </a:lnTo>
                  <a:close/>
                  <a:moveTo>
                    <a:pt x="35" y="66"/>
                  </a:moveTo>
                  <a:lnTo>
                    <a:pt x="44" y="58"/>
                  </a:lnTo>
                  <a:lnTo>
                    <a:pt x="44" y="58"/>
                  </a:lnTo>
                  <a:lnTo>
                    <a:pt x="39" y="49"/>
                  </a:lnTo>
                  <a:lnTo>
                    <a:pt x="37" y="40"/>
                  </a:lnTo>
                  <a:lnTo>
                    <a:pt x="37" y="40"/>
                  </a:lnTo>
                  <a:lnTo>
                    <a:pt x="39" y="31"/>
                  </a:lnTo>
                  <a:lnTo>
                    <a:pt x="44" y="22"/>
                  </a:lnTo>
                  <a:lnTo>
                    <a:pt x="33" y="14"/>
                  </a:lnTo>
                  <a:lnTo>
                    <a:pt x="33" y="14"/>
                  </a:lnTo>
                  <a:lnTo>
                    <a:pt x="29" y="20"/>
                  </a:lnTo>
                  <a:lnTo>
                    <a:pt x="26" y="25"/>
                  </a:lnTo>
                  <a:lnTo>
                    <a:pt x="24" y="33"/>
                  </a:lnTo>
                  <a:lnTo>
                    <a:pt x="24" y="40"/>
                  </a:lnTo>
                  <a:lnTo>
                    <a:pt x="24" y="40"/>
                  </a:lnTo>
                  <a:lnTo>
                    <a:pt x="24" y="47"/>
                  </a:lnTo>
                  <a:lnTo>
                    <a:pt x="28" y="55"/>
                  </a:lnTo>
                  <a:lnTo>
                    <a:pt x="29" y="60"/>
                  </a:lnTo>
                  <a:lnTo>
                    <a:pt x="35" y="66"/>
                  </a:lnTo>
                  <a:lnTo>
                    <a:pt x="35" y="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itchFamily="34" charset="-122"/>
                <a:ea typeface="微软雅黑" pitchFamily="34" charset="-122"/>
              </a:endParaRPr>
            </a:p>
          </p:txBody>
        </p:sp>
      </p:grpSp>
      <p:sp>
        <p:nvSpPr>
          <p:cNvPr id="23" name="矩形 22"/>
          <p:cNvSpPr/>
          <p:nvPr/>
        </p:nvSpPr>
        <p:spPr>
          <a:xfrm>
            <a:off x="2039755" y="3563206"/>
            <a:ext cx="2893490" cy="1897122"/>
          </a:xfrm>
          <a:prstGeom prst="rect">
            <a:avLst/>
          </a:prstGeom>
        </p:spPr>
        <p:txBody>
          <a:bodyPr wrap="square">
            <a:spAutoFit/>
          </a:bodyPr>
          <a:lstStyle/>
          <a:p>
            <a:pPr>
              <a:lnSpc>
                <a:spcPts val="24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将音频文件转换为文字；（比如将听到的对话标注成文本文字或是检测系统自动转写的是否有误）</a:t>
            </a:r>
          </a:p>
          <a:p>
            <a:pPr>
              <a:lnSpc>
                <a:spcPts val="24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负责语音数据的审核与校对，即对标注过的语音进行质量检测；</a:t>
            </a:r>
          </a:p>
          <a:p>
            <a:pPr>
              <a:lnSpc>
                <a:spcPts val="2400"/>
              </a:lnSpc>
            </a:pPr>
            <a:endPar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矩形 23"/>
          <p:cNvSpPr/>
          <p:nvPr/>
        </p:nvSpPr>
        <p:spPr>
          <a:xfrm>
            <a:off x="5242074" y="3563206"/>
            <a:ext cx="2811524" cy="2212144"/>
          </a:xfrm>
          <a:prstGeom prst="rect">
            <a:avLst/>
          </a:prstGeom>
        </p:spPr>
        <p:txBody>
          <a:bodyPr wrap="square">
            <a:spAutoFit/>
          </a:bodyPr>
          <a:lstStyle/>
          <a:p>
            <a:pPr>
              <a:lnSpc>
                <a:spcPts val="24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图片（视频）数据标注，可以理解为把原始图片（视频）转换成人工智能系统能学习的图片（视频）格式（比如</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2D</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3D</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图片拉框）；</a:t>
            </a:r>
          </a:p>
          <a:p>
            <a:pPr>
              <a:lnSpc>
                <a:spcPts val="24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负责图片数据的审核与校对，即对标注过的语音进行质量检测；</a:t>
            </a:r>
          </a:p>
        </p:txBody>
      </p:sp>
      <p:sp>
        <p:nvSpPr>
          <p:cNvPr id="25" name="矩形 24"/>
          <p:cNvSpPr/>
          <p:nvPr/>
        </p:nvSpPr>
        <p:spPr>
          <a:xfrm>
            <a:off x="8082544" y="3655647"/>
            <a:ext cx="2820406" cy="1595117"/>
          </a:xfrm>
          <a:prstGeom prst="rect">
            <a:avLst/>
          </a:prstGeom>
        </p:spPr>
        <p:txBody>
          <a:bodyPr wrap="square">
            <a:spAutoFit/>
          </a:bodyPr>
          <a:lstStyle/>
          <a:p>
            <a:pPr>
              <a:lnSpc>
                <a:spcPts val="24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、熟悉数据采集项目流程、灵活掌握项目标准规范；</a:t>
            </a:r>
          </a:p>
          <a:p>
            <a:pPr>
              <a:lnSpc>
                <a:spcPts val="2400"/>
              </a:lnSpc>
            </a:pPr>
            <a:r>
              <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、协助项目经理做项目执行，把控数据采集进度；</a:t>
            </a:r>
            <a:endParaRPr lang="en-US" altLang="zh-CN"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ts val="24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备注：此岗位要求英语须过四级</a:t>
            </a:r>
          </a:p>
        </p:txBody>
      </p:sp>
      <p:grpSp>
        <p:nvGrpSpPr>
          <p:cNvPr id="29" name="组合 28">
            <a:extLst>
              <a:ext uri="{FF2B5EF4-FFF2-40B4-BE49-F238E27FC236}">
                <a16:creationId xmlns:a16="http://schemas.microsoft.com/office/drawing/2014/main" id="{9D729B88-6888-44B0-B435-9949BA481B69}"/>
              </a:ext>
            </a:extLst>
          </p:cNvPr>
          <p:cNvGrpSpPr/>
          <p:nvPr/>
        </p:nvGrpSpPr>
        <p:grpSpPr>
          <a:xfrm>
            <a:off x="440055" y="242570"/>
            <a:ext cx="5430658" cy="951230"/>
            <a:chOff x="440055" y="242570"/>
            <a:chExt cx="5430658" cy="951230"/>
          </a:xfrm>
        </p:grpSpPr>
        <p:sp>
          <p:nvSpPr>
            <p:cNvPr id="30" name="标题 1">
              <a:extLst>
                <a:ext uri="{FF2B5EF4-FFF2-40B4-BE49-F238E27FC236}">
                  <a16:creationId xmlns:a16="http://schemas.microsoft.com/office/drawing/2014/main" id="{19341E50-E817-41F1-AD22-E9B781E1677F}"/>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岗位描述</a:t>
              </a:r>
              <a:endPar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31" name="直接连接符 30">
              <a:extLst>
                <a:ext uri="{FF2B5EF4-FFF2-40B4-BE49-F238E27FC236}">
                  <a16:creationId xmlns:a16="http://schemas.microsoft.com/office/drawing/2014/main" id="{1313C08A-0F43-4653-884B-F7072A384D1C}"/>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6203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
            <a:extLst>
              <a:ext uri="{FF2B5EF4-FFF2-40B4-BE49-F238E27FC236}">
                <a16:creationId xmlns:a16="http://schemas.microsoft.com/office/drawing/2014/main" id="{863C181F-CCCC-4F40-B4AF-8533E1A076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1868939" y="1492810"/>
            <a:ext cx="2990912" cy="4295793"/>
            <a:chOff x="2210952" y="1519535"/>
            <a:chExt cx="3155393" cy="4532034"/>
          </a:xfrm>
        </p:grpSpPr>
        <p:sp>
          <p:nvSpPr>
            <p:cNvPr id="34" name="圆角矩形 33"/>
            <p:cNvSpPr/>
            <p:nvPr/>
          </p:nvSpPr>
          <p:spPr>
            <a:xfrm>
              <a:off x="2210952" y="1701212"/>
              <a:ext cx="3155393" cy="4350357"/>
            </a:xfrm>
            <a:prstGeom prst="roundRect">
              <a:avLst>
                <a:gd name="adj" fmla="val 5421"/>
              </a:avLst>
            </a:prstGeom>
            <a:solidFill>
              <a:schemeClr val="bg1">
                <a:lumMod val="85000"/>
              </a:schemeClr>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圆角矩形 34"/>
            <p:cNvSpPr/>
            <p:nvPr/>
          </p:nvSpPr>
          <p:spPr bwMode="white">
            <a:xfrm>
              <a:off x="2375433" y="1848643"/>
              <a:ext cx="2826431" cy="3896815"/>
            </a:xfrm>
            <a:prstGeom prst="roundRect">
              <a:avLst>
                <a:gd name="adj" fmla="val 2201"/>
              </a:avLst>
            </a:prstGeom>
            <a:no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6" name="组合 35"/>
            <p:cNvGrpSpPr/>
            <p:nvPr/>
          </p:nvGrpSpPr>
          <p:grpSpPr>
            <a:xfrm>
              <a:off x="2657340" y="1519535"/>
              <a:ext cx="2262617" cy="599736"/>
              <a:chOff x="3734206" y="1430045"/>
              <a:chExt cx="2262617" cy="599736"/>
            </a:xfrm>
          </p:grpSpPr>
          <p:grpSp>
            <p:nvGrpSpPr>
              <p:cNvPr id="39" name="组合 38"/>
              <p:cNvGrpSpPr/>
              <p:nvPr/>
            </p:nvGrpSpPr>
            <p:grpSpPr>
              <a:xfrm>
                <a:off x="4244699" y="1430045"/>
                <a:ext cx="220646" cy="599736"/>
                <a:chOff x="4621429" y="1440947"/>
                <a:chExt cx="220646" cy="599736"/>
              </a:xfrm>
            </p:grpSpPr>
            <p:sp>
              <p:nvSpPr>
                <p:cNvPr id="60" name="椭圆 59"/>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61" name="椭圆 60"/>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62" name="圆角矩形 61"/>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sp>
              <p:nvSpPr>
                <p:cNvPr id="63" name="圆角矩形 62"/>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grpSp>
          <p:grpSp>
            <p:nvGrpSpPr>
              <p:cNvPr id="40" name="组合 39"/>
              <p:cNvGrpSpPr/>
              <p:nvPr/>
            </p:nvGrpSpPr>
            <p:grpSpPr>
              <a:xfrm>
                <a:off x="3734206" y="1430045"/>
                <a:ext cx="220646" cy="599736"/>
                <a:chOff x="4339321" y="1440947"/>
                <a:chExt cx="220646" cy="599736"/>
              </a:xfrm>
            </p:grpSpPr>
            <p:sp>
              <p:nvSpPr>
                <p:cNvPr id="56" name="椭圆 55"/>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57" name="椭圆 56"/>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58" name="圆角矩形 57"/>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sp>
              <p:nvSpPr>
                <p:cNvPr id="59" name="圆角矩形 58"/>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41" name="组合 40"/>
              <p:cNvGrpSpPr/>
              <p:nvPr/>
            </p:nvGrpSpPr>
            <p:grpSpPr>
              <a:xfrm>
                <a:off x="5265685" y="1430045"/>
                <a:ext cx="220646" cy="599736"/>
                <a:chOff x="5670727" y="1440947"/>
                <a:chExt cx="220646" cy="599736"/>
              </a:xfrm>
            </p:grpSpPr>
            <p:sp>
              <p:nvSpPr>
                <p:cNvPr id="52" name="椭圆 51"/>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53" name="椭圆 52"/>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54" name="圆角矩形 53"/>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sp>
              <p:nvSpPr>
                <p:cNvPr id="55" name="圆角矩形 54"/>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grpSp>
          <p:grpSp>
            <p:nvGrpSpPr>
              <p:cNvPr id="42" name="组合 41"/>
              <p:cNvGrpSpPr/>
              <p:nvPr/>
            </p:nvGrpSpPr>
            <p:grpSpPr>
              <a:xfrm>
                <a:off x="4755192" y="1430045"/>
                <a:ext cx="220646" cy="599736"/>
                <a:chOff x="5388619" y="1440947"/>
                <a:chExt cx="220646" cy="599736"/>
              </a:xfrm>
            </p:grpSpPr>
            <p:sp>
              <p:nvSpPr>
                <p:cNvPr id="48" name="椭圆 47"/>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49" name="椭圆 48"/>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50" name="圆角矩形 49"/>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sp>
              <p:nvSpPr>
                <p:cNvPr id="51" name="圆角矩形 50"/>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grpSp>
            <p:nvGrpSpPr>
              <p:cNvPr id="43" name="组合 42"/>
              <p:cNvGrpSpPr/>
              <p:nvPr/>
            </p:nvGrpSpPr>
            <p:grpSpPr>
              <a:xfrm>
                <a:off x="5776177" y="1430045"/>
                <a:ext cx="220646" cy="599736"/>
                <a:chOff x="6720025" y="1419143"/>
                <a:chExt cx="220646" cy="599736"/>
              </a:xfrm>
            </p:grpSpPr>
            <p:sp>
              <p:nvSpPr>
                <p:cNvPr id="44" name="椭圆 43"/>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45" name="椭圆 44"/>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46" name="圆角矩形 45"/>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sp>
              <p:nvSpPr>
                <p:cNvPr id="47" name="圆角矩形 46"/>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endParaRPr lang="zh-CN" altLang="en-US">
                    <a:solidFill>
                      <a:prstClr val="white"/>
                    </a:solidFill>
                  </a:endParaRPr>
                </a:p>
              </p:txBody>
            </p:sp>
          </p:grpSp>
        </p:grpSp>
        <p:sp>
          <p:nvSpPr>
            <p:cNvPr id="37" name="矩形 36"/>
            <p:cNvSpPr/>
            <p:nvPr/>
          </p:nvSpPr>
          <p:spPr>
            <a:xfrm rot="16200000">
              <a:off x="3780247" y="1989432"/>
              <a:ext cx="16803" cy="2340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sp>
          <p:nvSpPr>
            <p:cNvPr id="38" name="矩形 37"/>
            <p:cNvSpPr/>
            <p:nvPr/>
          </p:nvSpPr>
          <p:spPr>
            <a:xfrm rot="16200000">
              <a:off x="3780247" y="3348031"/>
              <a:ext cx="16803" cy="2340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mn-lt"/>
              </a:endParaRPr>
            </a:p>
          </p:txBody>
        </p:sp>
      </p:grpSp>
      <p:sp>
        <p:nvSpPr>
          <p:cNvPr id="65" name="任意多边形 64"/>
          <p:cNvSpPr/>
          <p:nvPr/>
        </p:nvSpPr>
        <p:spPr>
          <a:xfrm>
            <a:off x="1433592" y="2107349"/>
            <a:ext cx="1536993" cy="1002608"/>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8"/>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B0F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68" name="任意多边形 67"/>
          <p:cNvSpPr/>
          <p:nvPr/>
        </p:nvSpPr>
        <p:spPr>
          <a:xfrm>
            <a:off x="1433592" y="3306433"/>
            <a:ext cx="1536993" cy="1002609"/>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8"/>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70C0"/>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71" name="任意多边形 70"/>
          <p:cNvSpPr/>
          <p:nvPr/>
        </p:nvSpPr>
        <p:spPr>
          <a:xfrm>
            <a:off x="1433592" y="4555341"/>
            <a:ext cx="1536993" cy="1002609"/>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8"/>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5392"/>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grpSp>
        <p:nvGrpSpPr>
          <p:cNvPr id="73" name="组合 72"/>
          <p:cNvGrpSpPr/>
          <p:nvPr/>
        </p:nvGrpSpPr>
        <p:grpSpPr>
          <a:xfrm>
            <a:off x="4871603" y="2246411"/>
            <a:ext cx="1216512" cy="724485"/>
            <a:chOff x="5366661" y="2322194"/>
            <a:chExt cx="1216512" cy="724485"/>
          </a:xfrm>
        </p:grpSpPr>
        <p:sp>
          <p:nvSpPr>
            <p:cNvPr id="74" name="同侧圆角矩形 73"/>
            <p:cNvSpPr/>
            <p:nvPr/>
          </p:nvSpPr>
          <p:spPr>
            <a:xfrm rot="5400000" flipH="1">
              <a:off x="5612674" y="2076181"/>
              <a:ext cx="724485" cy="1216512"/>
            </a:xfrm>
            <a:prstGeom prst="round2SameRect">
              <a:avLst/>
            </a:prstGeom>
            <a:solidFill>
              <a:srgbClr val="00B0F0"/>
            </a:solidFill>
            <a:ln>
              <a:noFill/>
            </a:ln>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grpSp>
          <p:nvGrpSpPr>
            <p:cNvPr id="75" name="组合 74"/>
            <p:cNvGrpSpPr>
              <a:grpSpLocks noChangeAspect="1"/>
            </p:cNvGrpSpPr>
            <p:nvPr/>
          </p:nvGrpSpPr>
          <p:grpSpPr>
            <a:xfrm>
              <a:off x="5502863" y="2626838"/>
              <a:ext cx="185614" cy="115199"/>
              <a:chOff x="5936153" y="2499801"/>
              <a:chExt cx="306610" cy="190293"/>
            </a:xfrm>
            <a:effectLst/>
          </p:grpSpPr>
          <p:sp>
            <p:nvSpPr>
              <p:cNvPr id="77" name="燕尾形 76"/>
              <p:cNvSpPr>
                <a:spLocks noChangeAspect="1"/>
              </p:cNvSpPr>
              <p:nvPr/>
            </p:nvSpPr>
            <p:spPr>
              <a:xfrm flipH="1">
                <a:off x="5936153" y="2499801"/>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78" name="燕尾形 77"/>
              <p:cNvSpPr>
                <a:spLocks noChangeAspect="1"/>
              </p:cNvSpPr>
              <p:nvPr/>
            </p:nvSpPr>
            <p:spPr>
              <a:xfrm flipH="1">
                <a:off x="6064578" y="2499801"/>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grpSp>
        <p:sp>
          <p:nvSpPr>
            <p:cNvPr id="76" name="KSO_Shape"/>
            <p:cNvSpPr>
              <a:spLocks noChangeAspect="1"/>
            </p:cNvSpPr>
            <p:nvPr/>
          </p:nvSpPr>
          <p:spPr>
            <a:xfrm>
              <a:off x="5964921" y="2520626"/>
              <a:ext cx="341868" cy="32762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ym typeface="+mn-lt"/>
              </a:endParaRPr>
            </a:p>
          </p:txBody>
        </p:sp>
      </p:grpSp>
      <p:grpSp>
        <p:nvGrpSpPr>
          <p:cNvPr id="79" name="组合 78"/>
          <p:cNvGrpSpPr/>
          <p:nvPr/>
        </p:nvGrpSpPr>
        <p:grpSpPr>
          <a:xfrm>
            <a:off x="4871603" y="3439577"/>
            <a:ext cx="1216512" cy="724486"/>
            <a:chOff x="5366661" y="3515361"/>
            <a:chExt cx="1216512" cy="724486"/>
          </a:xfrm>
        </p:grpSpPr>
        <p:sp>
          <p:nvSpPr>
            <p:cNvPr id="80" name="同侧圆角矩形 79"/>
            <p:cNvSpPr/>
            <p:nvPr/>
          </p:nvSpPr>
          <p:spPr>
            <a:xfrm rot="5400000" flipH="1">
              <a:off x="5612674" y="3269348"/>
              <a:ext cx="724486" cy="1216512"/>
            </a:xfrm>
            <a:prstGeom prst="round2SameRect">
              <a:avLst/>
            </a:prstGeom>
            <a:solidFill>
              <a:srgbClr val="0070C0"/>
            </a:solidFill>
            <a:ln>
              <a:noFill/>
            </a:ln>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grpSp>
          <p:nvGrpSpPr>
            <p:cNvPr id="81" name="组合 80"/>
            <p:cNvGrpSpPr>
              <a:grpSpLocks noChangeAspect="1"/>
            </p:cNvGrpSpPr>
            <p:nvPr/>
          </p:nvGrpSpPr>
          <p:grpSpPr>
            <a:xfrm>
              <a:off x="5502863" y="3820005"/>
              <a:ext cx="185614" cy="115199"/>
              <a:chOff x="5936153" y="3692968"/>
              <a:chExt cx="306610" cy="190293"/>
            </a:xfrm>
            <a:effectLst/>
          </p:grpSpPr>
          <p:sp>
            <p:nvSpPr>
              <p:cNvPr id="83" name="燕尾形 82"/>
              <p:cNvSpPr>
                <a:spLocks noChangeAspect="1"/>
              </p:cNvSpPr>
              <p:nvPr/>
            </p:nvSpPr>
            <p:spPr>
              <a:xfrm flipH="1">
                <a:off x="5936153" y="3692968"/>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84" name="燕尾形 83"/>
              <p:cNvSpPr>
                <a:spLocks noChangeAspect="1"/>
              </p:cNvSpPr>
              <p:nvPr/>
            </p:nvSpPr>
            <p:spPr>
              <a:xfrm flipH="1">
                <a:off x="6064578" y="3692968"/>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grpSp>
        <p:sp>
          <p:nvSpPr>
            <p:cNvPr id="82" name="KSO_Shape"/>
            <p:cNvSpPr>
              <a:spLocks noChangeAspect="1"/>
            </p:cNvSpPr>
            <p:nvPr/>
          </p:nvSpPr>
          <p:spPr>
            <a:xfrm>
              <a:off x="5952052" y="3687462"/>
              <a:ext cx="367606" cy="380284"/>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ym typeface="+mn-lt"/>
              </a:endParaRPr>
            </a:p>
          </p:txBody>
        </p:sp>
      </p:grpSp>
      <p:grpSp>
        <p:nvGrpSpPr>
          <p:cNvPr id="85" name="组合 84"/>
          <p:cNvGrpSpPr/>
          <p:nvPr/>
        </p:nvGrpSpPr>
        <p:grpSpPr>
          <a:xfrm>
            <a:off x="4871603" y="4688485"/>
            <a:ext cx="1216512" cy="724486"/>
            <a:chOff x="5366661" y="4764269"/>
            <a:chExt cx="1216512" cy="724486"/>
          </a:xfrm>
        </p:grpSpPr>
        <p:sp>
          <p:nvSpPr>
            <p:cNvPr id="86" name="同侧圆角矩形 85"/>
            <p:cNvSpPr/>
            <p:nvPr/>
          </p:nvSpPr>
          <p:spPr>
            <a:xfrm rot="5400000" flipH="1">
              <a:off x="5612674" y="4518256"/>
              <a:ext cx="724486" cy="1216512"/>
            </a:xfrm>
            <a:prstGeom prst="round2SameRect">
              <a:avLst/>
            </a:prstGeom>
            <a:solidFill>
              <a:srgbClr val="005392"/>
            </a:solidFill>
            <a:ln>
              <a:noFill/>
            </a:ln>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grpSp>
          <p:nvGrpSpPr>
            <p:cNvPr id="87" name="组合 86"/>
            <p:cNvGrpSpPr>
              <a:grpSpLocks noChangeAspect="1"/>
            </p:cNvGrpSpPr>
            <p:nvPr/>
          </p:nvGrpSpPr>
          <p:grpSpPr>
            <a:xfrm>
              <a:off x="5502863" y="5068913"/>
              <a:ext cx="185614" cy="115199"/>
              <a:chOff x="5936153" y="4941876"/>
              <a:chExt cx="306610" cy="190293"/>
            </a:xfrm>
            <a:effectLst/>
          </p:grpSpPr>
          <p:sp>
            <p:nvSpPr>
              <p:cNvPr id="89" name="燕尾形 88"/>
              <p:cNvSpPr>
                <a:spLocks noChangeAspect="1"/>
              </p:cNvSpPr>
              <p:nvPr/>
            </p:nvSpPr>
            <p:spPr>
              <a:xfrm flipH="1">
                <a:off x="5936153" y="4941876"/>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90" name="燕尾形 89"/>
              <p:cNvSpPr>
                <a:spLocks noChangeAspect="1"/>
              </p:cNvSpPr>
              <p:nvPr/>
            </p:nvSpPr>
            <p:spPr>
              <a:xfrm flipH="1">
                <a:off x="6064578" y="4941876"/>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grpSp>
        <p:sp>
          <p:nvSpPr>
            <p:cNvPr id="88" name="KSO_Shape"/>
            <p:cNvSpPr>
              <a:spLocks noChangeAspect="1"/>
            </p:cNvSpPr>
            <p:nvPr/>
          </p:nvSpPr>
          <p:spPr>
            <a:xfrm flipH="1">
              <a:off x="5952398" y="4957425"/>
              <a:ext cx="366915" cy="338175"/>
            </a:xfrm>
            <a:custGeom>
              <a:avLst/>
              <a:gdLst/>
              <a:ahLst/>
              <a:cxnLst/>
              <a:rect l="l" t="t" r="r" b="b"/>
              <a:pathLst>
                <a:path w="2922576" h="2692126">
                  <a:moveTo>
                    <a:pt x="553896" y="1279436"/>
                  </a:moveTo>
                  <a:cubicBezTo>
                    <a:pt x="792021" y="1473111"/>
                    <a:pt x="992046" y="1742986"/>
                    <a:pt x="1211121" y="1974761"/>
                  </a:cubicBezTo>
                  <a:lnTo>
                    <a:pt x="12018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ym typeface="+mn-lt"/>
              </a:endParaRPr>
            </a:p>
          </p:txBody>
        </p:sp>
      </p:grpSp>
      <p:sp>
        <p:nvSpPr>
          <p:cNvPr id="93" name="矩形 92"/>
          <p:cNvSpPr>
            <a:spLocks noChangeArrowheads="1"/>
          </p:cNvSpPr>
          <p:nvPr/>
        </p:nvSpPr>
        <p:spPr bwMode="auto">
          <a:xfrm>
            <a:off x="3355301" y="2697879"/>
            <a:ext cx="4924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zh-CN" altLang="en-US" sz="2400" b="1" dirty="0">
                <a:solidFill>
                  <a:srgbClr val="286CB0"/>
                </a:solidFill>
                <a:latin typeface="Arial" pitchFamily="34" charset="0"/>
                <a:ea typeface="微软雅黑" pitchFamily="34" charset="-122"/>
                <a:cs typeface="Arial" pitchFamily="34" charset="0"/>
              </a:rPr>
              <a:t>必</a:t>
            </a:r>
            <a:endParaRPr lang="en-US" altLang="zh-CN" sz="2400" b="1" dirty="0">
              <a:solidFill>
                <a:srgbClr val="286CB0"/>
              </a:solidFill>
              <a:latin typeface="Arial" pitchFamily="34" charset="0"/>
              <a:ea typeface="微软雅黑" pitchFamily="34" charset="-122"/>
              <a:cs typeface="Arial" pitchFamily="34" charset="0"/>
            </a:endParaRPr>
          </a:p>
          <a:p>
            <a:pPr algn="ctr"/>
            <a:r>
              <a:rPr lang="zh-CN" altLang="en-US" sz="2400" b="1" dirty="0">
                <a:solidFill>
                  <a:srgbClr val="286CB0"/>
                </a:solidFill>
                <a:latin typeface="Arial" pitchFamily="34" charset="0"/>
                <a:ea typeface="微软雅黑" pitchFamily="34" charset="-122"/>
                <a:cs typeface="Arial" pitchFamily="34" charset="0"/>
              </a:rPr>
              <a:t>备</a:t>
            </a:r>
            <a:endParaRPr lang="en-US" altLang="zh-CN" sz="2400" b="1" dirty="0">
              <a:solidFill>
                <a:srgbClr val="286CB0"/>
              </a:solidFill>
              <a:latin typeface="Arial" pitchFamily="34" charset="0"/>
              <a:ea typeface="微软雅黑" pitchFamily="34" charset="-122"/>
              <a:cs typeface="Arial" pitchFamily="34" charset="0"/>
            </a:endParaRPr>
          </a:p>
          <a:p>
            <a:pPr algn="ctr"/>
            <a:r>
              <a:rPr lang="zh-CN" altLang="en-US" sz="2400" b="1" dirty="0">
                <a:solidFill>
                  <a:srgbClr val="286CB0"/>
                </a:solidFill>
                <a:latin typeface="Arial" pitchFamily="34" charset="0"/>
                <a:ea typeface="微软雅黑" pitchFamily="34" charset="-122"/>
                <a:cs typeface="Arial" pitchFamily="34" charset="0"/>
              </a:rPr>
              <a:t>要</a:t>
            </a:r>
            <a:endParaRPr lang="en-US" altLang="zh-CN" sz="2400" b="1" dirty="0">
              <a:solidFill>
                <a:srgbClr val="286CB0"/>
              </a:solidFill>
              <a:latin typeface="Arial" pitchFamily="34" charset="0"/>
              <a:ea typeface="微软雅黑" pitchFamily="34" charset="-122"/>
              <a:cs typeface="Arial" pitchFamily="34" charset="0"/>
            </a:endParaRPr>
          </a:p>
          <a:p>
            <a:pPr algn="ctr"/>
            <a:r>
              <a:rPr lang="zh-CN" altLang="en-US" sz="2400" b="1" dirty="0">
                <a:solidFill>
                  <a:srgbClr val="286CB0"/>
                </a:solidFill>
                <a:latin typeface="Arial" pitchFamily="34" charset="0"/>
                <a:ea typeface="微软雅黑" pitchFamily="34" charset="-122"/>
                <a:cs typeface="Arial" pitchFamily="34" charset="0"/>
              </a:rPr>
              <a:t>求</a:t>
            </a:r>
          </a:p>
        </p:txBody>
      </p:sp>
      <p:sp>
        <p:nvSpPr>
          <p:cNvPr id="96" name="矩形 95"/>
          <p:cNvSpPr/>
          <p:nvPr/>
        </p:nvSpPr>
        <p:spPr>
          <a:xfrm>
            <a:off x="6422861" y="2246411"/>
            <a:ext cx="4811577" cy="2569742"/>
          </a:xfrm>
          <a:prstGeom prst="rect">
            <a:avLst/>
          </a:prstGeom>
        </p:spPr>
        <p:txBody>
          <a:bodyPr wrap="square">
            <a:spAutoFit/>
          </a:bodyPr>
          <a:lstStyle/>
          <a:p>
            <a:pPr marL="285750" indent="-285750">
              <a:lnSpc>
                <a:spcPts val="4000"/>
              </a:lnSpc>
              <a:buFont typeface="Wingdings" panose="05000000000000000000" pitchFamily="2" charset="2"/>
              <a:buChar char="Ø"/>
            </a:pP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大专及以上</a:t>
            </a:r>
            <a:r>
              <a:rPr lang="en-US" altLang="zh-CN"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ts val="4000"/>
              </a:lnSpc>
              <a:buFont typeface="Wingdings" panose="05000000000000000000" pitchFamily="2" charset="2"/>
              <a:buChar char="Ø"/>
            </a:pP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具备办公软件</a:t>
            </a:r>
            <a:r>
              <a:rPr lang="en-US" altLang="zh-CN"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Word</a:t>
            </a: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Excel</a:t>
            </a: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基础功能；</a:t>
            </a:r>
          </a:p>
          <a:p>
            <a:pPr marL="285750" indent="-285750">
              <a:lnSpc>
                <a:spcPts val="4000"/>
              </a:lnSpc>
              <a:buFont typeface="Wingdings" panose="05000000000000000000" pitchFamily="2" charset="2"/>
              <a:buChar char="Ø"/>
            </a:pP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对人工智能或大数据感兴趣且有基础学习；</a:t>
            </a:r>
          </a:p>
          <a:p>
            <a:pPr marL="285750" indent="-285750">
              <a:lnSpc>
                <a:spcPts val="4000"/>
              </a:lnSpc>
              <a:buFont typeface="Wingdings" panose="05000000000000000000" pitchFamily="2" charset="2"/>
              <a:buChar char="Ø"/>
            </a:pP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理解能力强、愿意主动学习、有责任心；</a:t>
            </a:r>
            <a:endParaRPr lang="en-US" altLang="zh-CN"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marL="285750" indent="-285750">
              <a:lnSpc>
                <a:spcPts val="4000"/>
              </a:lnSpc>
              <a:buFont typeface="Wingdings" panose="05000000000000000000" pitchFamily="2" charset="2"/>
              <a:buChar char="Ø"/>
            </a:pPr>
            <a:r>
              <a:rPr lang="zh-CN" altLang="en-US"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愿意向项目管理方向发展；</a:t>
            </a:r>
          </a:p>
        </p:txBody>
      </p:sp>
      <p:grpSp>
        <p:nvGrpSpPr>
          <p:cNvPr id="97" name="组合 96">
            <a:extLst>
              <a:ext uri="{FF2B5EF4-FFF2-40B4-BE49-F238E27FC236}">
                <a16:creationId xmlns:a16="http://schemas.microsoft.com/office/drawing/2014/main" id="{69B6AEAF-3D94-4409-A943-504DDD541FF1}"/>
              </a:ext>
            </a:extLst>
          </p:cNvPr>
          <p:cNvGrpSpPr/>
          <p:nvPr/>
        </p:nvGrpSpPr>
        <p:grpSpPr>
          <a:xfrm>
            <a:off x="440055" y="242570"/>
            <a:ext cx="5430658" cy="951230"/>
            <a:chOff x="440055" y="242570"/>
            <a:chExt cx="5430658" cy="951230"/>
          </a:xfrm>
        </p:grpSpPr>
        <p:sp>
          <p:nvSpPr>
            <p:cNvPr id="99" name="标题 1">
              <a:extLst>
                <a:ext uri="{FF2B5EF4-FFF2-40B4-BE49-F238E27FC236}">
                  <a16:creationId xmlns:a16="http://schemas.microsoft.com/office/drawing/2014/main" id="{B7EF447F-768B-498F-B2B5-68AD19411004}"/>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任职条件</a:t>
              </a:r>
            </a:p>
          </p:txBody>
        </p:sp>
        <p:cxnSp>
          <p:nvCxnSpPr>
            <p:cNvPr id="100" name="直接连接符 99">
              <a:extLst>
                <a:ext uri="{FF2B5EF4-FFF2-40B4-BE49-F238E27FC236}">
                  <a16:creationId xmlns:a16="http://schemas.microsoft.com/office/drawing/2014/main" id="{17E44B33-5BF7-4C7B-8630-4BD089D3300D}"/>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342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531723F-3F27-4CE9-A652-F52ABC0B08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917" y="1124744"/>
            <a:ext cx="8105016" cy="1446550"/>
          </a:xfrm>
          <a:prstGeom prst="rect">
            <a:avLst/>
          </a:prstGeom>
          <a:noFill/>
          <a:effectLst/>
        </p:spPr>
        <p:txBody>
          <a:bodyPr wrap="square" rtlCol="0">
            <a:spAutoFit/>
          </a:bodyPr>
          <a:lstStyle/>
          <a:p>
            <a:pPr algn="ctr"/>
            <a:r>
              <a:rPr lang="zh-CN" altLang="en-US" sz="5400" b="1" dirty="0">
                <a:solidFill>
                  <a:srgbClr val="005392"/>
                </a:solidFill>
                <a:latin typeface="微软雅黑" pitchFamily="34" charset="-122"/>
                <a:ea typeface="微软雅黑" pitchFamily="34" charset="-122"/>
              </a:rPr>
              <a:t>带着</a:t>
            </a:r>
            <a:r>
              <a:rPr lang="en-US" altLang="zh-CN" sz="5400" b="1" dirty="0">
                <a:solidFill>
                  <a:srgbClr val="005392"/>
                </a:solidFill>
                <a:latin typeface="微软雅黑" pitchFamily="34" charset="-122"/>
                <a:ea typeface="微软雅黑" pitchFamily="34" charset="-122"/>
              </a:rPr>
              <a:t>·</a:t>
            </a:r>
            <a:r>
              <a:rPr lang="zh-CN" altLang="en-US" sz="7200" b="1" dirty="0">
                <a:solidFill>
                  <a:schemeClr val="accent6">
                    <a:lumMod val="50000"/>
                  </a:schemeClr>
                </a:solidFill>
                <a:latin typeface="微软雅黑" pitchFamily="34" charset="-122"/>
                <a:ea typeface="微软雅黑" pitchFamily="34" charset="-122"/>
              </a:rPr>
              <a:t>梦想</a:t>
            </a:r>
            <a:r>
              <a:rPr lang="en-US" altLang="zh-CN" sz="7200" b="1" dirty="0">
                <a:solidFill>
                  <a:schemeClr val="accent6">
                    <a:lumMod val="50000"/>
                  </a:schemeClr>
                </a:solidFill>
                <a:latin typeface="微软雅黑" pitchFamily="34" charset="-122"/>
                <a:ea typeface="微软雅黑" pitchFamily="34" charset="-122"/>
              </a:rPr>
              <a:t>·</a:t>
            </a:r>
            <a:r>
              <a:rPr lang="zh-CN" altLang="en-US" sz="8800" b="1" dirty="0">
                <a:solidFill>
                  <a:srgbClr val="F7A01D"/>
                </a:solidFill>
                <a:latin typeface="微软雅黑" pitchFamily="34" charset="-122"/>
                <a:ea typeface="微软雅黑" pitchFamily="34" charset="-122"/>
              </a:rPr>
              <a:t>起航</a:t>
            </a:r>
          </a:p>
        </p:txBody>
      </p:sp>
      <p:sp>
        <p:nvSpPr>
          <p:cNvPr id="9" name="矩形 8"/>
          <p:cNvSpPr/>
          <p:nvPr/>
        </p:nvSpPr>
        <p:spPr>
          <a:xfrm>
            <a:off x="704761" y="2787318"/>
            <a:ext cx="6687382" cy="526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itchFamily="34" charset="-122"/>
              <a:ea typeface="微软雅黑" pitchFamily="34" charset="-122"/>
            </a:endParaRPr>
          </a:p>
        </p:txBody>
      </p:sp>
      <p:sp>
        <p:nvSpPr>
          <p:cNvPr id="10" name="矩形 9"/>
          <p:cNvSpPr/>
          <p:nvPr/>
        </p:nvSpPr>
        <p:spPr>
          <a:xfrm>
            <a:off x="1875258" y="2777137"/>
            <a:ext cx="4715793" cy="461665"/>
          </a:xfrm>
          <a:prstGeom prst="rect">
            <a:avLst/>
          </a:prstGeom>
        </p:spPr>
        <p:txBody>
          <a:bodyPr wrap="square">
            <a:spAutoFit/>
          </a:bodyPr>
          <a:lstStyle/>
          <a:p>
            <a:pPr lvl="0" algn="ctr"/>
            <a:r>
              <a:rPr lang="zh-CN" altLang="en-US" sz="2400" dirty="0">
                <a:solidFill>
                  <a:prstClr val="white"/>
                </a:solidFill>
                <a:latin typeface="微软雅黑" pitchFamily="34" charset="-122"/>
                <a:ea typeface="微软雅黑" pitchFamily="34" charset="-122"/>
              </a:rPr>
              <a:t>数据堂</a:t>
            </a:r>
            <a:r>
              <a:rPr lang="en-US" altLang="zh-CN" sz="2400" dirty="0">
                <a:solidFill>
                  <a:prstClr val="white"/>
                </a:solidFill>
                <a:latin typeface="微软雅黑" pitchFamily="34" charset="-122"/>
                <a:ea typeface="微软雅黑" pitchFamily="34" charset="-122"/>
              </a:rPr>
              <a:t>·</a:t>
            </a:r>
            <a:r>
              <a:rPr lang="zh-CN" altLang="en-US" sz="2400" dirty="0">
                <a:solidFill>
                  <a:prstClr val="white"/>
                </a:solidFill>
                <a:latin typeface="微软雅黑" pitchFamily="34" charset="-122"/>
                <a:ea typeface="微软雅黑" pitchFamily="34" charset="-122"/>
              </a:rPr>
              <a:t>安徽</a:t>
            </a: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932" y="2057028"/>
            <a:ext cx="5121765" cy="4772422"/>
          </a:xfrm>
          <a:prstGeom prst="rect">
            <a:avLst/>
          </a:prstGeom>
        </p:spPr>
      </p:pic>
      <p:sp>
        <p:nvSpPr>
          <p:cNvPr id="15" name="TextBox 4"/>
          <p:cNvSpPr txBox="1"/>
          <p:nvPr/>
        </p:nvSpPr>
        <p:spPr>
          <a:xfrm>
            <a:off x="1875258" y="3699913"/>
            <a:ext cx="4914417" cy="461665"/>
          </a:xfrm>
          <a:prstGeom prst="rect">
            <a:avLst/>
          </a:prstGeom>
          <a:noFill/>
          <a:effectLst/>
        </p:spPr>
        <p:txBody>
          <a:bodyPr wrap="square" rtlCol="0">
            <a:spAutoFit/>
          </a:bodyPr>
          <a:lstStyle/>
          <a:p>
            <a:r>
              <a:rPr lang="zh-CN" altLang="en-US" sz="2400" dirty="0">
                <a:solidFill>
                  <a:schemeClr val="accent6">
                    <a:lumMod val="50000"/>
                  </a:schemeClr>
                </a:solidFill>
                <a:latin typeface="微软雅黑" pitchFamily="34" charset="-122"/>
                <a:ea typeface="微软雅黑" pitchFamily="34" charset="-122"/>
              </a:rPr>
              <a:t>相信自己，相信未来，相信数据堂</a:t>
            </a:r>
          </a:p>
        </p:txBody>
      </p:sp>
      <p:pic>
        <p:nvPicPr>
          <p:cNvPr id="8" name="图片 7">
            <a:extLst>
              <a:ext uri="{FF2B5EF4-FFF2-40B4-BE49-F238E27FC236}">
                <a16:creationId xmlns:a16="http://schemas.microsoft.com/office/drawing/2014/main" id="{4B0B2DFC-70C5-4F5D-89F7-F80EE462D3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810234" y="490180"/>
            <a:ext cx="885055" cy="1208718"/>
          </a:xfrm>
          <a:prstGeom prst="rect">
            <a:avLst/>
          </a:prstGeom>
        </p:spPr>
      </p:pic>
    </p:spTree>
    <p:extLst>
      <p:ext uri="{BB962C8B-B14F-4D97-AF65-F5344CB8AC3E}">
        <p14:creationId xmlns:p14="http://schemas.microsoft.com/office/powerpoint/2010/main" val="1144449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440055" y="242570"/>
            <a:ext cx="5075555"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公司介绍</a:t>
            </a:r>
            <a:endPar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183355" y="5123218"/>
            <a:ext cx="11431058" cy="1302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产品矩阵</a:t>
            </a:r>
            <a:r>
              <a:rPr lang="zh-CN" altLang="en-US" sz="1200" dirty="0">
                <a:latin typeface="微软雅黑" panose="020B0503020204020204" pitchFamily="34" charset="-122"/>
                <a:ea typeface="微软雅黑" panose="020B0503020204020204" pitchFamily="34" charset="-122"/>
              </a:rPr>
              <a:t>：数据堂紧跟人工智能数据需求趋势，通过一系列拥有完整版权及授权的基础数据集，可快速提升客户端产品模型准确性。同时，针对企业的个性化数据需求，数据堂通过数加加云端数据工厂提供高质量的数据采集和数据标注服务。为适用企业人工智能数据多样化处理需求，数据堂研发并推出了数加加</a:t>
            </a:r>
            <a:r>
              <a:rPr lang="en-US" altLang="zh-CN" sz="1200" dirty="0">
                <a:latin typeface="微软雅黑" panose="020B0503020204020204" pitchFamily="34" charset="-122"/>
                <a:ea typeface="微软雅黑" panose="020B0503020204020204" pitchFamily="34" charset="-122"/>
              </a:rPr>
              <a:t>Pro</a:t>
            </a:r>
            <a:r>
              <a:rPr lang="zh-CN" altLang="en-US" sz="1200" dirty="0">
                <a:latin typeface="微软雅黑" panose="020B0503020204020204" pitchFamily="34" charset="-122"/>
                <a:ea typeface="微软雅黑" panose="020B0503020204020204" pitchFamily="34" charset="-122"/>
              </a:rPr>
              <a:t>私有化解决方案产品。</a:t>
            </a:r>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59024" y="2533188"/>
            <a:ext cx="4894499" cy="1980302"/>
            <a:chOff x="795074" y="3286274"/>
            <a:chExt cx="4894499" cy="1980302"/>
          </a:xfrm>
        </p:grpSpPr>
        <p:sp>
          <p:nvSpPr>
            <p:cNvPr id="7" name="圆角矩形 6"/>
            <p:cNvSpPr/>
            <p:nvPr/>
          </p:nvSpPr>
          <p:spPr>
            <a:xfrm>
              <a:off x="4149371" y="3286274"/>
              <a:ext cx="1540202" cy="1974983"/>
            </a:xfrm>
            <a:prstGeom prst="roundRect">
              <a:avLst>
                <a:gd name="adj" fmla="val 8318"/>
              </a:avLst>
            </a:prstGeom>
            <a:solidFill>
              <a:srgbClr val="29B5CE"/>
            </a:solidFill>
            <a:ln w="10795"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146304" tIns="146304" rIns="146304" bIns="146304" numCol="1" spcCol="38100" rtlCol="0" anchor="t" forceAA="0">
              <a:spAutoFit/>
            </a:bodyPr>
            <a:lstStyle/>
            <a:p>
              <a:pPr marL="0" marR="0" indent="0" algn="l" defTabSz="932180" rtl="0" fontAlgn="auto" latinLnBrk="0" hangingPunct="0">
                <a:lnSpc>
                  <a:spcPct val="100000"/>
                </a:lnSpc>
                <a:spcBef>
                  <a:spcPts val="0"/>
                </a:spcBef>
                <a:spcAft>
                  <a:spcPts val="0"/>
                </a:spcAft>
                <a:buClr>
                  <a:srgbClr val="FFFFFF"/>
                </a:buClr>
                <a:buSzTx/>
                <a:buFontTx/>
                <a:buNone/>
              </a:pPr>
              <a:endParaRPr kumimoji="0" lang="zh-CN" altLang="en-US" sz="1800" b="0" i="0" u="none" strike="noStrike" cap="none" spc="0" normalizeH="0" baseline="0">
                <a:ln>
                  <a:noFill/>
                </a:ln>
                <a:solidFill>
                  <a:srgbClr val="000000"/>
                </a:solidFill>
                <a:effectLst/>
                <a:uFillTx/>
                <a:latin typeface="Segoe UI" panose="020B0502040204020203"/>
                <a:ea typeface="Segoe UI" panose="020B0502040204020203"/>
                <a:cs typeface="Segoe UI" panose="020B0502040204020203"/>
                <a:sym typeface="Segoe UI" panose="020B0502040204020203"/>
              </a:endParaRPr>
            </a:p>
          </p:txBody>
        </p:sp>
        <p:pic>
          <p:nvPicPr>
            <p:cNvPr id="8" name="图片 7" descr="未标题-2_画板 1"/>
            <p:cNvPicPr>
              <a:picLocks noChangeAspect="1"/>
            </p:cNvPicPr>
            <p:nvPr/>
          </p:nvPicPr>
          <p:blipFill>
            <a:blip r:embed="rId2"/>
            <a:stretch>
              <a:fillRect/>
            </a:stretch>
          </p:blipFill>
          <p:spPr>
            <a:xfrm>
              <a:off x="4533247" y="3534119"/>
              <a:ext cx="772099" cy="755766"/>
            </a:xfrm>
            <a:prstGeom prst="rect">
              <a:avLst/>
            </a:prstGeom>
          </p:spPr>
        </p:pic>
        <p:sp>
          <p:nvSpPr>
            <p:cNvPr id="10" name="文本框 9"/>
            <p:cNvSpPr txBox="1"/>
            <p:nvPr/>
          </p:nvSpPr>
          <p:spPr>
            <a:xfrm>
              <a:off x="4240850" y="4395145"/>
              <a:ext cx="1448723" cy="664797"/>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146304" tIns="146304" rIns="146304" bIns="146304" numCol="1" spcCol="38100" rtlCol="0" anchor="t" forceAA="0">
              <a:spAutoFit/>
            </a:bodyPr>
            <a:lstStyle/>
            <a:p>
              <a:pPr marL="0" marR="0" indent="0" algn="l" defTabSz="932180" rtl="0" fontAlgn="auto" latinLnBrk="0" hangingPunct="0">
                <a:lnSpc>
                  <a:spcPct val="100000"/>
                </a:lnSpc>
                <a:spcBef>
                  <a:spcPts val="0"/>
                </a:spcBef>
                <a:spcAft>
                  <a:spcPts val="0"/>
                </a:spcAft>
                <a:buClr>
                  <a:srgbClr val="FFFFFF"/>
                </a:buClr>
                <a:buSzTx/>
                <a:buFontTx/>
                <a:buNone/>
              </a:pP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数加加</a:t>
              </a:r>
              <a:r>
                <a:rPr kumimoji="0" lang="en-US" altLang="zh-CN"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Pro</a:t>
              </a: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a:t>
              </a:r>
              <a:endParaRPr kumimoji="0" lang="en-US" altLang="zh-CN"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endParaRPr>
            </a:p>
            <a:p>
              <a:pPr marL="0" marR="0" indent="0" algn="l" defTabSz="932180" rtl="0" fontAlgn="auto" latinLnBrk="0" hangingPunct="0">
                <a:lnSpc>
                  <a:spcPct val="100000"/>
                </a:lnSpc>
                <a:spcBef>
                  <a:spcPts val="0"/>
                </a:spcBef>
                <a:spcAft>
                  <a:spcPts val="0"/>
                </a:spcAft>
                <a:buClr>
                  <a:srgbClr val="FFFFFF"/>
                </a:buClr>
                <a:buSzTx/>
                <a:buFontTx/>
                <a:buNone/>
              </a:pP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私有化</a:t>
              </a:r>
              <a:r>
                <a:rPr lang="zh-CN" altLang="en-US" sz="1200" b="1" dirty="0">
                  <a:solidFill>
                    <a:schemeClr val="bg1"/>
                  </a:solidFill>
                  <a:latin typeface="微软雅黑" panose="020B0503020204020204" pitchFamily="34" charset="-122"/>
                  <a:ea typeface="微软雅黑" panose="020B0503020204020204" pitchFamily="34" charset="-122"/>
                  <a:cs typeface="Segoe UI" panose="020B0502040204020203"/>
                  <a:sym typeface="Segoe UI" panose="020B0502040204020203"/>
                </a:rPr>
                <a:t>数据工厂</a:t>
              </a:r>
              <a:endPar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endParaRPr>
            </a:p>
          </p:txBody>
        </p:sp>
        <p:pic>
          <p:nvPicPr>
            <p:cNvPr id="11" name="图像" descr="图像"/>
            <p:cNvPicPr>
              <a:picLocks noChangeAspect="1"/>
            </p:cNvPicPr>
            <p:nvPr/>
          </p:nvPicPr>
          <p:blipFill>
            <a:blip r:embed="rId3"/>
            <a:stretch>
              <a:fillRect/>
            </a:stretch>
          </p:blipFill>
          <p:spPr>
            <a:xfrm>
              <a:off x="795074" y="3295050"/>
              <a:ext cx="1521378" cy="1967864"/>
            </a:xfrm>
            <a:prstGeom prst="rect">
              <a:avLst/>
            </a:prstGeom>
            <a:solidFill>
              <a:schemeClr val="accent1">
                <a:lumMod val="60000"/>
                <a:lumOff val="40000"/>
              </a:schemeClr>
            </a:solidFill>
            <a:ln w="12700">
              <a:miter lim="400000"/>
              <a:headEnd/>
              <a:tailEnd/>
            </a:ln>
          </p:spPr>
        </p:pic>
        <p:pic>
          <p:nvPicPr>
            <p:cNvPr id="12" name="图片 11" descr="未标题-2_画板 1_画板 1_画板 1"/>
            <p:cNvPicPr>
              <a:picLocks noChangeAspect="1"/>
            </p:cNvPicPr>
            <p:nvPr/>
          </p:nvPicPr>
          <p:blipFill>
            <a:blip r:embed="rId4"/>
            <a:stretch>
              <a:fillRect/>
            </a:stretch>
          </p:blipFill>
          <p:spPr>
            <a:xfrm>
              <a:off x="1131066" y="3460191"/>
              <a:ext cx="848983" cy="829694"/>
            </a:xfrm>
            <a:prstGeom prst="rect">
              <a:avLst/>
            </a:prstGeom>
          </p:spPr>
        </p:pic>
        <p:sp>
          <p:nvSpPr>
            <p:cNvPr id="13" name="文本框 12"/>
            <p:cNvSpPr txBox="1"/>
            <p:nvPr/>
          </p:nvSpPr>
          <p:spPr>
            <a:xfrm>
              <a:off x="913769" y="4386150"/>
              <a:ext cx="1064907" cy="480131"/>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146304" tIns="146304" rIns="146304" bIns="146304" numCol="1" spcCol="38100" rtlCol="0" anchor="t" forceAA="0">
              <a:spAutoFit/>
            </a:bodyPr>
            <a:lstStyle/>
            <a:p>
              <a:pPr marL="0" marR="0" indent="0" algn="l" defTabSz="932180" rtl="0" fontAlgn="auto" latinLnBrk="0" hangingPunct="0">
                <a:lnSpc>
                  <a:spcPct val="100000"/>
                </a:lnSpc>
                <a:spcBef>
                  <a:spcPts val="0"/>
                </a:spcBef>
                <a:spcAft>
                  <a:spcPts val="0"/>
                </a:spcAft>
                <a:buClr>
                  <a:srgbClr val="FFFFFF"/>
                </a:buClr>
                <a:buSzTx/>
                <a:buFontTx/>
                <a:buNone/>
              </a:pP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基础数据集</a:t>
              </a:r>
            </a:p>
          </p:txBody>
        </p:sp>
        <p:sp>
          <p:nvSpPr>
            <p:cNvPr id="15" name="圆角矩形 14"/>
            <p:cNvSpPr/>
            <p:nvPr/>
          </p:nvSpPr>
          <p:spPr>
            <a:xfrm>
              <a:off x="2472324" y="3291593"/>
              <a:ext cx="1540202" cy="1974983"/>
            </a:xfrm>
            <a:prstGeom prst="roundRect">
              <a:avLst>
                <a:gd name="adj" fmla="val 8318"/>
              </a:avLst>
            </a:prstGeom>
            <a:solidFill>
              <a:srgbClr val="D69419"/>
            </a:solidFill>
            <a:ln w="10795" cap="flat">
              <a:noFill/>
              <a:prstDash val="solid"/>
              <a:round/>
            </a:ln>
          </p:spPr>
          <p:style>
            <a:lnRef idx="0">
              <a:srgbClr val="FFFFFF"/>
            </a:lnRef>
            <a:fillRef idx="0">
              <a:srgbClr val="FFFFFF"/>
            </a:fillRef>
            <a:effectRef idx="0">
              <a:srgbClr val="FFFFFF"/>
            </a:effectRef>
            <a:fontRef idx="none"/>
          </p:style>
          <p:txBody>
            <a:bodyPr rot="0" vertOverflow="overflow" horzOverflow="overflow" vert="horz" wrap="square" lIns="146304" tIns="146304" rIns="146304" bIns="146304" numCol="1" spcCol="38100" rtlCol="0" anchor="t" forceAA="0">
              <a:spAutoFit/>
            </a:bodyPr>
            <a:lstStyle/>
            <a:p>
              <a:pPr marL="0" marR="0" indent="0" algn="l" defTabSz="932180" rtl="0" fontAlgn="auto" latinLnBrk="0" hangingPunct="0">
                <a:lnSpc>
                  <a:spcPct val="100000"/>
                </a:lnSpc>
                <a:spcBef>
                  <a:spcPts val="0"/>
                </a:spcBef>
                <a:spcAft>
                  <a:spcPts val="0"/>
                </a:spcAft>
                <a:buClr>
                  <a:srgbClr val="FFFFFF"/>
                </a:buClr>
                <a:buSzTx/>
                <a:buFontTx/>
                <a:buNone/>
              </a:pPr>
              <a:endParaRPr kumimoji="0" lang="zh-CN" altLang="en-US" sz="1800" b="0" i="0" u="none" strike="noStrike" cap="none" spc="0" normalizeH="0" baseline="0">
                <a:ln>
                  <a:noFill/>
                </a:ln>
                <a:solidFill>
                  <a:srgbClr val="000000"/>
                </a:solidFill>
                <a:effectLst/>
                <a:uFillTx/>
                <a:latin typeface="Segoe UI" panose="020B0502040204020203"/>
                <a:ea typeface="Segoe UI" panose="020B0502040204020203"/>
                <a:cs typeface="Segoe UI" panose="020B0502040204020203"/>
                <a:sym typeface="Segoe UI" panose="020B0502040204020203"/>
              </a:endParaRPr>
            </a:p>
          </p:txBody>
        </p:sp>
        <p:pic>
          <p:nvPicPr>
            <p:cNvPr id="16" name="图片 15" descr="未标题-2_画板 1_画板 1"/>
            <p:cNvPicPr>
              <a:picLocks noChangeAspect="1"/>
            </p:cNvPicPr>
            <p:nvPr/>
          </p:nvPicPr>
          <p:blipFill>
            <a:blip r:embed="rId5"/>
            <a:stretch>
              <a:fillRect/>
            </a:stretch>
          </p:blipFill>
          <p:spPr>
            <a:xfrm>
              <a:off x="2817893" y="3460191"/>
              <a:ext cx="848983" cy="829694"/>
            </a:xfrm>
            <a:prstGeom prst="rect">
              <a:avLst/>
            </a:prstGeom>
          </p:spPr>
        </p:pic>
        <p:sp>
          <p:nvSpPr>
            <p:cNvPr id="17" name="文本框 16"/>
            <p:cNvSpPr txBox="1"/>
            <p:nvPr/>
          </p:nvSpPr>
          <p:spPr>
            <a:xfrm>
              <a:off x="2600596" y="4386150"/>
              <a:ext cx="1317052" cy="664797"/>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146304" tIns="146304" rIns="146304" bIns="146304" numCol="1" spcCol="38100" rtlCol="0" anchor="t" forceAA="0">
              <a:spAutoFit/>
            </a:bodyPr>
            <a:lstStyle/>
            <a:p>
              <a:pPr marL="0" marR="0" indent="0" algn="l" defTabSz="932180" rtl="0" fontAlgn="auto" latinLnBrk="0" hangingPunct="0">
                <a:lnSpc>
                  <a:spcPct val="100000"/>
                </a:lnSpc>
                <a:spcBef>
                  <a:spcPts val="0"/>
                </a:spcBef>
                <a:spcAft>
                  <a:spcPts val="0"/>
                </a:spcAft>
                <a:buClr>
                  <a:srgbClr val="FFFFFF"/>
                </a:buClr>
                <a:buSzTx/>
                <a:buFontTx/>
                <a:buNone/>
              </a:pP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数加加</a:t>
              </a:r>
              <a:r>
                <a:rPr kumimoji="0" lang="en-US" altLang="zh-CN"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Lite</a:t>
              </a: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a:t>
              </a:r>
              <a:endParaRPr kumimoji="0" lang="en-US" altLang="zh-CN"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endParaRPr>
            </a:p>
            <a:p>
              <a:pPr marL="0" marR="0" indent="0" algn="l" defTabSz="932180" rtl="0" fontAlgn="auto" latinLnBrk="0" hangingPunct="0">
                <a:lnSpc>
                  <a:spcPct val="100000"/>
                </a:lnSpc>
                <a:spcBef>
                  <a:spcPts val="0"/>
                </a:spcBef>
                <a:spcAft>
                  <a:spcPts val="0"/>
                </a:spcAft>
                <a:buClr>
                  <a:srgbClr val="FFFFFF"/>
                </a:buClr>
                <a:buSzTx/>
                <a:buFontTx/>
                <a:buNone/>
              </a:pPr>
              <a:r>
                <a:rPr kumimoji="0" lang="zh-CN" altLang="en-US" sz="1200" b="1" i="0" u="none" strike="noStrike" cap="none" spc="0" normalizeH="0" baseline="0" dirty="0">
                  <a:ln>
                    <a:noFill/>
                  </a:ln>
                  <a:solidFill>
                    <a:schemeClr val="bg1"/>
                  </a:solidFill>
                  <a:effectLst/>
                  <a:uFillTx/>
                  <a:latin typeface="微软雅黑" panose="020B0503020204020204" pitchFamily="34" charset="-122"/>
                  <a:ea typeface="微软雅黑" panose="020B0503020204020204" pitchFamily="34" charset="-122"/>
                  <a:cs typeface="Segoe UI" panose="020B0502040204020203"/>
                  <a:sym typeface="Segoe UI" panose="020B0502040204020203"/>
                </a:rPr>
                <a:t>云端数据工厂</a:t>
              </a:r>
            </a:p>
          </p:txBody>
        </p:sp>
      </p:grpSp>
      <p:sp>
        <p:nvSpPr>
          <p:cNvPr id="22" name="标题 1"/>
          <p:cNvSpPr txBox="1"/>
          <p:nvPr/>
        </p:nvSpPr>
        <p:spPr>
          <a:xfrm>
            <a:off x="148662" y="889866"/>
            <a:ext cx="11449293" cy="1302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企业定位</a:t>
            </a:r>
            <a:r>
              <a:rPr lang="zh-CN" altLang="en-US" sz="1200" dirty="0">
                <a:latin typeface="微软雅黑" panose="020B0503020204020204" pitchFamily="34" charset="-122"/>
                <a:ea typeface="微软雅黑" panose="020B0503020204020204" pitchFamily="34" charset="-122"/>
              </a:rPr>
              <a:t>：数据堂是全球领先的人工智能数据服务提供商。依托自身的数据资源、技术优势及丰富的数据处理经验，自</a:t>
            </a:r>
            <a:r>
              <a:rPr lang="en-US" altLang="zh-CN" sz="1200" dirty="0">
                <a:latin typeface="微软雅黑" panose="020B0503020204020204" pitchFamily="34" charset="-122"/>
                <a:ea typeface="微软雅黑" panose="020B0503020204020204" pitchFamily="34" charset="-122"/>
              </a:rPr>
              <a:t>2011</a:t>
            </a:r>
            <a:r>
              <a:rPr lang="zh-CN" altLang="en-US" sz="1200" dirty="0">
                <a:latin typeface="微软雅黑" panose="020B0503020204020204" pitchFamily="34" charset="-122"/>
                <a:ea typeface="微软雅黑" panose="020B0503020204020204" pitchFamily="34" charset="-122"/>
              </a:rPr>
              <a:t>年成立以来，数据堂为国内外</a:t>
            </a:r>
            <a:r>
              <a:rPr lang="en-US" altLang="zh-CN" sz="1200" dirty="0">
                <a:latin typeface="微软雅黑" panose="020B0503020204020204" pitchFamily="34" charset="-122"/>
                <a:ea typeface="微软雅黑" panose="020B0503020204020204" pitchFamily="34" charset="-122"/>
              </a:rPr>
              <a:t>1000</a:t>
            </a:r>
            <a:r>
              <a:rPr lang="zh-CN" altLang="en-US" sz="1200" dirty="0">
                <a:latin typeface="微软雅黑" panose="020B0503020204020204" pitchFamily="34" charset="-122"/>
                <a:ea typeface="微软雅黑" panose="020B0503020204020204" pitchFamily="34" charset="-122"/>
              </a:rPr>
              <a:t>多家人工智能企业和科研机构提供了优质的数据服务。数据堂于</a:t>
            </a:r>
            <a:r>
              <a:rPr lang="en-US" altLang="zh-CN" sz="1200" dirty="0">
                <a:latin typeface="微软雅黑" panose="020B0503020204020204" pitchFamily="34" charset="-122"/>
                <a:ea typeface="微软雅黑" panose="020B0503020204020204" pitchFamily="34" charset="-122"/>
              </a:rPr>
              <a:t>2014</a:t>
            </a:r>
            <a:r>
              <a:rPr lang="zh-CN" altLang="en-US" sz="1200" dirty="0">
                <a:latin typeface="微软雅黑" panose="020B0503020204020204" pitchFamily="34" charset="-122"/>
                <a:ea typeface="微软雅黑" panose="020B0503020204020204" pitchFamily="34" charset="-122"/>
              </a:rPr>
              <a:t>年完成新三板挂牌（股票代码：</a:t>
            </a:r>
            <a:r>
              <a:rPr lang="en-US" altLang="zh-CN" sz="1200">
                <a:latin typeface="微软雅黑" panose="020B0503020204020204" pitchFamily="34" charset="-122"/>
                <a:ea typeface="微软雅黑" panose="020B0503020204020204" pitchFamily="34" charset="-122"/>
              </a:rPr>
              <a:t>831428</a:t>
            </a:r>
            <a:r>
              <a:rPr lang="zh-CN" altLang="en-US" sz="120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成为中国人工智能数据服务行业第一家上市企业。</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24" name="五边形 23"/>
          <p:cNvSpPr/>
          <p:nvPr/>
        </p:nvSpPr>
        <p:spPr>
          <a:xfrm>
            <a:off x="5948267" y="3063983"/>
            <a:ext cx="623659" cy="658221"/>
          </a:xfrm>
          <a:prstGeom prst="homePlat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燕尾形 24"/>
          <p:cNvSpPr/>
          <p:nvPr/>
        </p:nvSpPr>
        <p:spPr>
          <a:xfrm>
            <a:off x="6464394" y="3055468"/>
            <a:ext cx="502276" cy="690921"/>
          </a:xfrm>
          <a:prstGeom prst="chevron">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6" name="图示 5"/>
          <p:cNvGraphicFramePr/>
          <p:nvPr>
            <p:extLst>
              <p:ext uri="{D42A27DB-BD31-4B8C-83A1-F6EECF244321}">
                <p14:modId xmlns:p14="http://schemas.microsoft.com/office/powerpoint/2010/main" val="3966261786"/>
              </p:ext>
            </p:extLst>
          </p:nvPr>
        </p:nvGraphicFramePr>
        <p:xfrm>
          <a:off x="6921399" y="1949456"/>
          <a:ext cx="4713668" cy="31424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文本框 8"/>
          <p:cNvSpPr txBox="1"/>
          <p:nvPr/>
        </p:nvSpPr>
        <p:spPr>
          <a:xfrm>
            <a:off x="1448972" y="4672878"/>
            <a:ext cx="3376245" cy="307777"/>
          </a:xfrm>
          <a:prstGeom prst="rect">
            <a:avLst/>
          </a:prstGeom>
          <a:noFill/>
        </p:spPr>
        <p:txBody>
          <a:bodyPr wrap="none" rtlCol="0">
            <a:spAutoFit/>
          </a:bodyPr>
          <a:lstStyle/>
          <a:p>
            <a:r>
              <a:rPr lang="zh-CN" altLang="en-US" sz="1400" u="sng" dirty="0">
                <a:latin typeface="微软雅黑" panose="020B0503020204020204" pitchFamily="34" charset="-122"/>
                <a:ea typeface="微软雅黑" panose="020B0503020204020204" pitchFamily="34" charset="-122"/>
              </a:rPr>
              <a:t>数据</a:t>
            </a:r>
            <a:r>
              <a:rPr lang="en-US" altLang="zh-CN" sz="1400" u="sng" dirty="0">
                <a:latin typeface="微软雅黑" panose="020B0503020204020204" pitchFamily="34" charset="-122"/>
                <a:ea typeface="微软雅黑" panose="020B0503020204020204" pitchFamily="34" charset="-122"/>
              </a:rPr>
              <a:t>+</a:t>
            </a:r>
            <a:r>
              <a:rPr lang="zh-CN" altLang="en-US" sz="1400" u="sng" dirty="0">
                <a:latin typeface="微软雅黑" panose="020B0503020204020204" pitchFamily="34" charset="-122"/>
                <a:ea typeface="微软雅黑" panose="020B0503020204020204" pitchFamily="34" charset="-122"/>
              </a:rPr>
              <a:t>平台</a:t>
            </a:r>
            <a:r>
              <a:rPr lang="en-US" altLang="zh-CN" sz="1400" u="sng" dirty="0">
                <a:latin typeface="微软雅黑" panose="020B0503020204020204" pitchFamily="34" charset="-122"/>
                <a:ea typeface="微软雅黑" panose="020B0503020204020204" pitchFamily="34" charset="-122"/>
              </a:rPr>
              <a:t>+</a:t>
            </a:r>
            <a:r>
              <a:rPr lang="zh-CN" altLang="en-US" sz="1400" u="sng" dirty="0">
                <a:latin typeface="微软雅黑" panose="020B0503020204020204" pitchFamily="34" charset="-122"/>
                <a:ea typeface="微软雅黑" panose="020B0503020204020204" pitchFamily="34" charset="-122"/>
              </a:rPr>
              <a:t>智能化 一站式数据解决方案</a:t>
            </a:r>
          </a:p>
        </p:txBody>
      </p:sp>
    </p:spTree>
    <p:extLst>
      <p:ext uri="{BB962C8B-B14F-4D97-AF65-F5344CB8AC3E}">
        <p14:creationId xmlns:p14="http://schemas.microsoft.com/office/powerpoint/2010/main" val="2657347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a:extLst>
              <a:ext uri="{FF2B5EF4-FFF2-40B4-BE49-F238E27FC236}">
                <a16:creationId xmlns:a16="http://schemas.microsoft.com/office/drawing/2014/main" id="{778E4A78-FD6E-4CDF-B3B8-D5D9513914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标注 13"/>
          <p:cNvSpPr/>
          <p:nvPr/>
        </p:nvSpPr>
        <p:spPr>
          <a:xfrm>
            <a:off x="2888241" y="4981863"/>
            <a:ext cx="1389709" cy="929879"/>
          </a:xfrm>
          <a:prstGeom prst="wedgeRectCallout">
            <a:avLst>
              <a:gd name="adj1" fmla="val -19869"/>
              <a:gd name="adj2" fmla="val -71068"/>
            </a:avLst>
          </a:prstGeom>
          <a:solidFill>
            <a:srgbClr val="0E6F76"/>
          </a:solidFill>
          <a:ln w="38100" cap="rnd" cmpd="sng" algn="ctr">
            <a:noFill/>
            <a:prstDash val="solid"/>
          </a:ln>
          <a:effectLst/>
        </p:spPr>
        <p:txBody>
          <a:bodyPr lIns="91375" tIns="45685" rIns="91375" bIns="45685" rtlCol="0" anchor="ct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个超大型</a:t>
            </a:r>
            <a:endParaRPr lang="zh-CN" altLang="en-US" sz="1400" dirty="0">
              <a:latin typeface="微软雅黑" panose="020B0503020204020204" pitchFamily="34" charset="-122"/>
              <a:ea typeface="微软雅黑" panose="020B0503020204020204" pitchFamily="34" charset="-122"/>
            </a:endParaRPr>
          </a:p>
          <a:p>
            <a:pPr algn="ctr" defTabSz="912776">
              <a:defRPr/>
            </a:pPr>
            <a:r>
              <a:rPr lang="zh-CN" altLang="en-US" sz="1402"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数据处理基地</a:t>
            </a:r>
          </a:p>
        </p:txBody>
      </p:sp>
      <p:sp>
        <p:nvSpPr>
          <p:cNvPr id="15" name="矩形标注 14"/>
          <p:cNvSpPr/>
          <p:nvPr/>
        </p:nvSpPr>
        <p:spPr>
          <a:xfrm>
            <a:off x="4712029" y="4981863"/>
            <a:ext cx="1389709" cy="929879"/>
          </a:xfrm>
          <a:prstGeom prst="wedgeRectCallout">
            <a:avLst>
              <a:gd name="adj1" fmla="val -22762"/>
              <a:gd name="adj2" fmla="val -73062"/>
            </a:avLst>
          </a:prstGeom>
          <a:solidFill>
            <a:srgbClr val="42BA97"/>
          </a:solidFill>
          <a:ln w="38100" cap="rnd" cmpd="sng" algn="ctr">
            <a:noFill/>
            <a:prstDash val="solid"/>
          </a:ln>
          <a:effectLst/>
        </p:spPr>
        <p:txBody>
          <a:bodyPr lIns="91375" tIns="45685" rIns="91375" bIns="45685" rtlCol="0" anchor="ct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400</a:t>
            </a:r>
            <a:r>
              <a:rPr lang="zh-CN" altLang="en-US"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名</a:t>
            </a:r>
            <a:endParaRPr lang="en-US" altLang="zh-CN" sz="23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2776">
              <a:defRPr/>
            </a:pPr>
            <a:endParaRPr lang="zh-CN" altLang="en-US" sz="10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员工</a:t>
            </a:r>
          </a:p>
        </p:txBody>
      </p:sp>
      <p:sp>
        <p:nvSpPr>
          <p:cNvPr id="16" name="矩形标注 15"/>
          <p:cNvSpPr/>
          <p:nvPr/>
        </p:nvSpPr>
        <p:spPr>
          <a:xfrm>
            <a:off x="1064454" y="4981863"/>
            <a:ext cx="1389709" cy="929879"/>
          </a:xfrm>
          <a:prstGeom prst="wedgeRectCallout">
            <a:avLst>
              <a:gd name="adj1" fmla="val -19869"/>
              <a:gd name="adj2" fmla="val -71068"/>
            </a:avLst>
          </a:prstGeom>
          <a:solidFill>
            <a:srgbClr val="42BA97"/>
          </a:solidFill>
          <a:ln w="38100" cap="rnd" cmpd="sng" algn="ctr">
            <a:noFill/>
            <a:prstDash val="solid"/>
          </a:ln>
          <a:effectLst/>
        </p:spPr>
        <p:txBody>
          <a:bodyPr lIns="91375" tIns="45685" rIns="91375" bIns="45685" rtlCol="0" anchor="ct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家</a:t>
            </a:r>
            <a:endParaRPr lang="en-US" altLang="zh-CN"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2776">
              <a:defRPr/>
            </a:pPr>
            <a:endParaRPr lang="en-US" altLang="zh-CN" sz="800" kern="0" dirty="0">
              <a:solidFill>
                <a:schemeClr val="bg1"/>
              </a:solidFill>
              <a:latin typeface="微软雅黑" panose="020B0503020204020204" pitchFamily="34" charset="-122"/>
              <a:ea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子公司</a:t>
            </a:r>
          </a:p>
        </p:txBody>
      </p:sp>
      <p:sp>
        <p:nvSpPr>
          <p:cNvPr id="17" name="矩形标注 16"/>
          <p:cNvSpPr/>
          <p:nvPr/>
        </p:nvSpPr>
        <p:spPr>
          <a:xfrm>
            <a:off x="6535816" y="4981863"/>
            <a:ext cx="2106391" cy="929879"/>
          </a:xfrm>
          <a:prstGeom prst="wedgeRectCallout">
            <a:avLst>
              <a:gd name="adj1" fmla="val -22762"/>
              <a:gd name="adj2" fmla="val -70072"/>
            </a:avLst>
          </a:prstGeom>
          <a:solidFill>
            <a:srgbClr val="FF9900"/>
          </a:solidFill>
          <a:ln w="38100" cap="rnd" cmpd="sng" algn="ctr">
            <a:noFill/>
            <a:prstDash val="solid"/>
          </a:ln>
          <a:effectLst/>
        </p:spPr>
        <p:txBody>
          <a:bodyPr lIns="91375" tIns="45685" rIns="91375" bIns="45685" rtlCol="0" anchor="ct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45000</a:t>
            </a:r>
            <a:r>
              <a:rPr lang="zh-CN" altLang="en-US"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套</a:t>
            </a:r>
            <a:endParaRPr lang="en-US" altLang="zh-CN"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2776">
              <a:defRPr/>
            </a:pPr>
            <a:endParaRPr lang="en-US" altLang="zh-CN" sz="11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数据量</a:t>
            </a:r>
          </a:p>
        </p:txBody>
      </p:sp>
      <p:sp>
        <p:nvSpPr>
          <p:cNvPr id="18" name="矩形标注 17"/>
          <p:cNvSpPr/>
          <p:nvPr/>
        </p:nvSpPr>
        <p:spPr>
          <a:xfrm>
            <a:off x="9076286" y="4981863"/>
            <a:ext cx="2137903" cy="929879"/>
          </a:xfrm>
          <a:prstGeom prst="wedgeRectCallout">
            <a:avLst>
              <a:gd name="adj1" fmla="val -23726"/>
              <a:gd name="adj2" fmla="val -73062"/>
            </a:avLst>
          </a:prstGeom>
          <a:solidFill>
            <a:srgbClr val="FF9900"/>
          </a:solidFill>
          <a:ln w="38100" cap="rnd" cmpd="sng" algn="ctr">
            <a:noFill/>
            <a:prstDash val="solid"/>
          </a:ln>
          <a:effectLst/>
        </p:spPr>
        <p:txBody>
          <a:bodyPr lIns="91375" tIns="45685" rIns="91375" bIns="45685" rtlCol="0" anchor="ct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rPr>
              <a:t>2500</a:t>
            </a:r>
            <a:r>
              <a:rPr lang="en-US" altLang="zh-CN" sz="1799" kern="0" dirty="0">
                <a:solidFill>
                  <a:schemeClr val="bg1"/>
                </a:solidFill>
                <a:latin typeface="微软雅黑" panose="020B0503020204020204" pitchFamily="34" charset="-122"/>
                <a:ea typeface="微软雅黑" panose="020B0503020204020204" pitchFamily="34" charset="-122"/>
              </a:rPr>
              <a:t>TB</a:t>
            </a:r>
          </a:p>
          <a:p>
            <a:pPr algn="ctr" defTabSz="912776">
              <a:defRPr/>
            </a:pPr>
            <a:endParaRPr lang="en-US" altLang="zh-CN" sz="1100" kern="0" dirty="0">
              <a:solidFill>
                <a:schemeClr val="bg1"/>
              </a:solidFill>
              <a:latin typeface="微软雅黑" panose="020B0503020204020204" pitchFamily="34" charset="-122"/>
              <a:ea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基础数据产品</a:t>
            </a:r>
          </a:p>
        </p:txBody>
      </p:sp>
      <p:sp>
        <p:nvSpPr>
          <p:cNvPr id="19" name="圆角矩形 18"/>
          <p:cNvSpPr/>
          <p:nvPr/>
        </p:nvSpPr>
        <p:spPr>
          <a:xfrm>
            <a:off x="1064454" y="3807359"/>
            <a:ext cx="10149735" cy="835506"/>
          </a:xfrm>
          <a:prstGeom prst="roundRect">
            <a:avLst/>
          </a:prstGeom>
          <a:gradFill rotWithShape="1">
            <a:gsLst>
              <a:gs pos="0">
                <a:srgbClr val="0070C0"/>
              </a:gs>
              <a:gs pos="100000">
                <a:srgbClr val="00B0F0"/>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p:spPr>
        <p:txBody>
          <a:bodyPr lIns="91296" tIns="45649" rIns="91296" bIns="45649" anchor="ctr"/>
          <a:lstStyle/>
          <a:p>
            <a:pPr algn="ctr" defTabSz="912776">
              <a:defRPr/>
            </a:pPr>
            <a:r>
              <a:rPr lang="zh-CN" altLang="en-US" sz="2353" b="1" dirty="0">
                <a:solidFill>
                  <a:schemeClr val="bg1"/>
                </a:solidFill>
                <a:effectLst>
                  <a:outerShdw blurRad="38100" dist="38100" dir="2700000" algn="tl">
                    <a:srgbClr val="000000"/>
                  </a:outerShdw>
                </a:effectLst>
                <a:latin typeface="微软雅黑" pitchFamily="34" charset="-122"/>
                <a:ea typeface="微软雅黑" pitchFamily="34" charset="-122"/>
              </a:rPr>
              <a:t>数据堂 </a:t>
            </a:r>
            <a:r>
              <a:rPr lang="en-US" altLang="zh-CN" sz="2353" b="1" dirty="0">
                <a:solidFill>
                  <a:schemeClr val="bg1"/>
                </a:solidFill>
                <a:effectLst>
                  <a:outerShdw blurRad="38100" dist="38100" dir="2700000" algn="tl">
                    <a:srgbClr val="000000"/>
                  </a:outerShdw>
                </a:effectLst>
                <a:latin typeface="微软雅黑" pitchFamily="34" charset="-122"/>
                <a:ea typeface="微软雅黑" pitchFamily="34" charset="-122"/>
              </a:rPr>
              <a:t>–</a:t>
            </a:r>
            <a:r>
              <a:rPr lang="zh-CN" altLang="en-US" sz="2353" b="1" dirty="0">
                <a:solidFill>
                  <a:schemeClr val="bg1"/>
                </a:solidFill>
                <a:effectLst>
                  <a:outerShdw blurRad="38100" dist="38100" dir="2700000" algn="tl">
                    <a:srgbClr val="000000"/>
                  </a:outerShdw>
                </a:effectLst>
                <a:latin typeface="微软雅黑" pitchFamily="34" charset="-122"/>
                <a:ea typeface="微软雅黑" pitchFamily="34" charset="-122"/>
              </a:rPr>
              <a:t> 全球领先的人工智能数据服务提供商</a:t>
            </a:r>
            <a:endParaRPr lang="zh-CN" altLang="en-US" sz="1999" b="1" kern="0" dirty="0">
              <a:solidFill>
                <a:schemeClr val="bg1"/>
              </a:solidFill>
              <a:latin typeface="微软雅黑" panose="020B0503020204020204" pitchFamily="34" charset="-122"/>
              <a:ea typeface="微软雅黑" panose="020B0503020204020204" pitchFamily="34" charset="-122"/>
            </a:endParaRPr>
          </a:p>
        </p:txBody>
      </p:sp>
      <p:grpSp>
        <p:nvGrpSpPr>
          <p:cNvPr id="20" name="组 10"/>
          <p:cNvGrpSpPr/>
          <p:nvPr/>
        </p:nvGrpSpPr>
        <p:grpSpPr>
          <a:xfrm>
            <a:off x="1064454" y="2598765"/>
            <a:ext cx="1498750" cy="929878"/>
            <a:chOff x="1700479" y="2770099"/>
            <a:chExt cx="1415112" cy="865154"/>
          </a:xfrm>
          <a:solidFill>
            <a:srgbClr val="FF9900"/>
          </a:solidFill>
        </p:grpSpPr>
        <p:sp>
          <p:nvSpPr>
            <p:cNvPr id="21" name="矩形标注 20"/>
            <p:cNvSpPr/>
            <p:nvPr/>
          </p:nvSpPr>
          <p:spPr>
            <a:xfrm rot="10800000">
              <a:off x="1700479" y="2770099"/>
              <a:ext cx="1415112" cy="865154"/>
            </a:xfrm>
            <a:prstGeom prst="wedgeRectCallout">
              <a:avLst>
                <a:gd name="adj1" fmla="val 20637"/>
                <a:gd name="adj2" fmla="val -67994"/>
              </a:avLst>
            </a:prstGeom>
            <a:grpFill/>
            <a:ln w="38100" cap="rnd" cmpd="sng" algn="ctr">
              <a:noFill/>
              <a:prstDash val="solid"/>
            </a:ln>
            <a:effectLst/>
          </p:spPr>
          <p:txBody>
            <a:bodyPr rtlCol="0" anchor="ctr"/>
            <a:lstStyle/>
            <a:p>
              <a:pPr algn="ctr" defTabSz="912776">
                <a:defRPr/>
              </a:pPr>
              <a:endParaRPr lang="en-US" altLang="zh-CN" sz="1799" kern="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975926" y="2793323"/>
              <a:ext cx="864215" cy="742632"/>
            </a:xfrm>
            <a:prstGeom prst="rect">
              <a:avLst/>
            </a:prstGeom>
            <a:grpFill/>
          </p:spPr>
          <p:txBody>
            <a:bodyPr wrap="none" rtlCol="0" anchor="ctr">
              <a:spAutoFit/>
            </a:bodyP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rPr>
                <a:t>9</a:t>
              </a:r>
              <a:r>
                <a:rPr lang="zh-CN" altLang="en-US" sz="1799" kern="0" dirty="0">
                  <a:solidFill>
                    <a:schemeClr val="bg1"/>
                  </a:solidFill>
                  <a:latin typeface="微软雅黑" panose="020B0503020204020204" pitchFamily="34" charset="-122"/>
                  <a:ea typeface="微软雅黑" panose="020B0503020204020204" pitchFamily="34" charset="-122"/>
                </a:rPr>
                <a:t>年</a:t>
              </a:r>
              <a:endParaRPr lang="en-US" altLang="zh-CN" sz="1799" kern="0" dirty="0">
                <a:solidFill>
                  <a:schemeClr val="bg1"/>
                </a:solidFill>
                <a:latin typeface="微软雅黑" panose="020B0503020204020204" pitchFamily="34" charset="-122"/>
                <a:ea typeface="微软雅黑" panose="020B0503020204020204" pitchFamily="34" charset="-122"/>
              </a:endParaRPr>
            </a:p>
            <a:p>
              <a:pPr algn="ctr" defTabSz="912776">
                <a:defRPr/>
              </a:pPr>
              <a:endParaRPr lang="en-US" altLang="zh-CN" sz="300" b="1" kern="0" dirty="0">
                <a:solidFill>
                  <a:schemeClr val="bg1"/>
                </a:solidFill>
                <a:latin typeface="微软雅黑" panose="020B0503020204020204" pitchFamily="34" charset="-122"/>
                <a:ea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成长历程</a:t>
              </a:r>
            </a:p>
          </p:txBody>
        </p:sp>
      </p:grpSp>
      <p:grpSp>
        <p:nvGrpSpPr>
          <p:cNvPr id="26" name="组 12"/>
          <p:cNvGrpSpPr/>
          <p:nvPr/>
        </p:nvGrpSpPr>
        <p:grpSpPr>
          <a:xfrm>
            <a:off x="4807599" y="2598765"/>
            <a:ext cx="1745416" cy="929876"/>
            <a:chOff x="4823001" y="2766208"/>
            <a:chExt cx="1415112" cy="865154"/>
          </a:xfrm>
          <a:solidFill>
            <a:schemeClr val="accent2">
              <a:lumMod val="60000"/>
              <a:lumOff val="40000"/>
            </a:schemeClr>
          </a:solidFill>
        </p:grpSpPr>
        <p:sp>
          <p:nvSpPr>
            <p:cNvPr id="27" name="矩形标注 26"/>
            <p:cNvSpPr/>
            <p:nvPr/>
          </p:nvSpPr>
          <p:spPr>
            <a:xfrm rot="10800000">
              <a:off x="4823001" y="2766208"/>
              <a:ext cx="1415112" cy="865154"/>
            </a:xfrm>
            <a:prstGeom prst="wedgeRectCallout">
              <a:avLst>
                <a:gd name="adj1" fmla="val 21602"/>
                <a:gd name="adj2" fmla="val -66997"/>
              </a:avLst>
            </a:prstGeom>
            <a:grpFill/>
            <a:ln w="38100" cap="rnd" cmpd="sng" algn="ctr">
              <a:noFill/>
              <a:prstDash val="solid"/>
            </a:ln>
            <a:effectLst/>
          </p:spPr>
          <p:txBody>
            <a:bodyPr rtlCol="0" anchor="ctr"/>
            <a:lstStyle/>
            <a:p>
              <a:pPr algn="ctr" defTabSz="912776">
                <a:defRPr/>
              </a:pPr>
              <a:endParaRPr lang="en-US" altLang="zh-CN"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4984646" y="2790549"/>
              <a:ext cx="1091821" cy="698862"/>
            </a:xfrm>
            <a:prstGeom prst="rect">
              <a:avLst/>
            </a:prstGeom>
            <a:grpFill/>
          </p:spPr>
          <p:txBody>
            <a:bodyPr wrap="square">
              <a:spAutoFit/>
            </a:bodyP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亿</a:t>
              </a:r>
              <a:endParaRPr lang="zh-CN" altLang="en-US" sz="9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融资</a:t>
              </a:r>
            </a:p>
          </p:txBody>
        </p:sp>
      </p:grpSp>
      <p:grpSp>
        <p:nvGrpSpPr>
          <p:cNvPr id="29" name="组 13"/>
          <p:cNvGrpSpPr/>
          <p:nvPr/>
        </p:nvGrpSpPr>
        <p:grpSpPr>
          <a:xfrm>
            <a:off x="9224004" y="2598758"/>
            <a:ext cx="1990185" cy="929880"/>
            <a:chOff x="6446344" y="2769999"/>
            <a:chExt cx="2195221" cy="865159"/>
          </a:xfrm>
          <a:solidFill>
            <a:srgbClr val="0E6F76"/>
          </a:solidFill>
        </p:grpSpPr>
        <p:sp>
          <p:nvSpPr>
            <p:cNvPr id="31" name="矩形标注 30"/>
            <p:cNvSpPr/>
            <p:nvPr/>
          </p:nvSpPr>
          <p:spPr>
            <a:xfrm rot="10800000">
              <a:off x="6446344" y="2769999"/>
              <a:ext cx="2195221" cy="865159"/>
            </a:xfrm>
            <a:prstGeom prst="wedgeRectCallout">
              <a:avLst>
                <a:gd name="adj1" fmla="val 21602"/>
                <a:gd name="adj2" fmla="val -66997"/>
              </a:avLst>
            </a:prstGeom>
            <a:grpFill/>
            <a:ln w="38100" cap="rnd" cmpd="sng" algn="ctr">
              <a:noFill/>
              <a:prstDash val="solid"/>
            </a:ln>
            <a:effectLst/>
          </p:spPr>
          <p:txBody>
            <a:bodyPr rtlCol="0" anchor="ctr"/>
            <a:lstStyle/>
            <a:p>
              <a:pPr algn="ctr" defTabSz="912776">
                <a:defRPr/>
              </a:pP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519502" y="2804616"/>
              <a:ext cx="2050368" cy="698863"/>
            </a:xfrm>
            <a:prstGeom prst="rect">
              <a:avLst/>
            </a:prstGeom>
            <a:grpFill/>
          </p:spPr>
          <p:txBody>
            <a:bodyPr wrap="square">
              <a:spAutoFit/>
            </a:bodyPr>
            <a:lstStyle/>
            <a:p>
              <a:pPr algn="ctr" defTabSz="912776">
                <a:defRPr/>
              </a:pPr>
              <a:r>
                <a:rPr lang="en-US" altLang="zh-CN" sz="2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endParaRPr lang="en-US" altLang="zh-CN" sz="800" kern="0" dirty="0">
                <a:solidFill>
                  <a:schemeClr val="bg1"/>
                </a:solidFill>
                <a:latin typeface="微软雅黑" panose="020B0503020204020204" pitchFamily="34" charset="-122"/>
                <a:ea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发明专利</a:t>
              </a:r>
            </a:p>
          </p:txBody>
        </p:sp>
      </p:grpSp>
      <p:grpSp>
        <p:nvGrpSpPr>
          <p:cNvPr id="39" name="组 13"/>
          <p:cNvGrpSpPr/>
          <p:nvPr/>
        </p:nvGrpSpPr>
        <p:grpSpPr>
          <a:xfrm>
            <a:off x="6925836" y="2611216"/>
            <a:ext cx="1925345" cy="904974"/>
            <a:chOff x="6446344" y="2781588"/>
            <a:chExt cx="2195221" cy="865154"/>
          </a:xfrm>
          <a:solidFill>
            <a:srgbClr val="0E6F76"/>
          </a:solidFill>
        </p:grpSpPr>
        <p:sp>
          <p:nvSpPr>
            <p:cNvPr id="40" name="矩形标注 39"/>
            <p:cNvSpPr/>
            <p:nvPr/>
          </p:nvSpPr>
          <p:spPr>
            <a:xfrm rot="10800000">
              <a:off x="6446344" y="2781588"/>
              <a:ext cx="2195221" cy="865154"/>
            </a:xfrm>
            <a:prstGeom prst="wedgeRectCallout">
              <a:avLst>
                <a:gd name="adj1" fmla="val 21602"/>
                <a:gd name="adj2" fmla="val -66997"/>
              </a:avLst>
            </a:prstGeom>
            <a:grpFill/>
            <a:ln w="38100" cap="rnd" cmpd="sng" algn="ctr">
              <a:solidFill>
                <a:srgbClr val="0E6F76"/>
              </a:solidFill>
              <a:prstDash val="solid"/>
            </a:ln>
            <a:effectLst/>
          </p:spPr>
          <p:txBody>
            <a:bodyPr rtlCol="0" anchor="ctr"/>
            <a:lstStyle/>
            <a:p>
              <a:pPr algn="ctr" defTabSz="912776">
                <a:defRPr/>
              </a:pP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6532441" y="2804616"/>
              <a:ext cx="2050368" cy="706039"/>
            </a:xfrm>
            <a:prstGeom prst="rect">
              <a:avLst/>
            </a:prstGeom>
            <a:grpFill/>
            <a:ln>
              <a:solidFill>
                <a:srgbClr val="0E6F76"/>
              </a:solidFill>
            </a:ln>
          </p:spPr>
          <p:txBody>
            <a:bodyPr wrap="square">
              <a:spAutoFit/>
            </a:bodyP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1000+</a:t>
              </a:r>
              <a:r>
                <a:rPr lang="zh-CN" altLang="en-US" sz="1799"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家</a:t>
              </a:r>
              <a:endParaRPr lang="en-US" altLang="zh-CN" sz="800" kern="0" dirty="0">
                <a:solidFill>
                  <a:schemeClr val="bg1"/>
                </a:solidFill>
                <a:latin typeface="微软雅黑" panose="020B0503020204020204" pitchFamily="34" charset="-122"/>
                <a:ea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合作伙伴</a:t>
              </a:r>
            </a:p>
          </p:txBody>
        </p:sp>
      </p:grpSp>
      <p:grpSp>
        <p:nvGrpSpPr>
          <p:cNvPr id="23" name="组 10">
            <a:extLst>
              <a:ext uri="{FF2B5EF4-FFF2-40B4-BE49-F238E27FC236}">
                <a16:creationId xmlns:a16="http://schemas.microsoft.com/office/drawing/2014/main" id="{4AEB6C8B-2C04-0240-8121-AF4C4F653872}"/>
              </a:ext>
            </a:extLst>
          </p:cNvPr>
          <p:cNvGrpSpPr/>
          <p:nvPr/>
        </p:nvGrpSpPr>
        <p:grpSpPr>
          <a:xfrm>
            <a:off x="2936027" y="2598765"/>
            <a:ext cx="1498750" cy="929878"/>
            <a:chOff x="1700479" y="2770099"/>
            <a:chExt cx="1415112" cy="865154"/>
          </a:xfrm>
          <a:solidFill>
            <a:schemeClr val="accent6">
              <a:lumMod val="75000"/>
            </a:schemeClr>
          </a:solidFill>
        </p:grpSpPr>
        <p:sp>
          <p:nvSpPr>
            <p:cNvPr id="24" name="矩形标注 23">
              <a:extLst>
                <a:ext uri="{FF2B5EF4-FFF2-40B4-BE49-F238E27FC236}">
                  <a16:creationId xmlns:a16="http://schemas.microsoft.com/office/drawing/2014/main" id="{C0F5148C-427B-3043-A375-40EE359FF5FC}"/>
                </a:ext>
              </a:extLst>
            </p:cNvPr>
            <p:cNvSpPr/>
            <p:nvPr/>
          </p:nvSpPr>
          <p:spPr>
            <a:xfrm rot="10800000">
              <a:off x="1700479" y="2770099"/>
              <a:ext cx="1415112" cy="865154"/>
            </a:xfrm>
            <a:prstGeom prst="wedgeRectCallout">
              <a:avLst>
                <a:gd name="adj1" fmla="val 20637"/>
                <a:gd name="adj2" fmla="val -67994"/>
              </a:avLst>
            </a:prstGeom>
            <a:grpFill/>
            <a:ln w="38100" cap="rnd" cmpd="sng" algn="ctr">
              <a:noFill/>
              <a:prstDash val="solid"/>
            </a:ln>
            <a:effectLst/>
          </p:spPr>
          <p:txBody>
            <a:bodyPr rtlCol="0" anchor="ctr"/>
            <a:lstStyle/>
            <a:p>
              <a:pPr algn="ctr" defTabSz="912776">
                <a:defRPr/>
              </a:pPr>
              <a:endParaRPr lang="en-US" altLang="zh-CN" sz="1799" kern="0" dirty="0">
                <a:solidFill>
                  <a:schemeClr val="bg1"/>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9EBDC80B-3C82-6F4D-BCA7-397D9537A251}"/>
                </a:ext>
              </a:extLst>
            </p:cNvPr>
            <p:cNvSpPr txBox="1"/>
            <p:nvPr/>
          </p:nvSpPr>
          <p:spPr>
            <a:xfrm>
              <a:off x="1947181" y="2793323"/>
              <a:ext cx="921708" cy="742632"/>
            </a:xfrm>
            <a:prstGeom prst="rect">
              <a:avLst/>
            </a:prstGeom>
            <a:grpFill/>
          </p:spPr>
          <p:txBody>
            <a:bodyPr wrap="none" rtlCol="0" anchor="ctr">
              <a:spAutoFit/>
            </a:bodyPr>
            <a:lstStyle/>
            <a:p>
              <a:pPr algn="ctr" defTabSz="912776">
                <a:defRPr/>
              </a:pPr>
              <a:r>
                <a:rPr lang="en-US" altLang="zh-CN" sz="2799" b="1" kern="0" dirty="0">
                  <a:solidFill>
                    <a:schemeClr val="bg1"/>
                  </a:solidFill>
                  <a:latin typeface="微软雅黑" panose="020B0503020204020204" pitchFamily="34" charset="-122"/>
                  <a:ea typeface="微软雅黑" panose="020B0503020204020204" pitchFamily="34" charset="-122"/>
                </a:rPr>
                <a:t>1.5</a:t>
              </a:r>
              <a:r>
                <a:rPr lang="zh-CN" altLang="en-US" sz="1799" kern="0" dirty="0">
                  <a:solidFill>
                    <a:schemeClr val="bg1"/>
                  </a:solidFill>
                  <a:latin typeface="微软雅黑" panose="020B0503020204020204" pitchFamily="34" charset="-122"/>
                  <a:ea typeface="微软雅黑" panose="020B0503020204020204" pitchFamily="34" charset="-122"/>
                </a:rPr>
                <a:t>亿</a:t>
              </a:r>
              <a:endParaRPr lang="en-US" altLang="zh-CN" sz="1799" kern="0" dirty="0">
                <a:solidFill>
                  <a:schemeClr val="bg1"/>
                </a:solidFill>
                <a:latin typeface="微软雅黑" panose="020B0503020204020204" pitchFamily="34" charset="-122"/>
                <a:ea typeface="微软雅黑" panose="020B0503020204020204" pitchFamily="34" charset="-122"/>
              </a:endParaRPr>
            </a:p>
            <a:p>
              <a:pPr algn="ctr" defTabSz="912776">
                <a:defRPr/>
              </a:pPr>
              <a:endParaRPr lang="en-US" altLang="zh-CN" sz="300" b="1" kern="0" dirty="0">
                <a:solidFill>
                  <a:schemeClr val="bg1"/>
                </a:solidFill>
                <a:latin typeface="微软雅黑" panose="020B0503020204020204" pitchFamily="34" charset="-122"/>
                <a:ea typeface="微软雅黑" panose="020B0503020204020204" pitchFamily="34" charset="-122"/>
              </a:endParaRPr>
            </a:p>
            <a:p>
              <a:pPr algn="ctr" defTabSz="912776">
                <a:defRPr/>
              </a:pPr>
              <a:r>
                <a:rPr lang="zh-CN" altLang="en-US" sz="1400" kern="0" dirty="0">
                  <a:solidFill>
                    <a:schemeClr val="bg1"/>
                  </a:solidFill>
                  <a:latin typeface="微软雅黑" panose="020B0503020204020204" pitchFamily="34" charset="-122"/>
                  <a:ea typeface="微软雅黑" panose="020B0503020204020204" pitchFamily="34" charset="-122"/>
                </a:rPr>
                <a:t>注册资金</a:t>
              </a:r>
            </a:p>
          </p:txBody>
        </p:sp>
      </p:grpSp>
      <p:sp>
        <p:nvSpPr>
          <p:cNvPr id="33" name="矩形 32">
            <a:extLst>
              <a:ext uri="{FF2B5EF4-FFF2-40B4-BE49-F238E27FC236}">
                <a16:creationId xmlns:a16="http://schemas.microsoft.com/office/drawing/2014/main" id="{35C07C82-F1CE-DD4B-BB30-F9DAF37E9E12}"/>
              </a:ext>
            </a:extLst>
          </p:cNvPr>
          <p:cNvSpPr/>
          <p:nvPr/>
        </p:nvSpPr>
        <p:spPr>
          <a:xfrm>
            <a:off x="929613" y="1629217"/>
            <a:ext cx="3877986" cy="461665"/>
          </a:xfrm>
          <a:prstGeom prst="rect">
            <a:avLst/>
          </a:prstGeom>
        </p:spPr>
        <p:txBody>
          <a:bodyPr wrap="none">
            <a:spAutoFit/>
          </a:bodyPr>
          <a:lstStyle/>
          <a:p>
            <a:pPr algn="ctr"/>
            <a:r>
              <a:rPr kumimoji="1" lang="zh-CN" altLang="en-US" sz="2400" b="1" dirty="0">
                <a:solidFill>
                  <a:schemeClr val="accent4">
                    <a:lumMod val="75000"/>
                  </a:schemeClr>
                </a:solidFill>
                <a:latin typeface="Calibri"/>
                <a:ea typeface="微软雅黑"/>
              </a:rPr>
              <a:t>新三板挂牌公司：</a:t>
            </a:r>
            <a:r>
              <a:rPr kumimoji="1" lang="en-US" altLang="zh-CN" sz="2400" b="1" dirty="0">
                <a:solidFill>
                  <a:schemeClr val="accent4">
                    <a:lumMod val="75000"/>
                  </a:schemeClr>
                </a:solidFill>
                <a:latin typeface="Arial Black" panose="020B0A04020102020204" pitchFamily="34" charset="0"/>
                <a:ea typeface="微软雅黑"/>
              </a:rPr>
              <a:t>831428</a:t>
            </a:r>
          </a:p>
        </p:txBody>
      </p:sp>
      <p:sp>
        <p:nvSpPr>
          <p:cNvPr id="35" name="标题 1">
            <a:extLst>
              <a:ext uri="{FF2B5EF4-FFF2-40B4-BE49-F238E27FC236}">
                <a16:creationId xmlns:a16="http://schemas.microsoft.com/office/drawing/2014/main" id="{239BE366-AD31-4FD6-8AD9-3FED838D7436}"/>
              </a:ext>
            </a:extLst>
          </p:cNvPr>
          <p:cNvSpPr txBox="1"/>
          <p:nvPr/>
        </p:nvSpPr>
        <p:spPr>
          <a:xfrm>
            <a:off x="440055" y="242570"/>
            <a:ext cx="5075555"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公司介绍</a:t>
            </a:r>
            <a:endPar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36" name="直接连接符 35">
            <a:extLst>
              <a:ext uri="{FF2B5EF4-FFF2-40B4-BE49-F238E27FC236}">
                <a16:creationId xmlns:a16="http://schemas.microsoft.com/office/drawing/2014/main" id="{6F398813-1C47-4077-A52F-2200D3B21A6F}"/>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13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440055" y="242570"/>
            <a:ext cx="5075555"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业务定位</a:t>
            </a:r>
            <a:endPar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sp>
        <p:nvSpPr>
          <p:cNvPr id="110" name="标题 1"/>
          <p:cNvSpPr txBox="1"/>
          <p:nvPr/>
        </p:nvSpPr>
        <p:spPr>
          <a:xfrm>
            <a:off x="357934" y="778488"/>
            <a:ext cx="11449293" cy="13028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人工智能产业链包括基础</a:t>
            </a:r>
            <a:r>
              <a:rPr lang="en-US" altLang="zh-CN" sz="1200" dirty="0">
                <a:latin typeface="微软雅黑" panose="020B0503020204020204" pitchFamily="34" charset="-122"/>
                <a:ea typeface="微软雅黑" panose="020B0503020204020204" pitchFamily="34" charset="-122"/>
              </a:rPr>
              <a:t>&amp;</a:t>
            </a:r>
            <a:r>
              <a:rPr lang="zh-CN" altLang="en-US" sz="1200" dirty="0">
                <a:latin typeface="微软雅黑" panose="020B0503020204020204" pitchFamily="34" charset="-122"/>
                <a:ea typeface="微软雅黑" panose="020B0503020204020204" pitchFamily="34" charset="-122"/>
              </a:rPr>
              <a:t>硬件、数据、算法</a:t>
            </a:r>
            <a:r>
              <a:rPr lang="en-US" altLang="zh-CN" sz="1200" dirty="0">
                <a:latin typeface="微软雅黑" panose="020B0503020204020204" pitchFamily="34" charset="-122"/>
                <a:ea typeface="微软雅黑" panose="020B0503020204020204" pitchFamily="34" charset="-122"/>
              </a:rPr>
              <a:t>&amp;</a:t>
            </a:r>
            <a:r>
              <a:rPr lang="zh-CN" altLang="en-US" sz="1200" dirty="0">
                <a:latin typeface="微软雅黑" panose="020B0503020204020204" pitchFamily="34" charset="-122"/>
                <a:ea typeface="微软雅黑" panose="020B0503020204020204" pitchFamily="34" charset="-122"/>
              </a:rPr>
              <a:t>平台</a:t>
            </a:r>
            <a:r>
              <a:rPr lang="en-US" altLang="zh-CN" sz="1200" dirty="0">
                <a:latin typeface="微软雅黑" panose="020B0503020204020204" pitchFamily="34" charset="-122"/>
                <a:ea typeface="微软雅黑" panose="020B0503020204020204" pitchFamily="34" charset="-122"/>
              </a:rPr>
              <a:t>&amp;</a:t>
            </a:r>
            <a:r>
              <a:rPr lang="zh-CN" altLang="en-US" sz="1200" dirty="0">
                <a:latin typeface="微软雅黑" panose="020B0503020204020204" pitchFamily="34" charset="-122"/>
                <a:ea typeface="微软雅黑" panose="020B0503020204020204" pitchFamily="34" charset="-122"/>
              </a:rPr>
              <a:t>软件、应用等。其中以数据堂为典型企业代表的数据层，主要是按照不同行业的人工智能数据需求，开展数据采集、标注和分析，为人工智能的算法模型设计优化提供“数据资源”支撑，不同行业的数据虽然有明显差别，但是数据的类型主要是语音、图像、视频和文本等。</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610" name="矩形 609"/>
          <p:cNvSpPr/>
          <p:nvPr/>
        </p:nvSpPr>
        <p:spPr>
          <a:xfrm>
            <a:off x="1230067" y="3360431"/>
            <a:ext cx="10317236" cy="578296"/>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微软雅黑" panose="020B0503020204020204" pitchFamily="34" charset="-122"/>
                <a:ea typeface="微软雅黑" panose="020B0503020204020204" pitchFamily="34" charset="-122"/>
              </a:rPr>
              <a:t>数据堂累计处理：图像容量</a:t>
            </a:r>
            <a:r>
              <a:rPr lang="en-US" altLang="zh-CN" sz="1400" dirty="0">
                <a:latin typeface="微软雅黑" panose="020B0503020204020204" pitchFamily="34" charset="-122"/>
                <a:ea typeface="微软雅黑" panose="020B0503020204020204" pitchFamily="34" charset="-122"/>
              </a:rPr>
              <a:t>800T</a:t>
            </a:r>
            <a:r>
              <a:rPr lang="zh-CN" altLang="en-US" sz="1400" dirty="0">
                <a:latin typeface="微软雅黑" panose="020B0503020204020204" pitchFamily="34" charset="-122"/>
                <a:ea typeface="微软雅黑" panose="020B0503020204020204" pitchFamily="34" charset="-122"/>
              </a:rPr>
              <a:t>，有效音频</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000</a:t>
            </a:r>
            <a:r>
              <a:rPr lang="zh-CN" altLang="en-US" sz="1400" dirty="0">
                <a:latin typeface="微软雅黑" panose="020B0503020204020204" pitchFamily="34" charset="-122"/>
                <a:ea typeface="微软雅黑" panose="020B0503020204020204" pitchFamily="34" charset="-122"/>
              </a:rPr>
              <a:t>个小时，相关文本</a:t>
            </a:r>
            <a:r>
              <a:rPr lang="en-US" altLang="zh-CN" sz="1400" dirty="0">
                <a:latin typeface="微软雅黑" panose="020B0503020204020204" pitchFamily="34" charset="-122"/>
                <a:ea typeface="微软雅黑" panose="020B0503020204020204" pitchFamily="34" charset="-122"/>
              </a:rPr>
              <a:t>20</a:t>
            </a:r>
            <a:r>
              <a:rPr lang="zh-CN" altLang="en-US" sz="1400" dirty="0">
                <a:latin typeface="微软雅黑" panose="020B0503020204020204" pitchFamily="34" charset="-122"/>
                <a:ea typeface="微软雅黑" panose="020B0503020204020204" pitchFamily="34" charset="-122"/>
              </a:rPr>
              <a:t>亿条</a:t>
            </a:r>
          </a:p>
        </p:txBody>
      </p:sp>
      <p:graphicFrame>
        <p:nvGraphicFramePr>
          <p:cNvPr id="445" name="图示 444"/>
          <p:cNvGraphicFramePr/>
          <p:nvPr>
            <p:extLst>
              <p:ext uri="{D42A27DB-BD31-4B8C-83A1-F6EECF244321}">
                <p14:modId xmlns:p14="http://schemas.microsoft.com/office/powerpoint/2010/main" val="971003313"/>
              </p:ext>
            </p:extLst>
          </p:nvPr>
        </p:nvGraphicFramePr>
        <p:xfrm>
          <a:off x="911662" y="2180382"/>
          <a:ext cx="10795235" cy="106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12" name="图示 611"/>
          <p:cNvGraphicFramePr/>
          <p:nvPr>
            <p:extLst>
              <p:ext uri="{D42A27DB-BD31-4B8C-83A1-F6EECF244321}">
                <p14:modId xmlns:p14="http://schemas.microsoft.com/office/powerpoint/2010/main" val="1461048429"/>
              </p:ext>
            </p:extLst>
          </p:nvPr>
        </p:nvGraphicFramePr>
        <p:xfrm>
          <a:off x="1230067" y="4054899"/>
          <a:ext cx="10317236" cy="2717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文本框 7"/>
          <p:cNvSpPr txBox="1"/>
          <p:nvPr/>
        </p:nvSpPr>
        <p:spPr>
          <a:xfrm>
            <a:off x="163753" y="2298230"/>
            <a:ext cx="923330" cy="3115351"/>
          </a:xfrm>
          <a:prstGeom prst="rect">
            <a:avLst/>
          </a:prstGeom>
          <a:noFill/>
        </p:spPr>
        <p:txBody>
          <a:bodyPr vert="eaVert" wrap="square" rtlCol="0">
            <a:spAutoFit/>
          </a:bodyPr>
          <a:lstStyle/>
          <a:p>
            <a:pPr lvl="0"/>
            <a:r>
              <a:rPr lang="zh-CN" altLang="en-US" sz="1600" dirty="0">
                <a:solidFill>
                  <a:srgbClr val="5E9A35"/>
                </a:solidFill>
                <a:latin typeface="微软雅黑" panose="020B0503020204020204" pitchFamily="34" charset="-122"/>
                <a:ea typeface="微软雅黑" panose="020B0503020204020204" pitchFamily="34" charset="-122"/>
              </a:rPr>
              <a:t>产业链</a:t>
            </a:r>
          </a:p>
          <a:p>
            <a:r>
              <a:rPr lang="zh-CN" altLang="en-US" sz="1600" dirty="0">
                <a:solidFill>
                  <a:srgbClr val="5E9A35"/>
                </a:solidFill>
                <a:latin typeface="微软雅黑" panose="020B0503020204020204" pitchFamily="34" charset="-122"/>
                <a:ea typeface="微软雅黑" panose="020B0503020204020204" pitchFamily="34" charset="-122"/>
              </a:rPr>
              <a:t>人工智能</a:t>
            </a:r>
            <a:endParaRPr lang="en-US" altLang="zh-CN" sz="1600" dirty="0">
              <a:solidFill>
                <a:srgbClr val="5E9A35"/>
              </a:solidFill>
              <a:latin typeface="微软雅黑" panose="020B0503020204020204" pitchFamily="34" charset="-122"/>
              <a:ea typeface="微软雅黑" panose="020B0503020204020204" pitchFamily="34" charset="-122"/>
            </a:endParaRPr>
          </a:p>
          <a:p>
            <a:endParaRPr lang="zh-CN" altLang="en-US" sz="1600" dirty="0"/>
          </a:p>
        </p:txBody>
      </p:sp>
      <p:sp>
        <p:nvSpPr>
          <p:cNvPr id="3" name="半闭框 2"/>
          <p:cNvSpPr/>
          <p:nvPr/>
        </p:nvSpPr>
        <p:spPr>
          <a:xfrm>
            <a:off x="357934" y="2100077"/>
            <a:ext cx="371277" cy="496936"/>
          </a:xfrm>
          <a:prstGeom prst="halfFrame">
            <a:avLst/>
          </a:prstGeom>
          <a:solidFill>
            <a:srgbClr val="5A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半闭框 10"/>
          <p:cNvSpPr/>
          <p:nvPr/>
        </p:nvSpPr>
        <p:spPr>
          <a:xfrm flipH="1" flipV="1">
            <a:off x="11746851" y="2823379"/>
            <a:ext cx="371277" cy="496936"/>
          </a:xfrm>
          <a:prstGeom prst="halfFrame">
            <a:avLst/>
          </a:prstGeom>
          <a:solidFill>
            <a:srgbClr val="5A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5844166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D93BD1B4-C25B-4714-A004-B29CDBC9CF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2946184" y="4495529"/>
            <a:ext cx="1140126" cy="1606559"/>
            <a:chOff x="2585350" y="4625472"/>
            <a:chExt cx="1140126" cy="1606559"/>
          </a:xfrm>
        </p:grpSpPr>
        <p:sp>
          <p:nvSpPr>
            <p:cNvPr id="4" name="矩形 3"/>
            <p:cNvSpPr/>
            <p:nvPr/>
          </p:nvSpPr>
          <p:spPr>
            <a:xfrm>
              <a:off x="2585355" y="4625472"/>
              <a:ext cx="1140121" cy="716122"/>
            </a:xfrm>
            <a:prstGeom prst="rect">
              <a:avLst/>
            </a:prstGeom>
            <a:solidFill>
              <a:srgbClr val="0053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rot="16200000">
              <a:off x="2558755" y="5065312"/>
              <a:ext cx="1193314" cy="1140123"/>
              <a:chOff x="5391797" y="3226553"/>
              <a:chExt cx="2364145" cy="1066543"/>
            </a:xfrm>
          </p:grpSpPr>
          <p:grpSp>
            <p:nvGrpSpPr>
              <p:cNvPr id="7" name="组合 6"/>
              <p:cNvGrpSpPr/>
              <p:nvPr/>
            </p:nvGrpSpPr>
            <p:grpSpPr>
              <a:xfrm>
                <a:off x="5391797" y="3226553"/>
                <a:ext cx="2162334" cy="1066543"/>
                <a:chOff x="5391797" y="3226553"/>
                <a:chExt cx="2162334" cy="1066543"/>
              </a:xfrm>
            </p:grpSpPr>
            <p:sp>
              <p:nvSpPr>
                <p:cNvPr id="9" name="等腰三角形 8"/>
                <p:cNvSpPr/>
                <p:nvPr/>
              </p:nvSpPr>
              <p:spPr>
                <a:xfrm rot="16200000">
                  <a:off x="5740577" y="2877776"/>
                  <a:ext cx="1066542" cy="1764096"/>
                </a:xfrm>
                <a:prstGeom prst="triangle">
                  <a:avLst/>
                </a:prstGeom>
                <a:solidFill>
                  <a:srgbClr val="C2B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5400000">
                  <a:off x="7055627" y="3794593"/>
                  <a:ext cx="355515" cy="641492"/>
                </a:xfrm>
                <a:prstGeom prst="ellipse">
                  <a:avLst/>
                </a:prstGeom>
                <a:solidFill>
                  <a:srgbClr val="0053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5400000">
                  <a:off x="7055627" y="3085686"/>
                  <a:ext cx="355515" cy="641492"/>
                </a:xfrm>
                <a:prstGeom prst="ellipse">
                  <a:avLst/>
                </a:prstGeom>
                <a:solidFill>
                  <a:srgbClr val="0053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6231064" y="2794834"/>
                  <a:ext cx="395407" cy="1929980"/>
                </a:xfrm>
                <a:prstGeom prst="triangle">
                  <a:avLst/>
                </a:prstGeom>
                <a:solidFill>
                  <a:srgbClr val="CFC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6200000">
                  <a:off x="5503043" y="3468316"/>
                  <a:ext cx="355514" cy="57800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rot="5400000">
                <a:off x="7136586" y="3338171"/>
                <a:ext cx="395408" cy="843304"/>
              </a:xfrm>
              <a:prstGeom prst="ellipse">
                <a:avLst/>
              </a:prstGeom>
              <a:solidFill>
                <a:srgbClr val="0053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Freeform 47"/>
            <p:cNvSpPr>
              <a:spLocks noEditPoints="1"/>
            </p:cNvSpPr>
            <p:nvPr/>
          </p:nvSpPr>
          <p:spPr bwMode="auto">
            <a:xfrm>
              <a:off x="2911626" y="4724266"/>
              <a:ext cx="473372" cy="440652"/>
            </a:xfrm>
            <a:custGeom>
              <a:avLst/>
              <a:gdLst>
                <a:gd name="T0" fmla="*/ 104 w 165"/>
                <a:gd name="T1" fmla="*/ 19 h 166"/>
                <a:gd name="T2" fmla="*/ 68 w 165"/>
                <a:gd name="T3" fmla="*/ 47 h 166"/>
                <a:gd name="T4" fmla="*/ 42 w 165"/>
                <a:gd name="T5" fmla="*/ 47 h 166"/>
                <a:gd name="T6" fmla="*/ 0 w 165"/>
                <a:gd name="T7" fmla="*/ 72 h 166"/>
                <a:gd name="T8" fmla="*/ 31 w 165"/>
                <a:gd name="T9" fmla="*/ 109 h 166"/>
                <a:gd name="T10" fmla="*/ 41 w 165"/>
                <a:gd name="T11" fmla="*/ 166 h 166"/>
                <a:gd name="T12" fmla="*/ 72 w 165"/>
                <a:gd name="T13" fmla="*/ 155 h 166"/>
                <a:gd name="T14" fmla="*/ 67 w 165"/>
                <a:gd name="T15" fmla="*/ 140 h 166"/>
                <a:gd name="T16" fmla="*/ 67 w 165"/>
                <a:gd name="T17" fmla="*/ 103 h 166"/>
                <a:gd name="T18" fmla="*/ 68 w 165"/>
                <a:gd name="T19" fmla="*/ 101 h 166"/>
                <a:gd name="T20" fmla="*/ 69 w 165"/>
                <a:gd name="T21" fmla="*/ 99 h 166"/>
                <a:gd name="T22" fmla="*/ 71 w 165"/>
                <a:gd name="T23" fmla="*/ 99 h 166"/>
                <a:gd name="T24" fmla="*/ 104 w 165"/>
                <a:gd name="T25" fmla="*/ 126 h 166"/>
                <a:gd name="T26" fmla="*/ 165 w 165"/>
                <a:gd name="T27" fmla="*/ 72 h 166"/>
                <a:gd name="T28" fmla="*/ 103 w 165"/>
                <a:gd name="T29" fmla="*/ 72 h 166"/>
                <a:gd name="T30" fmla="*/ 119 w 165"/>
                <a:gd name="T31" fmla="*/ 57 h 166"/>
                <a:gd name="T32" fmla="*/ 119 w 165"/>
                <a:gd name="T33" fmla="*/ 88 h 166"/>
                <a:gd name="T34" fmla="*/ 103 w 165"/>
                <a:gd name="T35" fmla="*/ 72 h 166"/>
                <a:gd name="T36" fmla="*/ 20 w 165"/>
                <a:gd name="T37" fmla="*/ 57 h 166"/>
                <a:gd name="T38" fmla="*/ 51 w 165"/>
                <a:gd name="T39" fmla="*/ 72 h 166"/>
                <a:gd name="T40" fmla="*/ 20 w 165"/>
                <a:gd name="T41" fmla="*/ 88 h 166"/>
                <a:gd name="T42" fmla="*/ 62 w 165"/>
                <a:gd name="T43" fmla="*/ 155 h 166"/>
                <a:gd name="T44" fmla="*/ 41 w 165"/>
                <a:gd name="T45" fmla="*/ 109 h 166"/>
                <a:gd name="T46" fmla="*/ 42 w 165"/>
                <a:gd name="T47" fmla="*/ 98 h 166"/>
                <a:gd name="T48" fmla="*/ 57 w 165"/>
                <a:gd name="T49" fmla="*/ 98 h 166"/>
                <a:gd name="T50" fmla="*/ 56 w 165"/>
                <a:gd name="T51" fmla="*/ 140 h 166"/>
                <a:gd name="T52" fmla="*/ 62 w 165"/>
                <a:gd name="T53" fmla="*/ 151 h 166"/>
                <a:gd name="T54" fmla="*/ 68 w 165"/>
                <a:gd name="T55" fmla="*/ 88 h 166"/>
                <a:gd name="T56" fmla="*/ 67 w 165"/>
                <a:gd name="T57" fmla="*/ 88 h 166"/>
                <a:gd name="T58" fmla="*/ 67 w 165"/>
                <a:gd name="T59" fmla="*/ 57 h 166"/>
                <a:gd name="T60" fmla="*/ 95 w 165"/>
                <a:gd name="T61" fmla="*/ 47 h 166"/>
                <a:gd name="T62" fmla="*/ 95 w 165"/>
                <a:gd name="T63" fmla="*/ 99 h 166"/>
                <a:gd name="T64" fmla="*/ 129 w 165"/>
                <a:gd name="T65" fmla="*/ 135 h 166"/>
                <a:gd name="T66" fmla="*/ 119 w 165"/>
                <a:gd name="T67" fmla="*/ 98 h 166"/>
                <a:gd name="T68" fmla="*/ 119 w 165"/>
                <a:gd name="T69" fmla="*/ 47 h 166"/>
                <a:gd name="T70" fmla="*/ 129 w 165"/>
                <a:gd name="T71" fmla="*/ 10 h 166"/>
                <a:gd name="T72" fmla="*/ 129 w 165"/>
                <a:gd name="T73" fmla="*/ 13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166">
                  <a:moveTo>
                    <a:pt x="129" y="0"/>
                  </a:moveTo>
                  <a:cubicBezTo>
                    <a:pt x="118" y="0"/>
                    <a:pt x="110" y="7"/>
                    <a:pt x="104" y="19"/>
                  </a:cubicBezTo>
                  <a:cubicBezTo>
                    <a:pt x="104" y="19"/>
                    <a:pt x="104" y="19"/>
                    <a:pt x="104" y="19"/>
                  </a:cubicBezTo>
                  <a:cubicBezTo>
                    <a:pt x="95" y="36"/>
                    <a:pt x="82" y="47"/>
                    <a:pt x="68" y="47"/>
                  </a:cubicBezTo>
                  <a:cubicBezTo>
                    <a:pt x="65" y="47"/>
                    <a:pt x="65" y="47"/>
                    <a:pt x="65" y="47"/>
                  </a:cubicBezTo>
                  <a:cubicBezTo>
                    <a:pt x="42" y="47"/>
                    <a:pt x="42" y="47"/>
                    <a:pt x="42" y="47"/>
                  </a:cubicBezTo>
                  <a:cubicBezTo>
                    <a:pt x="20" y="47"/>
                    <a:pt x="20" y="47"/>
                    <a:pt x="20" y="47"/>
                  </a:cubicBezTo>
                  <a:cubicBezTo>
                    <a:pt x="9" y="47"/>
                    <a:pt x="0" y="58"/>
                    <a:pt x="0" y="72"/>
                  </a:cubicBezTo>
                  <a:cubicBezTo>
                    <a:pt x="0" y="87"/>
                    <a:pt x="9" y="98"/>
                    <a:pt x="20" y="98"/>
                  </a:cubicBezTo>
                  <a:cubicBezTo>
                    <a:pt x="26" y="98"/>
                    <a:pt x="31" y="103"/>
                    <a:pt x="31" y="109"/>
                  </a:cubicBezTo>
                  <a:cubicBezTo>
                    <a:pt x="31" y="155"/>
                    <a:pt x="31" y="155"/>
                    <a:pt x="31" y="155"/>
                  </a:cubicBezTo>
                  <a:cubicBezTo>
                    <a:pt x="31" y="161"/>
                    <a:pt x="35" y="166"/>
                    <a:pt x="41" y="166"/>
                  </a:cubicBezTo>
                  <a:cubicBezTo>
                    <a:pt x="62" y="166"/>
                    <a:pt x="62" y="166"/>
                    <a:pt x="62" y="166"/>
                  </a:cubicBezTo>
                  <a:cubicBezTo>
                    <a:pt x="67" y="166"/>
                    <a:pt x="72" y="161"/>
                    <a:pt x="72" y="155"/>
                  </a:cubicBezTo>
                  <a:cubicBezTo>
                    <a:pt x="72" y="150"/>
                    <a:pt x="72" y="150"/>
                    <a:pt x="72" y="150"/>
                  </a:cubicBezTo>
                  <a:cubicBezTo>
                    <a:pt x="72" y="145"/>
                    <a:pt x="67" y="143"/>
                    <a:pt x="67" y="140"/>
                  </a:cubicBezTo>
                  <a:cubicBezTo>
                    <a:pt x="67" y="104"/>
                    <a:pt x="67" y="104"/>
                    <a:pt x="67" y="104"/>
                  </a:cubicBezTo>
                  <a:cubicBezTo>
                    <a:pt x="67" y="103"/>
                    <a:pt x="67" y="103"/>
                    <a:pt x="67" y="103"/>
                  </a:cubicBezTo>
                  <a:cubicBezTo>
                    <a:pt x="67" y="102"/>
                    <a:pt x="67" y="102"/>
                    <a:pt x="67" y="101"/>
                  </a:cubicBezTo>
                  <a:cubicBezTo>
                    <a:pt x="68" y="101"/>
                    <a:pt x="68" y="101"/>
                    <a:pt x="68" y="101"/>
                  </a:cubicBezTo>
                  <a:cubicBezTo>
                    <a:pt x="68" y="100"/>
                    <a:pt x="69" y="100"/>
                    <a:pt x="69" y="99"/>
                  </a:cubicBezTo>
                  <a:cubicBezTo>
                    <a:pt x="69" y="99"/>
                    <a:pt x="69" y="99"/>
                    <a:pt x="69" y="99"/>
                  </a:cubicBezTo>
                  <a:cubicBezTo>
                    <a:pt x="69" y="99"/>
                    <a:pt x="69" y="99"/>
                    <a:pt x="69" y="99"/>
                  </a:cubicBezTo>
                  <a:cubicBezTo>
                    <a:pt x="70" y="99"/>
                    <a:pt x="70" y="99"/>
                    <a:pt x="71" y="99"/>
                  </a:cubicBezTo>
                  <a:cubicBezTo>
                    <a:pt x="84" y="100"/>
                    <a:pt x="96" y="111"/>
                    <a:pt x="104" y="126"/>
                  </a:cubicBezTo>
                  <a:cubicBezTo>
                    <a:pt x="104" y="126"/>
                    <a:pt x="104" y="126"/>
                    <a:pt x="104" y="126"/>
                  </a:cubicBezTo>
                  <a:cubicBezTo>
                    <a:pt x="110" y="138"/>
                    <a:pt x="118" y="145"/>
                    <a:pt x="129" y="145"/>
                  </a:cubicBezTo>
                  <a:cubicBezTo>
                    <a:pt x="153" y="145"/>
                    <a:pt x="165" y="108"/>
                    <a:pt x="165" y="72"/>
                  </a:cubicBezTo>
                  <a:cubicBezTo>
                    <a:pt x="165" y="37"/>
                    <a:pt x="153" y="0"/>
                    <a:pt x="129" y="0"/>
                  </a:cubicBezTo>
                  <a:close/>
                  <a:moveTo>
                    <a:pt x="103" y="72"/>
                  </a:moveTo>
                  <a:cubicBezTo>
                    <a:pt x="103" y="67"/>
                    <a:pt x="103" y="62"/>
                    <a:pt x="104" y="57"/>
                  </a:cubicBezTo>
                  <a:cubicBezTo>
                    <a:pt x="119" y="57"/>
                    <a:pt x="119" y="57"/>
                    <a:pt x="119" y="57"/>
                  </a:cubicBezTo>
                  <a:cubicBezTo>
                    <a:pt x="124" y="57"/>
                    <a:pt x="129" y="64"/>
                    <a:pt x="129" y="72"/>
                  </a:cubicBezTo>
                  <a:cubicBezTo>
                    <a:pt x="129" y="81"/>
                    <a:pt x="124" y="88"/>
                    <a:pt x="119" y="88"/>
                  </a:cubicBezTo>
                  <a:cubicBezTo>
                    <a:pt x="104" y="88"/>
                    <a:pt x="104" y="88"/>
                    <a:pt x="104" y="88"/>
                  </a:cubicBezTo>
                  <a:cubicBezTo>
                    <a:pt x="103" y="83"/>
                    <a:pt x="103" y="78"/>
                    <a:pt x="103" y="72"/>
                  </a:cubicBezTo>
                  <a:close/>
                  <a:moveTo>
                    <a:pt x="10" y="72"/>
                  </a:moveTo>
                  <a:cubicBezTo>
                    <a:pt x="10" y="64"/>
                    <a:pt x="15" y="57"/>
                    <a:pt x="20" y="57"/>
                  </a:cubicBezTo>
                  <a:cubicBezTo>
                    <a:pt x="57" y="57"/>
                    <a:pt x="57" y="57"/>
                    <a:pt x="57" y="57"/>
                  </a:cubicBezTo>
                  <a:cubicBezTo>
                    <a:pt x="53" y="61"/>
                    <a:pt x="51" y="66"/>
                    <a:pt x="51" y="72"/>
                  </a:cubicBezTo>
                  <a:cubicBezTo>
                    <a:pt x="51" y="79"/>
                    <a:pt x="53" y="84"/>
                    <a:pt x="57" y="88"/>
                  </a:cubicBezTo>
                  <a:cubicBezTo>
                    <a:pt x="20" y="88"/>
                    <a:pt x="20" y="88"/>
                    <a:pt x="20" y="88"/>
                  </a:cubicBezTo>
                  <a:cubicBezTo>
                    <a:pt x="15" y="88"/>
                    <a:pt x="10" y="81"/>
                    <a:pt x="10" y="72"/>
                  </a:cubicBezTo>
                  <a:close/>
                  <a:moveTo>
                    <a:pt x="62" y="155"/>
                  </a:moveTo>
                  <a:cubicBezTo>
                    <a:pt x="41" y="155"/>
                    <a:pt x="41" y="155"/>
                    <a:pt x="41" y="155"/>
                  </a:cubicBezTo>
                  <a:cubicBezTo>
                    <a:pt x="41" y="109"/>
                    <a:pt x="41" y="109"/>
                    <a:pt x="41" y="109"/>
                  </a:cubicBezTo>
                  <a:cubicBezTo>
                    <a:pt x="41" y="105"/>
                    <a:pt x="40" y="101"/>
                    <a:pt x="38" y="98"/>
                  </a:cubicBezTo>
                  <a:cubicBezTo>
                    <a:pt x="42" y="98"/>
                    <a:pt x="42" y="98"/>
                    <a:pt x="42" y="98"/>
                  </a:cubicBezTo>
                  <a:cubicBezTo>
                    <a:pt x="42" y="98"/>
                    <a:pt x="42" y="98"/>
                    <a:pt x="42" y="98"/>
                  </a:cubicBezTo>
                  <a:cubicBezTo>
                    <a:pt x="57" y="98"/>
                    <a:pt x="57" y="98"/>
                    <a:pt x="57" y="98"/>
                  </a:cubicBezTo>
                  <a:cubicBezTo>
                    <a:pt x="57" y="100"/>
                    <a:pt x="56" y="102"/>
                    <a:pt x="56" y="104"/>
                  </a:cubicBezTo>
                  <a:cubicBezTo>
                    <a:pt x="56" y="140"/>
                    <a:pt x="56" y="140"/>
                    <a:pt x="56" y="140"/>
                  </a:cubicBezTo>
                  <a:cubicBezTo>
                    <a:pt x="56" y="145"/>
                    <a:pt x="59" y="148"/>
                    <a:pt x="61" y="150"/>
                  </a:cubicBezTo>
                  <a:cubicBezTo>
                    <a:pt x="61" y="150"/>
                    <a:pt x="61" y="151"/>
                    <a:pt x="62" y="151"/>
                  </a:cubicBezTo>
                  <a:lnTo>
                    <a:pt x="62" y="155"/>
                  </a:lnTo>
                  <a:close/>
                  <a:moveTo>
                    <a:pt x="68" y="88"/>
                  </a:moveTo>
                  <a:cubicBezTo>
                    <a:pt x="67" y="88"/>
                    <a:pt x="67" y="88"/>
                    <a:pt x="67" y="88"/>
                  </a:cubicBezTo>
                  <a:cubicBezTo>
                    <a:pt x="67" y="88"/>
                    <a:pt x="67" y="88"/>
                    <a:pt x="67" y="88"/>
                  </a:cubicBezTo>
                  <a:cubicBezTo>
                    <a:pt x="61" y="88"/>
                    <a:pt x="56" y="81"/>
                    <a:pt x="56" y="72"/>
                  </a:cubicBezTo>
                  <a:cubicBezTo>
                    <a:pt x="56" y="64"/>
                    <a:pt x="61" y="57"/>
                    <a:pt x="67" y="57"/>
                  </a:cubicBezTo>
                  <a:cubicBezTo>
                    <a:pt x="68" y="57"/>
                    <a:pt x="68" y="57"/>
                    <a:pt x="68" y="57"/>
                  </a:cubicBezTo>
                  <a:cubicBezTo>
                    <a:pt x="78" y="57"/>
                    <a:pt x="87" y="53"/>
                    <a:pt x="95" y="47"/>
                  </a:cubicBezTo>
                  <a:cubicBezTo>
                    <a:pt x="93" y="55"/>
                    <a:pt x="93" y="64"/>
                    <a:pt x="93" y="72"/>
                  </a:cubicBezTo>
                  <a:cubicBezTo>
                    <a:pt x="93" y="81"/>
                    <a:pt x="93" y="90"/>
                    <a:pt x="95" y="99"/>
                  </a:cubicBezTo>
                  <a:cubicBezTo>
                    <a:pt x="87" y="92"/>
                    <a:pt x="78" y="88"/>
                    <a:pt x="68" y="88"/>
                  </a:cubicBezTo>
                  <a:close/>
                  <a:moveTo>
                    <a:pt x="129" y="135"/>
                  </a:moveTo>
                  <a:cubicBezTo>
                    <a:pt x="118" y="135"/>
                    <a:pt x="110" y="120"/>
                    <a:pt x="105" y="98"/>
                  </a:cubicBezTo>
                  <a:cubicBezTo>
                    <a:pt x="119" y="98"/>
                    <a:pt x="119" y="98"/>
                    <a:pt x="119" y="98"/>
                  </a:cubicBezTo>
                  <a:cubicBezTo>
                    <a:pt x="130" y="98"/>
                    <a:pt x="139" y="87"/>
                    <a:pt x="139" y="72"/>
                  </a:cubicBezTo>
                  <a:cubicBezTo>
                    <a:pt x="139" y="58"/>
                    <a:pt x="130" y="47"/>
                    <a:pt x="119" y="47"/>
                  </a:cubicBezTo>
                  <a:cubicBezTo>
                    <a:pt x="105" y="47"/>
                    <a:pt x="105" y="47"/>
                    <a:pt x="105" y="47"/>
                  </a:cubicBezTo>
                  <a:cubicBezTo>
                    <a:pt x="110" y="25"/>
                    <a:pt x="118" y="10"/>
                    <a:pt x="129" y="10"/>
                  </a:cubicBezTo>
                  <a:cubicBezTo>
                    <a:pt x="143" y="10"/>
                    <a:pt x="155" y="38"/>
                    <a:pt x="155" y="72"/>
                  </a:cubicBezTo>
                  <a:cubicBezTo>
                    <a:pt x="155" y="107"/>
                    <a:pt x="143" y="135"/>
                    <a:pt x="129" y="1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p:nvPr/>
        </p:nvGrpSpPr>
        <p:grpSpPr>
          <a:xfrm>
            <a:off x="2946188" y="2728392"/>
            <a:ext cx="1140121" cy="883568"/>
            <a:chOff x="2585353" y="2858336"/>
            <a:chExt cx="1140121" cy="883568"/>
          </a:xfrm>
        </p:grpSpPr>
        <p:sp>
          <p:nvSpPr>
            <p:cNvPr id="15" name="矩形标注 14"/>
            <p:cNvSpPr/>
            <p:nvPr/>
          </p:nvSpPr>
          <p:spPr>
            <a:xfrm>
              <a:off x="2585353" y="2858336"/>
              <a:ext cx="1140121" cy="883568"/>
            </a:xfrm>
            <a:prstGeom prst="wedgeRectCallou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905363" y="3030813"/>
              <a:ext cx="485899" cy="456074"/>
              <a:chOff x="7462838" y="4089400"/>
              <a:chExt cx="620713" cy="582613"/>
            </a:xfrm>
            <a:solidFill>
              <a:schemeClr val="bg1"/>
            </a:solidFill>
          </p:grpSpPr>
          <p:sp>
            <p:nvSpPr>
              <p:cNvPr id="17" name="Freeform 111"/>
              <p:cNvSpPr>
                <a:spLocks noEditPoints="1"/>
              </p:cNvSpPr>
              <p:nvPr/>
            </p:nvSpPr>
            <p:spPr bwMode="auto">
              <a:xfrm>
                <a:off x="7539038" y="4168775"/>
                <a:ext cx="465138" cy="311150"/>
              </a:xfrm>
              <a:custGeom>
                <a:avLst/>
                <a:gdLst>
                  <a:gd name="T0" fmla="*/ 119 w 124"/>
                  <a:gd name="T1" fmla="*/ 0 h 83"/>
                  <a:gd name="T2" fmla="*/ 5 w 124"/>
                  <a:gd name="T3" fmla="*/ 0 h 83"/>
                  <a:gd name="T4" fmla="*/ 0 w 124"/>
                  <a:gd name="T5" fmla="*/ 5 h 83"/>
                  <a:gd name="T6" fmla="*/ 0 w 124"/>
                  <a:gd name="T7" fmla="*/ 77 h 83"/>
                  <a:gd name="T8" fmla="*/ 5 w 124"/>
                  <a:gd name="T9" fmla="*/ 83 h 83"/>
                  <a:gd name="T10" fmla="*/ 119 w 124"/>
                  <a:gd name="T11" fmla="*/ 83 h 83"/>
                  <a:gd name="T12" fmla="*/ 124 w 124"/>
                  <a:gd name="T13" fmla="*/ 77 h 83"/>
                  <a:gd name="T14" fmla="*/ 124 w 124"/>
                  <a:gd name="T15" fmla="*/ 5 h 83"/>
                  <a:gd name="T16" fmla="*/ 119 w 124"/>
                  <a:gd name="T17" fmla="*/ 0 h 83"/>
                  <a:gd name="T18" fmla="*/ 119 w 124"/>
                  <a:gd name="T19" fmla="*/ 78 h 83"/>
                  <a:gd name="T20" fmla="*/ 5 w 124"/>
                  <a:gd name="T21" fmla="*/ 78 h 83"/>
                  <a:gd name="T22" fmla="*/ 5 w 124"/>
                  <a:gd name="T23" fmla="*/ 5 h 83"/>
                  <a:gd name="T24" fmla="*/ 119 w 124"/>
                  <a:gd name="T25" fmla="*/ 5 h 83"/>
                  <a:gd name="T26" fmla="*/ 119 w 124"/>
                  <a:gd name="T27" fmla="*/ 7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83">
                    <a:moveTo>
                      <a:pt x="119" y="0"/>
                    </a:moveTo>
                    <a:cubicBezTo>
                      <a:pt x="5" y="0"/>
                      <a:pt x="5" y="0"/>
                      <a:pt x="5" y="0"/>
                    </a:cubicBezTo>
                    <a:cubicBezTo>
                      <a:pt x="3" y="0"/>
                      <a:pt x="0" y="2"/>
                      <a:pt x="0" y="5"/>
                    </a:cubicBezTo>
                    <a:cubicBezTo>
                      <a:pt x="0" y="77"/>
                      <a:pt x="0" y="77"/>
                      <a:pt x="0" y="77"/>
                    </a:cubicBezTo>
                    <a:cubicBezTo>
                      <a:pt x="0" y="80"/>
                      <a:pt x="3" y="83"/>
                      <a:pt x="5" y="83"/>
                    </a:cubicBezTo>
                    <a:cubicBezTo>
                      <a:pt x="119" y="83"/>
                      <a:pt x="119" y="83"/>
                      <a:pt x="119" y="83"/>
                    </a:cubicBezTo>
                    <a:cubicBezTo>
                      <a:pt x="122" y="83"/>
                      <a:pt x="124" y="80"/>
                      <a:pt x="124" y="77"/>
                    </a:cubicBezTo>
                    <a:cubicBezTo>
                      <a:pt x="124" y="5"/>
                      <a:pt x="124" y="5"/>
                      <a:pt x="124" y="5"/>
                    </a:cubicBezTo>
                    <a:cubicBezTo>
                      <a:pt x="124" y="2"/>
                      <a:pt x="122" y="0"/>
                      <a:pt x="119" y="0"/>
                    </a:cubicBezTo>
                    <a:close/>
                    <a:moveTo>
                      <a:pt x="119" y="78"/>
                    </a:moveTo>
                    <a:cubicBezTo>
                      <a:pt x="5" y="78"/>
                      <a:pt x="5" y="78"/>
                      <a:pt x="5" y="78"/>
                    </a:cubicBezTo>
                    <a:cubicBezTo>
                      <a:pt x="5" y="5"/>
                      <a:pt x="5" y="5"/>
                      <a:pt x="5" y="5"/>
                    </a:cubicBezTo>
                    <a:cubicBezTo>
                      <a:pt x="119" y="5"/>
                      <a:pt x="119" y="5"/>
                      <a:pt x="119" y="5"/>
                    </a:cubicBezTo>
                    <a:lnTo>
                      <a:pt x="119"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12"/>
              <p:cNvSpPr>
                <a:spLocks noEditPoints="1"/>
              </p:cNvSpPr>
              <p:nvPr/>
            </p:nvSpPr>
            <p:spPr bwMode="auto">
              <a:xfrm>
                <a:off x="7462838" y="4089400"/>
                <a:ext cx="620713" cy="582613"/>
              </a:xfrm>
              <a:custGeom>
                <a:avLst/>
                <a:gdLst>
                  <a:gd name="T0" fmla="*/ 150 w 165"/>
                  <a:gd name="T1" fmla="*/ 0 h 155"/>
                  <a:gd name="T2" fmla="*/ 15 w 165"/>
                  <a:gd name="T3" fmla="*/ 0 h 155"/>
                  <a:gd name="T4" fmla="*/ 0 w 165"/>
                  <a:gd name="T5" fmla="*/ 16 h 155"/>
                  <a:gd name="T6" fmla="*/ 0 w 165"/>
                  <a:gd name="T7" fmla="*/ 119 h 155"/>
                  <a:gd name="T8" fmla="*/ 15 w 165"/>
                  <a:gd name="T9" fmla="*/ 135 h 155"/>
                  <a:gd name="T10" fmla="*/ 67 w 165"/>
                  <a:gd name="T11" fmla="*/ 135 h 155"/>
                  <a:gd name="T12" fmla="*/ 67 w 165"/>
                  <a:gd name="T13" fmla="*/ 141 h 155"/>
                  <a:gd name="T14" fmla="*/ 35 w 165"/>
                  <a:gd name="T15" fmla="*/ 145 h 155"/>
                  <a:gd name="T16" fmla="*/ 31 w 165"/>
                  <a:gd name="T17" fmla="*/ 150 h 155"/>
                  <a:gd name="T18" fmla="*/ 36 w 165"/>
                  <a:gd name="T19" fmla="*/ 155 h 155"/>
                  <a:gd name="T20" fmla="*/ 129 w 165"/>
                  <a:gd name="T21" fmla="*/ 155 h 155"/>
                  <a:gd name="T22" fmla="*/ 134 w 165"/>
                  <a:gd name="T23" fmla="*/ 150 h 155"/>
                  <a:gd name="T24" fmla="*/ 130 w 165"/>
                  <a:gd name="T25" fmla="*/ 145 h 155"/>
                  <a:gd name="T26" fmla="*/ 98 w 165"/>
                  <a:gd name="T27" fmla="*/ 141 h 155"/>
                  <a:gd name="T28" fmla="*/ 98 w 165"/>
                  <a:gd name="T29" fmla="*/ 135 h 155"/>
                  <a:gd name="T30" fmla="*/ 150 w 165"/>
                  <a:gd name="T31" fmla="*/ 135 h 155"/>
                  <a:gd name="T32" fmla="*/ 165 w 165"/>
                  <a:gd name="T33" fmla="*/ 119 h 155"/>
                  <a:gd name="T34" fmla="*/ 165 w 165"/>
                  <a:gd name="T35" fmla="*/ 16 h 155"/>
                  <a:gd name="T36" fmla="*/ 150 w 165"/>
                  <a:gd name="T37" fmla="*/ 0 h 155"/>
                  <a:gd name="T38" fmla="*/ 155 w 165"/>
                  <a:gd name="T39" fmla="*/ 119 h 155"/>
                  <a:gd name="T40" fmla="*/ 150 w 165"/>
                  <a:gd name="T41" fmla="*/ 124 h 155"/>
                  <a:gd name="T42" fmla="*/ 103 w 165"/>
                  <a:gd name="T43" fmla="*/ 124 h 155"/>
                  <a:gd name="T44" fmla="*/ 62 w 165"/>
                  <a:gd name="T45" fmla="*/ 124 h 155"/>
                  <a:gd name="T46" fmla="*/ 15 w 165"/>
                  <a:gd name="T47" fmla="*/ 124 h 155"/>
                  <a:gd name="T48" fmla="*/ 10 w 165"/>
                  <a:gd name="T49" fmla="*/ 119 h 155"/>
                  <a:gd name="T50" fmla="*/ 10 w 165"/>
                  <a:gd name="T51" fmla="*/ 16 h 155"/>
                  <a:gd name="T52" fmla="*/ 15 w 165"/>
                  <a:gd name="T53" fmla="*/ 11 h 155"/>
                  <a:gd name="T54" fmla="*/ 150 w 165"/>
                  <a:gd name="T55" fmla="*/ 11 h 155"/>
                  <a:gd name="T56" fmla="*/ 155 w 165"/>
                  <a:gd name="T57" fmla="*/ 16 h 155"/>
                  <a:gd name="T58" fmla="*/ 155 w 165"/>
                  <a:gd name="T59" fmla="*/ 11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55">
                    <a:moveTo>
                      <a:pt x="150" y="0"/>
                    </a:moveTo>
                    <a:cubicBezTo>
                      <a:pt x="15" y="0"/>
                      <a:pt x="15" y="0"/>
                      <a:pt x="15" y="0"/>
                    </a:cubicBezTo>
                    <a:cubicBezTo>
                      <a:pt x="7" y="0"/>
                      <a:pt x="0" y="7"/>
                      <a:pt x="0" y="16"/>
                    </a:cubicBezTo>
                    <a:cubicBezTo>
                      <a:pt x="0" y="119"/>
                      <a:pt x="0" y="119"/>
                      <a:pt x="0" y="119"/>
                    </a:cubicBezTo>
                    <a:cubicBezTo>
                      <a:pt x="0" y="128"/>
                      <a:pt x="7" y="135"/>
                      <a:pt x="15" y="135"/>
                    </a:cubicBezTo>
                    <a:cubicBezTo>
                      <a:pt x="67" y="135"/>
                      <a:pt x="67" y="135"/>
                      <a:pt x="67" y="135"/>
                    </a:cubicBezTo>
                    <a:cubicBezTo>
                      <a:pt x="67" y="141"/>
                      <a:pt x="67" y="141"/>
                      <a:pt x="67" y="141"/>
                    </a:cubicBezTo>
                    <a:cubicBezTo>
                      <a:pt x="35" y="145"/>
                      <a:pt x="35" y="145"/>
                      <a:pt x="35" y="145"/>
                    </a:cubicBezTo>
                    <a:cubicBezTo>
                      <a:pt x="32" y="146"/>
                      <a:pt x="31" y="148"/>
                      <a:pt x="31" y="150"/>
                    </a:cubicBezTo>
                    <a:cubicBezTo>
                      <a:pt x="31" y="153"/>
                      <a:pt x="33" y="155"/>
                      <a:pt x="36" y="155"/>
                    </a:cubicBezTo>
                    <a:cubicBezTo>
                      <a:pt x="129" y="155"/>
                      <a:pt x="129" y="155"/>
                      <a:pt x="129" y="155"/>
                    </a:cubicBezTo>
                    <a:cubicBezTo>
                      <a:pt x="132" y="155"/>
                      <a:pt x="134" y="153"/>
                      <a:pt x="134" y="150"/>
                    </a:cubicBezTo>
                    <a:cubicBezTo>
                      <a:pt x="134" y="148"/>
                      <a:pt x="132" y="146"/>
                      <a:pt x="130" y="145"/>
                    </a:cubicBezTo>
                    <a:cubicBezTo>
                      <a:pt x="98" y="141"/>
                      <a:pt x="98" y="141"/>
                      <a:pt x="98" y="141"/>
                    </a:cubicBezTo>
                    <a:cubicBezTo>
                      <a:pt x="98" y="135"/>
                      <a:pt x="98" y="135"/>
                      <a:pt x="98" y="135"/>
                    </a:cubicBezTo>
                    <a:cubicBezTo>
                      <a:pt x="150" y="135"/>
                      <a:pt x="150" y="135"/>
                      <a:pt x="150" y="135"/>
                    </a:cubicBezTo>
                    <a:cubicBezTo>
                      <a:pt x="158" y="135"/>
                      <a:pt x="165" y="128"/>
                      <a:pt x="165" y="119"/>
                    </a:cubicBezTo>
                    <a:cubicBezTo>
                      <a:pt x="165" y="16"/>
                      <a:pt x="165" y="16"/>
                      <a:pt x="165" y="16"/>
                    </a:cubicBezTo>
                    <a:cubicBezTo>
                      <a:pt x="165" y="7"/>
                      <a:pt x="158" y="0"/>
                      <a:pt x="150" y="0"/>
                    </a:cubicBezTo>
                    <a:close/>
                    <a:moveTo>
                      <a:pt x="155" y="119"/>
                    </a:moveTo>
                    <a:cubicBezTo>
                      <a:pt x="155" y="122"/>
                      <a:pt x="152" y="124"/>
                      <a:pt x="150" y="124"/>
                    </a:cubicBezTo>
                    <a:cubicBezTo>
                      <a:pt x="103" y="124"/>
                      <a:pt x="103" y="124"/>
                      <a:pt x="103" y="124"/>
                    </a:cubicBezTo>
                    <a:cubicBezTo>
                      <a:pt x="62" y="124"/>
                      <a:pt x="62" y="124"/>
                      <a:pt x="62" y="124"/>
                    </a:cubicBezTo>
                    <a:cubicBezTo>
                      <a:pt x="15" y="124"/>
                      <a:pt x="15" y="124"/>
                      <a:pt x="15" y="124"/>
                    </a:cubicBezTo>
                    <a:cubicBezTo>
                      <a:pt x="12" y="124"/>
                      <a:pt x="10" y="122"/>
                      <a:pt x="10" y="119"/>
                    </a:cubicBezTo>
                    <a:cubicBezTo>
                      <a:pt x="10" y="16"/>
                      <a:pt x="10" y="16"/>
                      <a:pt x="10" y="16"/>
                    </a:cubicBezTo>
                    <a:cubicBezTo>
                      <a:pt x="10" y="13"/>
                      <a:pt x="12" y="11"/>
                      <a:pt x="15" y="11"/>
                    </a:cubicBezTo>
                    <a:cubicBezTo>
                      <a:pt x="150" y="11"/>
                      <a:pt x="150" y="11"/>
                      <a:pt x="150" y="11"/>
                    </a:cubicBezTo>
                    <a:cubicBezTo>
                      <a:pt x="152" y="11"/>
                      <a:pt x="155" y="13"/>
                      <a:pt x="155" y="16"/>
                    </a:cubicBezTo>
                    <a:lnTo>
                      <a:pt x="155"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9" name="组合 18"/>
          <p:cNvGrpSpPr/>
          <p:nvPr/>
        </p:nvGrpSpPr>
        <p:grpSpPr>
          <a:xfrm>
            <a:off x="2946188" y="3611959"/>
            <a:ext cx="1140121" cy="883568"/>
            <a:chOff x="2585353" y="3741903"/>
            <a:chExt cx="1140121" cy="883568"/>
          </a:xfrm>
        </p:grpSpPr>
        <p:sp>
          <p:nvSpPr>
            <p:cNvPr id="20" name="矩形标注 19"/>
            <p:cNvSpPr/>
            <p:nvPr/>
          </p:nvSpPr>
          <p:spPr>
            <a:xfrm>
              <a:off x="2585353" y="3741903"/>
              <a:ext cx="1140121" cy="883568"/>
            </a:xfrm>
            <a:prstGeom prst="wedgeRectCallou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2959639" y="3993569"/>
              <a:ext cx="485899" cy="411336"/>
              <a:chOff x="7462838" y="2865437"/>
              <a:chExt cx="620713" cy="525463"/>
            </a:xfrm>
            <a:solidFill>
              <a:schemeClr val="bg1"/>
            </a:solidFill>
          </p:grpSpPr>
          <p:sp>
            <p:nvSpPr>
              <p:cNvPr id="22" name="Freeform 121"/>
              <p:cNvSpPr>
                <a:spLocks noEditPoints="1"/>
              </p:cNvSpPr>
              <p:nvPr/>
            </p:nvSpPr>
            <p:spPr bwMode="auto">
              <a:xfrm>
                <a:off x="7616825" y="3005137"/>
                <a:ext cx="312738" cy="307975"/>
              </a:xfrm>
              <a:custGeom>
                <a:avLst/>
                <a:gdLst>
                  <a:gd name="T0" fmla="*/ 41 w 83"/>
                  <a:gd name="T1" fmla="*/ 0 h 82"/>
                  <a:gd name="T2" fmla="*/ 0 w 83"/>
                  <a:gd name="T3" fmla="*/ 41 h 82"/>
                  <a:gd name="T4" fmla="*/ 41 w 83"/>
                  <a:gd name="T5" fmla="*/ 82 h 82"/>
                  <a:gd name="T6" fmla="*/ 83 w 83"/>
                  <a:gd name="T7" fmla="*/ 41 h 82"/>
                  <a:gd name="T8" fmla="*/ 41 w 83"/>
                  <a:gd name="T9" fmla="*/ 0 h 82"/>
                  <a:gd name="T10" fmla="*/ 65 w 83"/>
                  <a:gd name="T11" fmla="*/ 61 h 82"/>
                  <a:gd name="T12" fmla="*/ 21 w 83"/>
                  <a:gd name="T13" fmla="*/ 65 h 82"/>
                  <a:gd name="T14" fmla="*/ 18 w 83"/>
                  <a:gd name="T15" fmla="*/ 21 h 82"/>
                  <a:gd name="T16" fmla="*/ 62 w 83"/>
                  <a:gd name="T17" fmla="*/ 17 h 82"/>
                  <a:gd name="T18" fmla="*/ 65 w 83"/>
                  <a:gd name="T19" fmla="*/ 6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2">
                    <a:moveTo>
                      <a:pt x="41" y="0"/>
                    </a:moveTo>
                    <a:cubicBezTo>
                      <a:pt x="18" y="0"/>
                      <a:pt x="0" y="18"/>
                      <a:pt x="0" y="41"/>
                    </a:cubicBezTo>
                    <a:cubicBezTo>
                      <a:pt x="0" y="64"/>
                      <a:pt x="18" y="82"/>
                      <a:pt x="41" y="82"/>
                    </a:cubicBezTo>
                    <a:cubicBezTo>
                      <a:pt x="64" y="82"/>
                      <a:pt x="83" y="64"/>
                      <a:pt x="83" y="41"/>
                    </a:cubicBezTo>
                    <a:cubicBezTo>
                      <a:pt x="83" y="18"/>
                      <a:pt x="64" y="0"/>
                      <a:pt x="41" y="0"/>
                    </a:cubicBezTo>
                    <a:close/>
                    <a:moveTo>
                      <a:pt x="65" y="61"/>
                    </a:moveTo>
                    <a:cubicBezTo>
                      <a:pt x="54" y="74"/>
                      <a:pt x="34" y="76"/>
                      <a:pt x="21" y="65"/>
                    </a:cubicBezTo>
                    <a:cubicBezTo>
                      <a:pt x="8" y="53"/>
                      <a:pt x="7" y="34"/>
                      <a:pt x="18" y="21"/>
                    </a:cubicBezTo>
                    <a:cubicBezTo>
                      <a:pt x="29" y="8"/>
                      <a:pt x="49" y="6"/>
                      <a:pt x="62" y="17"/>
                    </a:cubicBezTo>
                    <a:cubicBezTo>
                      <a:pt x="75" y="29"/>
                      <a:pt x="76" y="48"/>
                      <a:pt x="6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22"/>
              <p:cNvSpPr>
                <a:spLocks/>
              </p:cNvSpPr>
              <p:nvPr/>
            </p:nvSpPr>
            <p:spPr bwMode="auto">
              <a:xfrm>
                <a:off x="7696200" y="3079750"/>
                <a:ext cx="85725" cy="90488"/>
              </a:xfrm>
              <a:custGeom>
                <a:avLst/>
                <a:gdLst>
                  <a:gd name="T0" fmla="*/ 20 w 23"/>
                  <a:gd name="T1" fmla="*/ 0 h 24"/>
                  <a:gd name="T2" fmla="*/ 0 w 23"/>
                  <a:gd name="T3" fmla="*/ 21 h 24"/>
                  <a:gd name="T4" fmla="*/ 0 w 23"/>
                  <a:gd name="T5" fmla="*/ 21 h 24"/>
                  <a:gd name="T6" fmla="*/ 2 w 23"/>
                  <a:gd name="T7" fmla="*/ 24 h 24"/>
                  <a:gd name="T8" fmla="*/ 5 w 23"/>
                  <a:gd name="T9" fmla="*/ 21 h 24"/>
                  <a:gd name="T10" fmla="*/ 5 w 23"/>
                  <a:gd name="T11" fmla="*/ 21 h 24"/>
                  <a:gd name="T12" fmla="*/ 20 w 23"/>
                  <a:gd name="T13" fmla="*/ 5 h 24"/>
                  <a:gd name="T14" fmla="*/ 23 w 23"/>
                  <a:gd name="T15" fmla="*/ 3 h 24"/>
                  <a:gd name="T16" fmla="*/ 20 w 2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0" y="0"/>
                    </a:moveTo>
                    <a:cubicBezTo>
                      <a:pt x="9" y="0"/>
                      <a:pt x="0" y="10"/>
                      <a:pt x="0" y="21"/>
                    </a:cubicBezTo>
                    <a:cubicBezTo>
                      <a:pt x="0" y="21"/>
                      <a:pt x="0" y="21"/>
                      <a:pt x="0" y="21"/>
                    </a:cubicBezTo>
                    <a:cubicBezTo>
                      <a:pt x="0" y="22"/>
                      <a:pt x="1" y="24"/>
                      <a:pt x="2" y="24"/>
                    </a:cubicBezTo>
                    <a:cubicBezTo>
                      <a:pt x="4" y="24"/>
                      <a:pt x="5" y="22"/>
                      <a:pt x="5" y="21"/>
                    </a:cubicBezTo>
                    <a:cubicBezTo>
                      <a:pt x="5" y="21"/>
                      <a:pt x="5" y="21"/>
                      <a:pt x="5" y="21"/>
                    </a:cubicBezTo>
                    <a:cubicBezTo>
                      <a:pt x="5" y="12"/>
                      <a:pt x="12" y="5"/>
                      <a:pt x="20" y="5"/>
                    </a:cubicBezTo>
                    <a:cubicBezTo>
                      <a:pt x="22" y="5"/>
                      <a:pt x="23" y="4"/>
                      <a:pt x="23" y="3"/>
                    </a:cubicBezTo>
                    <a:cubicBezTo>
                      <a:pt x="23" y="1"/>
                      <a:pt x="22"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23"/>
              <p:cNvSpPr>
                <a:spLocks noEditPoints="1"/>
              </p:cNvSpPr>
              <p:nvPr/>
            </p:nvSpPr>
            <p:spPr bwMode="auto">
              <a:xfrm>
                <a:off x="7462838" y="2865437"/>
                <a:ext cx="620713" cy="525463"/>
              </a:xfrm>
              <a:custGeom>
                <a:avLst/>
                <a:gdLst>
                  <a:gd name="T0" fmla="*/ 152 w 165"/>
                  <a:gd name="T1" fmla="*/ 32 h 140"/>
                  <a:gd name="T2" fmla="*/ 130 w 165"/>
                  <a:gd name="T3" fmla="*/ 28 h 140"/>
                  <a:gd name="T4" fmla="*/ 123 w 165"/>
                  <a:gd name="T5" fmla="*/ 10 h 140"/>
                  <a:gd name="T6" fmla="*/ 108 w 165"/>
                  <a:gd name="T7" fmla="*/ 0 h 140"/>
                  <a:gd name="T8" fmla="*/ 56 w 165"/>
                  <a:gd name="T9" fmla="*/ 0 h 140"/>
                  <a:gd name="T10" fmla="*/ 42 w 165"/>
                  <a:gd name="T11" fmla="*/ 10 h 140"/>
                  <a:gd name="T12" fmla="*/ 35 w 165"/>
                  <a:gd name="T13" fmla="*/ 28 h 140"/>
                  <a:gd name="T14" fmla="*/ 13 w 165"/>
                  <a:gd name="T15" fmla="*/ 32 h 140"/>
                  <a:gd name="T16" fmla="*/ 0 w 165"/>
                  <a:gd name="T17" fmla="*/ 47 h 140"/>
                  <a:gd name="T18" fmla="*/ 0 w 165"/>
                  <a:gd name="T19" fmla="*/ 124 h 140"/>
                  <a:gd name="T20" fmla="*/ 15 w 165"/>
                  <a:gd name="T21" fmla="*/ 140 h 140"/>
                  <a:gd name="T22" fmla="*/ 150 w 165"/>
                  <a:gd name="T23" fmla="*/ 140 h 140"/>
                  <a:gd name="T24" fmla="*/ 165 w 165"/>
                  <a:gd name="T25" fmla="*/ 124 h 140"/>
                  <a:gd name="T26" fmla="*/ 165 w 165"/>
                  <a:gd name="T27" fmla="*/ 47 h 140"/>
                  <a:gd name="T28" fmla="*/ 152 w 165"/>
                  <a:gd name="T29" fmla="*/ 32 h 140"/>
                  <a:gd name="T30" fmla="*/ 155 w 165"/>
                  <a:gd name="T31" fmla="*/ 124 h 140"/>
                  <a:gd name="T32" fmla="*/ 150 w 165"/>
                  <a:gd name="T33" fmla="*/ 130 h 140"/>
                  <a:gd name="T34" fmla="*/ 15 w 165"/>
                  <a:gd name="T35" fmla="*/ 130 h 140"/>
                  <a:gd name="T36" fmla="*/ 10 w 165"/>
                  <a:gd name="T37" fmla="*/ 124 h 140"/>
                  <a:gd name="T38" fmla="*/ 10 w 165"/>
                  <a:gd name="T39" fmla="*/ 47 h 140"/>
                  <a:gd name="T40" fmla="*/ 14 w 165"/>
                  <a:gd name="T41" fmla="*/ 42 h 140"/>
                  <a:gd name="T42" fmla="*/ 42 w 165"/>
                  <a:gd name="T43" fmla="*/ 37 h 140"/>
                  <a:gd name="T44" fmla="*/ 52 w 165"/>
                  <a:gd name="T45" fmla="*/ 14 h 140"/>
                  <a:gd name="T46" fmla="*/ 56 w 165"/>
                  <a:gd name="T47" fmla="*/ 11 h 140"/>
                  <a:gd name="T48" fmla="*/ 108 w 165"/>
                  <a:gd name="T49" fmla="*/ 11 h 140"/>
                  <a:gd name="T50" fmla="*/ 113 w 165"/>
                  <a:gd name="T51" fmla="*/ 14 h 140"/>
                  <a:gd name="T52" fmla="*/ 122 w 165"/>
                  <a:gd name="T53" fmla="*/ 37 h 140"/>
                  <a:gd name="T54" fmla="*/ 150 w 165"/>
                  <a:gd name="T55" fmla="*/ 42 h 140"/>
                  <a:gd name="T56" fmla="*/ 155 w 165"/>
                  <a:gd name="T57" fmla="*/ 47 h 140"/>
                  <a:gd name="T58" fmla="*/ 155 w 165"/>
                  <a:gd name="T5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40">
                    <a:moveTo>
                      <a:pt x="152" y="32"/>
                    </a:moveTo>
                    <a:cubicBezTo>
                      <a:pt x="130" y="28"/>
                      <a:pt x="130" y="28"/>
                      <a:pt x="130" y="28"/>
                    </a:cubicBezTo>
                    <a:cubicBezTo>
                      <a:pt x="123" y="10"/>
                      <a:pt x="123" y="10"/>
                      <a:pt x="123" y="10"/>
                    </a:cubicBezTo>
                    <a:cubicBezTo>
                      <a:pt x="120" y="4"/>
                      <a:pt x="115" y="0"/>
                      <a:pt x="108" y="0"/>
                    </a:cubicBezTo>
                    <a:cubicBezTo>
                      <a:pt x="56" y="0"/>
                      <a:pt x="56" y="0"/>
                      <a:pt x="56" y="0"/>
                    </a:cubicBezTo>
                    <a:cubicBezTo>
                      <a:pt x="50" y="0"/>
                      <a:pt x="44" y="4"/>
                      <a:pt x="42" y="10"/>
                    </a:cubicBezTo>
                    <a:cubicBezTo>
                      <a:pt x="35" y="28"/>
                      <a:pt x="35" y="28"/>
                      <a:pt x="35" y="28"/>
                    </a:cubicBezTo>
                    <a:cubicBezTo>
                      <a:pt x="13" y="32"/>
                      <a:pt x="13" y="32"/>
                      <a:pt x="13" y="32"/>
                    </a:cubicBezTo>
                    <a:cubicBezTo>
                      <a:pt x="5" y="33"/>
                      <a:pt x="0" y="39"/>
                      <a:pt x="0" y="47"/>
                    </a:cubicBezTo>
                    <a:cubicBezTo>
                      <a:pt x="0" y="124"/>
                      <a:pt x="0" y="124"/>
                      <a:pt x="0" y="124"/>
                    </a:cubicBezTo>
                    <a:cubicBezTo>
                      <a:pt x="0" y="133"/>
                      <a:pt x="7" y="140"/>
                      <a:pt x="15" y="140"/>
                    </a:cubicBezTo>
                    <a:cubicBezTo>
                      <a:pt x="150" y="140"/>
                      <a:pt x="150" y="140"/>
                      <a:pt x="150" y="140"/>
                    </a:cubicBezTo>
                    <a:cubicBezTo>
                      <a:pt x="158" y="140"/>
                      <a:pt x="165" y="133"/>
                      <a:pt x="165" y="124"/>
                    </a:cubicBezTo>
                    <a:cubicBezTo>
                      <a:pt x="165" y="47"/>
                      <a:pt x="165" y="47"/>
                      <a:pt x="165" y="47"/>
                    </a:cubicBezTo>
                    <a:cubicBezTo>
                      <a:pt x="165" y="39"/>
                      <a:pt x="160" y="33"/>
                      <a:pt x="152" y="32"/>
                    </a:cubicBezTo>
                    <a:close/>
                    <a:moveTo>
                      <a:pt x="155" y="124"/>
                    </a:moveTo>
                    <a:cubicBezTo>
                      <a:pt x="155" y="127"/>
                      <a:pt x="152" y="130"/>
                      <a:pt x="150" y="130"/>
                    </a:cubicBezTo>
                    <a:cubicBezTo>
                      <a:pt x="15" y="130"/>
                      <a:pt x="15" y="130"/>
                      <a:pt x="15" y="130"/>
                    </a:cubicBezTo>
                    <a:cubicBezTo>
                      <a:pt x="12" y="130"/>
                      <a:pt x="10" y="127"/>
                      <a:pt x="10" y="124"/>
                    </a:cubicBezTo>
                    <a:cubicBezTo>
                      <a:pt x="10" y="47"/>
                      <a:pt x="10" y="47"/>
                      <a:pt x="10" y="47"/>
                    </a:cubicBezTo>
                    <a:cubicBezTo>
                      <a:pt x="10" y="44"/>
                      <a:pt x="12" y="42"/>
                      <a:pt x="14" y="42"/>
                    </a:cubicBezTo>
                    <a:cubicBezTo>
                      <a:pt x="42" y="37"/>
                      <a:pt x="42" y="37"/>
                      <a:pt x="42" y="37"/>
                    </a:cubicBezTo>
                    <a:cubicBezTo>
                      <a:pt x="52" y="14"/>
                      <a:pt x="52" y="14"/>
                      <a:pt x="52" y="14"/>
                    </a:cubicBezTo>
                    <a:cubicBezTo>
                      <a:pt x="52" y="12"/>
                      <a:pt x="54" y="11"/>
                      <a:pt x="56" y="11"/>
                    </a:cubicBezTo>
                    <a:cubicBezTo>
                      <a:pt x="108" y="11"/>
                      <a:pt x="108" y="11"/>
                      <a:pt x="108" y="11"/>
                    </a:cubicBezTo>
                    <a:cubicBezTo>
                      <a:pt x="110" y="11"/>
                      <a:pt x="112" y="12"/>
                      <a:pt x="113" y="14"/>
                    </a:cubicBezTo>
                    <a:cubicBezTo>
                      <a:pt x="122" y="37"/>
                      <a:pt x="122" y="37"/>
                      <a:pt x="122" y="37"/>
                    </a:cubicBezTo>
                    <a:cubicBezTo>
                      <a:pt x="150" y="42"/>
                      <a:pt x="150" y="42"/>
                      <a:pt x="150" y="42"/>
                    </a:cubicBezTo>
                    <a:cubicBezTo>
                      <a:pt x="153" y="42"/>
                      <a:pt x="155" y="44"/>
                      <a:pt x="155" y="47"/>
                    </a:cubicBezTo>
                    <a:lnTo>
                      <a:pt x="15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5" name="组合 24"/>
          <p:cNvGrpSpPr/>
          <p:nvPr/>
        </p:nvGrpSpPr>
        <p:grpSpPr>
          <a:xfrm>
            <a:off x="2946188" y="1844824"/>
            <a:ext cx="1140121" cy="883568"/>
            <a:chOff x="2585353" y="1974768"/>
            <a:chExt cx="1140121" cy="883568"/>
          </a:xfrm>
        </p:grpSpPr>
        <p:sp>
          <p:nvSpPr>
            <p:cNvPr id="26" name="矩形标注 25"/>
            <p:cNvSpPr/>
            <p:nvPr/>
          </p:nvSpPr>
          <p:spPr>
            <a:xfrm>
              <a:off x="2585353" y="1974768"/>
              <a:ext cx="1140121" cy="883568"/>
            </a:xfrm>
            <a:prstGeom prst="wedgeRectCallout">
              <a:avLst/>
            </a:prstGeom>
            <a:solidFill>
              <a:srgbClr val="FAB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965402" y="2159832"/>
              <a:ext cx="493355" cy="484656"/>
              <a:chOff x="6213475" y="1566862"/>
              <a:chExt cx="630238" cy="619125"/>
            </a:xfrm>
            <a:solidFill>
              <a:schemeClr val="bg1"/>
            </a:solidFill>
          </p:grpSpPr>
          <p:sp>
            <p:nvSpPr>
              <p:cNvPr id="28" name="Freeform 137"/>
              <p:cNvSpPr>
                <a:spLocks/>
              </p:cNvSpPr>
              <p:nvPr/>
            </p:nvSpPr>
            <p:spPr bwMode="auto">
              <a:xfrm>
                <a:off x="6557963" y="1641475"/>
                <a:ext cx="203200" cy="206375"/>
              </a:xfrm>
              <a:custGeom>
                <a:avLst/>
                <a:gdLst>
                  <a:gd name="T0" fmla="*/ 49 w 54"/>
                  <a:gd name="T1" fmla="*/ 52 h 55"/>
                  <a:gd name="T2" fmla="*/ 49 w 54"/>
                  <a:gd name="T3" fmla="*/ 52 h 55"/>
                  <a:gd name="T4" fmla="*/ 52 w 54"/>
                  <a:gd name="T5" fmla="*/ 55 h 55"/>
                  <a:gd name="T6" fmla="*/ 54 w 54"/>
                  <a:gd name="T7" fmla="*/ 52 h 55"/>
                  <a:gd name="T8" fmla="*/ 54 w 54"/>
                  <a:gd name="T9" fmla="*/ 52 h 55"/>
                  <a:gd name="T10" fmla="*/ 3 w 54"/>
                  <a:gd name="T11" fmla="*/ 0 h 55"/>
                  <a:gd name="T12" fmla="*/ 3 w 54"/>
                  <a:gd name="T13" fmla="*/ 0 h 55"/>
                  <a:gd name="T14" fmla="*/ 0 w 54"/>
                  <a:gd name="T15" fmla="*/ 3 h 55"/>
                  <a:gd name="T16" fmla="*/ 3 w 54"/>
                  <a:gd name="T17" fmla="*/ 6 h 55"/>
                  <a:gd name="T18" fmla="*/ 3 w 54"/>
                  <a:gd name="T19" fmla="*/ 6 h 55"/>
                  <a:gd name="T20" fmla="*/ 49 w 54"/>
                  <a:gd name="T21" fmla="*/ 5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5">
                    <a:moveTo>
                      <a:pt x="49" y="52"/>
                    </a:moveTo>
                    <a:cubicBezTo>
                      <a:pt x="49" y="52"/>
                      <a:pt x="49" y="52"/>
                      <a:pt x="49" y="52"/>
                    </a:cubicBezTo>
                    <a:cubicBezTo>
                      <a:pt x="49" y="54"/>
                      <a:pt x="50" y="55"/>
                      <a:pt x="52" y="55"/>
                    </a:cubicBezTo>
                    <a:cubicBezTo>
                      <a:pt x="53" y="55"/>
                      <a:pt x="54" y="54"/>
                      <a:pt x="54" y="52"/>
                    </a:cubicBezTo>
                    <a:cubicBezTo>
                      <a:pt x="54" y="52"/>
                      <a:pt x="54" y="52"/>
                      <a:pt x="54" y="52"/>
                    </a:cubicBezTo>
                    <a:cubicBezTo>
                      <a:pt x="54" y="24"/>
                      <a:pt x="31" y="1"/>
                      <a:pt x="3" y="0"/>
                    </a:cubicBezTo>
                    <a:cubicBezTo>
                      <a:pt x="3" y="0"/>
                      <a:pt x="3" y="0"/>
                      <a:pt x="3" y="0"/>
                    </a:cubicBezTo>
                    <a:cubicBezTo>
                      <a:pt x="1" y="0"/>
                      <a:pt x="0" y="2"/>
                      <a:pt x="0" y="3"/>
                    </a:cubicBezTo>
                    <a:cubicBezTo>
                      <a:pt x="0" y="4"/>
                      <a:pt x="1" y="6"/>
                      <a:pt x="3" y="6"/>
                    </a:cubicBezTo>
                    <a:cubicBezTo>
                      <a:pt x="3" y="6"/>
                      <a:pt x="3" y="6"/>
                      <a:pt x="3" y="6"/>
                    </a:cubicBezTo>
                    <a:cubicBezTo>
                      <a:pt x="28" y="6"/>
                      <a:pt x="49" y="27"/>
                      <a:pt x="4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38"/>
              <p:cNvSpPr>
                <a:spLocks noEditPoints="1"/>
              </p:cNvSpPr>
              <p:nvPr/>
            </p:nvSpPr>
            <p:spPr bwMode="auto">
              <a:xfrm>
                <a:off x="6213475" y="1566862"/>
                <a:ext cx="630238" cy="619125"/>
              </a:xfrm>
              <a:custGeom>
                <a:avLst/>
                <a:gdLst>
                  <a:gd name="T0" fmla="*/ 49 w 168"/>
                  <a:gd name="T1" fmla="*/ 4 h 165"/>
                  <a:gd name="T2" fmla="*/ 38 w 168"/>
                  <a:gd name="T3" fmla="*/ 0 h 165"/>
                  <a:gd name="T4" fmla="*/ 32 w 168"/>
                  <a:gd name="T5" fmla="*/ 1 h 165"/>
                  <a:gd name="T6" fmla="*/ 22 w 168"/>
                  <a:gd name="T7" fmla="*/ 15 h 165"/>
                  <a:gd name="T8" fmla="*/ 22 w 168"/>
                  <a:gd name="T9" fmla="*/ 86 h 165"/>
                  <a:gd name="T10" fmla="*/ 6 w 168"/>
                  <a:gd name="T11" fmla="*/ 103 h 165"/>
                  <a:gd name="T12" fmla="*/ 6 w 168"/>
                  <a:gd name="T13" fmla="*/ 125 h 165"/>
                  <a:gd name="T14" fmla="*/ 42 w 168"/>
                  <a:gd name="T15" fmla="*/ 161 h 165"/>
                  <a:gd name="T16" fmla="*/ 53 w 168"/>
                  <a:gd name="T17" fmla="*/ 165 h 165"/>
                  <a:gd name="T18" fmla="*/ 64 w 168"/>
                  <a:gd name="T19" fmla="*/ 161 h 165"/>
                  <a:gd name="T20" fmla="*/ 80 w 168"/>
                  <a:gd name="T21" fmla="*/ 145 h 165"/>
                  <a:gd name="T22" fmla="*/ 152 w 168"/>
                  <a:gd name="T23" fmla="*/ 145 h 165"/>
                  <a:gd name="T24" fmla="*/ 166 w 168"/>
                  <a:gd name="T25" fmla="*/ 135 h 165"/>
                  <a:gd name="T26" fmla="*/ 162 w 168"/>
                  <a:gd name="T27" fmla="*/ 118 h 165"/>
                  <a:gd name="T28" fmla="*/ 49 w 168"/>
                  <a:gd name="T29" fmla="*/ 4 h 165"/>
                  <a:gd name="T30" fmla="*/ 73 w 168"/>
                  <a:gd name="T31" fmla="*/ 137 h 165"/>
                  <a:gd name="T32" fmla="*/ 57 w 168"/>
                  <a:gd name="T33" fmla="*/ 153 h 165"/>
                  <a:gd name="T34" fmla="*/ 53 w 168"/>
                  <a:gd name="T35" fmla="*/ 155 h 165"/>
                  <a:gd name="T36" fmla="*/ 50 w 168"/>
                  <a:gd name="T37" fmla="*/ 153 h 165"/>
                  <a:gd name="T38" fmla="*/ 13 w 168"/>
                  <a:gd name="T39" fmla="*/ 117 h 165"/>
                  <a:gd name="T40" fmla="*/ 12 w 168"/>
                  <a:gd name="T41" fmla="*/ 114 h 165"/>
                  <a:gd name="T42" fmla="*/ 13 w 168"/>
                  <a:gd name="T43" fmla="*/ 110 h 165"/>
                  <a:gd name="T44" fmla="*/ 30 w 168"/>
                  <a:gd name="T45" fmla="*/ 94 h 165"/>
                  <a:gd name="T46" fmla="*/ 30 w 168"/>
                  <a:gd name="T47" fmla="*/ 94 h 165"/>
                  <a:gd name="T48" fmla="*/ 73 w 168"/>
                  <a:gd name="T49" fmla="*/ 137 h 165"/>
                  <a:gd name="T50" fmla="*/ 73 w 168"/>
                  <a:gd name="T51" fmla="*/ 137 h 165"/>
                  <a:gd name="T52" fmla="*/ 80 w 168"/>
                  <a:gd name="T53" fmla="*/ 134 h 165"/>
                  <a:gd name="T54" fmla="*/ 78 w 168"/>
                  <a:gd name="T55" fmla="*/ 135 h 165"/>
                  <a:gd name="T56" fmla="*/ 32 w 168"/>
                  <a:gd name="T57" fmla="*/ 89 h 165"/>
                  <a:gd name="T58" fmla="*/ 33 w 168"/>
                  <a:gd name="T59" fmla="*/ 86 h 165"/>
                  <a:gd name="T60" fmla="*/ 33 w 168"/>
                  <a:gd name="T61" fmla="*/ 24 h 165"/>
                  <a:gd name="T62" fmla="*/ 143 w 168"/>
                  <a:gd name="T63" fmla="*/ 134 h 165"/>
                  <a:gd name="T64" fmla="*/ 80 w 168"/>
                  <a:gd name="T65" fmla="*/ 134 h 165"/>
                  <a:gd name="T66" fmla="*/ 156 w 168"/>
                  <a:gd name="T67" fmla="*/ 131 h 165"/>
                  <a:gd name="T68" fmla="*/ 152 w 168"/>
                  <a:gd name="T69" fmla="*/ 134 h 165"/>
                  <a:gd name="T70" fmla="*/ 150 w 168"/>
                  <a:gd name="T71" fmla="*/ 134 h 165"/>
                  <a:gd name="T72" fmla="*/ 33 w 168"/>
                  <a:gd name="T73" fmla="*/ 17 h 165"/>
                  <a:gd name="T74" fmla="*/ 33 w 168"/>
                  <a:gd name="T75" fmla="*/ 15 h 165"/>
                  <a:gd name="T76" fmla="*/ 36 w 168"/>
                  <a:gd name="T77" fmla="*/ 11 h 165"/>
                  <a:gd name="T78" fmla="*/ 38 w 168"/>
                  <a:gd name="T79" fmla="*/ 10 h 165"/>
                  <a:gd name="T80" fmla="*/ 41 w 168"/>
                  <a:gd name="T81" fmla="*/ 12 h 165"/>
                  <a:gd name="T82" fmla="*/ 155 w 168"/>
                  <a:gd name="T83" fmla="*/ 125 h 165"/>
                  <a:gd name="T84" fmla="*/ 156 w 168"/>
                  <a:gd name="T85" fmla="*/ 13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8" h="165">
                    <a:moveTo>
                      <a:pt x="49" y="4"/>
                    </a:moveTo>
                    <a:cubicBezTo>
                      <a:pt x="46" y="1"/>
                      <a:pt x="42" y="0"/>
                      <a:pt x="38" y="0"/>
                    </a:cubicBezTo>
                    <a:cubicBezTo>
                      <a:pt x="36" y="0"/>
                      <a:pt x="34" y="0"/>
                      <a:pt x="32" y="1"/>
                    </a:cubicBezTo>
                    <a:cubicBezTo>
                      <a:pt x="26" y="3"/>
                      <a:pt x="22" y="9"/>
                      <a:pt x="22" y="15"/>
                    </a:cubicBezTo>
                    <a:cubicBezTo>
                      <a:pt x="22" y="86"/>
                      <a:pt x="22" y="86"/>
                      <a:pt x="22" y="86"/>
                    </a:cubicBezTo>
                    <a:cubicBezTo>
                      <a:pt x="6" y="103"/>
                      <a:pt x="6" y="103"/>
                      <a:pt x="6" y="103"/>
                    </a:cubicBezTo>
                    <a:cubicBezTo>
                      <a:pt x="0" y="109"/>
                      <a:pt x="0" y="118"/>
                      <a:pt x="6" y="125"/>
                    </a:cubicBezTo>
                    <a:cubicBezTo>
                      <a:pt x="42" y="161"/>
                      <a:pt x="42" y="161"/>
                      <a:pt x="42" y="161"/>
                    </a:cubicBezTo>
                    <a:cubicBezTo>
                      <a:pt x="45" y="164"/>
                      <a:pt x="49" y="165"/>
                      <a:pt x="53" y="165"/>
                    </a:cubicBezTo>
                    <a:cubicBezTo>
                      <a:pt x="57" y="165"/>
                      <a:pt x="61" y="164"/>
                      <a:pt x="64" y="161"/>
                    </a:cubicBezTo>
                    <a:cubicBezTo>
                      <a:pt x="80" y="145"/>
                      <a:pt x="80" y="145"/>
                      <a:pt x="80" y="145"/>
                    </a:cubicBezTo>
                    <a:cubicBezTo>
                      <a:pt x="152" y="145"/>
                      <a:pt x="152" y="145"/>
                      <a:pt x="152" y="145"/>
                    </a:cubicBezTo>
                    <a:cubicBezTo>
                      <a:pt x="158" y="145"/>
                      <a:pt x="163" y="141"/>
                      <a:pt x="166" y="135"/>
                    </a:cubicBezTo>
                    <a:cubicBezTo>
                      <a:pt x="168" y="129"/>
                      <a:pt x="167" y="123"/>
                      <a:pt x="162" y="118"/>
                    </a:cubicBezTo>
                    <a:lnTo>
                      <a:pt x="49" y="4"/>
                    </a:lnTo>
                    <a:close/>
                    <a:moveTo>
                      <a:pt x="73" y="137"/>
                    </a:moveTo>
                    <a:cubicBezTo>
                      <a:pt x="57" y="153"/>
                      <a:pt x="57" y="153"/>
                      <a:pt x="57" y="153"/>
                    </a:cubicBezTo>
                    <a:cubicBezTo>
                      <a:pt x="56" y="155"/>
                      <a:pt x="54" y="155"/>
                      <a:pt x="53" y="155"/>
                    </a:cubicBezTo>
                    <a:cubicBezTo>
                      <a:pt x="52" y="155"/>
                      <a:pt x="51" y="155"/>
                      <a:pt x="50" y="153"/>
                    </a:cubicBezTo>
                    <a:cubicBezTo>
                      <a:pt x="13" y="117"/>
                      <a:pt x="13" y="117"/>
                      <a:pt x="13" y="117"/>
                    </a:cubicBezTo>
                    <a:cubicBezTo>
                      <a:pt x="12" y="116"/>
                      <a:pt x="12" y="114"/>
                      <a:pt x="12" y="114"/>
                    </a:cubicBezTo>
                    <a:cubicBezTo>
                      <a:pt x="12" y="113"/>
                      <a:pt x="12" y="111"/>
                      <a:pt x="13" y="110"/>
                    </a:cubicBezTo>
                    <a:cubicBezTo>
                      <a:pt x="30" y="94"/>
                      <a:pt x="30" y="94"/>
                      <a:pt x="30" y="94"/>
                    </a:cubicBezTo>
                    <a:cubicBezTo>
                      <a:pt x="30" y="94"/>
                      <a:pt x="30" y="94"/>
                      <a:pt x="30" y="94"/>
                    </a:cubicBezTo>
                    <a:cubicBezTo>
                      <a:pt x="73" y="137"/>
                      <a:pt x="73" y="137"/>
                      <a:pt x="73" y="137"/>
                    </a:cubicBezTo>
                    <a:cubicBezTo>
                      <a:pt x="73" y="137"/>
                      <a:pt x="73" y="137"/>
                      <a:pt x="73" y="137"/>
                    </a:cubicBezTo>
                    <a:close/>
                    <a:moveTo>
                      <a:pt x="80" y="134"/>
                    </a:moveTo>
                    <a:cubicBezTo>
                      <a:pt x="80" y="134"/>
                      <a:pt x="79" y="135"/>
                      <a:pt x="78" y="135"/>
                    </a:cubicBezTo>
                    <a:cubicBezTo>
                      <a:pt x="32" y="89"/>
                      <a:pt x="32" y="89"/>
                      <a:pt x="32" y="89"/>
                    </a:cubicBezTo>
                    <a:cubicBezTo>
                      <a:pt x="32" y="88"/>
                      <a:pt x="33" y="87"/>
                      <a:pt x="33" y="86"/>
                    </a:cubicBezTo>
                    <a:cubicBezTo>
                      <a:pt x="33" y="24"/>
                      <a:pt x="33" y="24"/>
                      <a:pt x="33" y="24"/>
                    </a:cubicBezTo>
                    <a:cubicBezTo>
                      <a:pt x="143" y="134"/>
                      <a:pt x="143" y="134"/>
                      <a:pt x="143" y="134"/>
                    </a:cubicBezTo>
                    <a:lnTo>
                      <a:pt x="80" y="134"/>
                    </a:lnTo>
                    <a:close/>
                    <a:moveTo>
                      <a:pt x="156" y="131"/>
                    </a:moveTo>
                    <a:cubicBezTo>
                      <a:pt x="156" y="133"/>
                      <a:pt x="154" y="134"/>
                      <a:pt x="152" y="134"/>
                    </a:cubicBezTo>
                    <a:cubicBezTo>
                      <a:pt x="150" y="134"/>
                      <a:pt x="150" y="134"/>
                      <a:pt x="150" y="134"/>
                    </a:cubicBezTo>
                    <a:cubicBezTo>
                      <a:pt x="33" y="17"/>
                      <a:pt x="33" y="17"/>
                      <a:pt x="33" y="17"/>
                    </a:cubicBezTo>
                    <a:cubicBezTo>
                      <a:pt x="33" y="15"/>
                      <a:pt x="33" y="15"/>
                      <a:pt x="33" y="15"/>
                    </a:cubicBezTo>
                    <a:cubicBezTo>
                      <a:pt x="33" y="13"/>
                      <a:pt x="34" y="11"/>
                      <a:pt x="36" y="11"/>
                    </a:cubicBezTo>
                    <a:cubicBezTo>
                      <a:pt x="36" y="10"/>
                      <a:pt x="37" y="10"/>
                      <a:pt x="38" y="10"/>
                    </a:cubicBezTo>
                    <a:cubicBezTo>
                      <a:pt x="39" y="10"/>
                      <a:pt x="40" y="11"/>
                      <a:pt x="41" y="12"/>
                    </a:cubicBezTo>
                    <a:cubicBezTo>
                      <a:pt x="155" y="125"/>
                      <a:pt x="155" y="125"/>
                      <a:pt x="155" y="125"/>
                    </a:cubicBezTo>
                    <a:cubicBezTo>
                      <a:pt x="157" y="127"/>
                      <a:pt x="157" y="129"/>
                      <a:pt x="156"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39"/>
              <p:cNvSpPr>
                <a:spLocks/>
              </p:cNvSpPr>
              <p:nvPr/>
            </p:nvSpPr>
            <p:spPr bwMode="auto">
              <a:xfrm>
                <a:off x="6546850" y="1566862"/>
                <a:ext cx="293688" cy="288925"/>
              </a:xfrm>
              <a:custGeom>
                <a:avLst/>
                <a:gdLst>
                  <a:gd name="T0" fmla="*/ 6 w 78"/>
                  <a:gd name="T1" fmla="*/ 10 h 77"/>
                  <a:gd name="T2" fmla="*/ 6 w 78"/>
                  <a:gd name="T3" fmla="*/ 10 h 77"/>
                  <a:gd name="T4" fmla="*/ 68 w 78"/>
                  <a:gd name="T5" fmla="*/ 72 h 77"/>
                  <a:gd name="T6" fmla="*/ 68 w 78"/>
                  <a:gd name="T7" fmla="*/ 72 h 77"/>
                  <a:gd name="T8" fmla="*/ 73 w 78"/>
                  <a:gd name="T9" fmla="*/ 77 h 77"/>
                  <a:gd name="T10" fmla="*/ 78 w 78"/>
                  <a:gd name="T11" fmla="*/ 72 h 77"/>
                  <a:gd name="T12" fmla="*/ 78 w 78"/>
                  <a:gd name="T13" fmla="*/ 72 h 77"/>
                  <a:gd name="T14" fmla="*/ 6 w 78"/>
                  <a:gd name="T15" fmla="*/ 0 h 77"/>
                  <a:gd name="T16" fmla="*/ 6 w 78"/>
                  <a:gd name="T17" fmla="*/ 0 h 77"/>
                  <a:gd name="T18" fmla="*/ 0 w 78"/>
                  <a:gd name="T19" fmla="*/ 5 h 77"/>
                  <a:gd name="T20" fmla="*/ 6 w 78"/>
                  <a:gd name="T21"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77">
                    <a:moveTo>
                      <a:pt x="6" y="10"/>
                    </a:moveTo>
                    <a:cubicBezTo>
                      <a:pt x="6" y="10"/>
                      <a:pt x="6" y="10"/>
                      <a:pt x="6" y="10"/>
                    </a:cubicBezTo>
                    <a:cubicBezTo>
                      <a:pt x="40" y="10"/>
                      <a:pt x="68" y="38"/>
                      <a:pt x="68" y="72"/>
                    </a:cubicBezTo>
                    <a:cubicBezTo>
                      <a:pt x="68" y="72"/>
                      <a:pt x="68" y="72"/>
                      <a:pt x="68" y="72"/>
                    </a:cubicBezTo>
                    <a:cubicBezTo>
                      <a:pt x="68" y="75"/>
                      <a:pt x="70" y="77"/>
                      <a:pt x="73" y="77"/>
                    </a:cubicBezTo>
                    <a:cubicBezTo>
                      <a:pt x="76" y="77"/>
                      <a:pt x="78" y="75"/>
                      <a:pt x="78" y="72"/>
                    </a:cubicBezTo>
                    <a:cubicBezTo>
                      <a:pt x="78" y="72"/>
                      <a:pt x="78" y="72"/>
                      <a:pt x="78" y="72"/>
                    </a:cubicBezTo>
                    <a:cubicBezTo>
                      <a:pt x="78" y="32"/>
                      <a:pt x="46" y="0"/>
                      <a:pt x="6" y="0"/>
                    </a:cubicBezTo>
                    <a:cubicBezTo>
                      <a:pt x="6" y="0"/>
                      <a:pt x="6" y="0"/>
                      <a:pt x="6" y="0"/>
                    </a:cubicBezTo>
                    <a:cubicBezTo>
                      <a:pt x="3" y="0"/>
                      <a:pt x="0" y="2"/>
                      <a:pt x="0" y="5"/>
                    </a:cubicBezTo>
                    <a:cubicBezTo>
                      <a:pt x="0" y="8"/>
                      <a:pt x="3" y="1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1" name="矩形 30"/>
          <p:cNvSpPr/>
          <p:nvPr/>
        </p:nvSpPr>
        <p:spPr>
          <a:xfrm>
            <a:off x="1295852" y="2052880"/>
            <a:ext cx="800219" cy="461665"/>
          </a:xfrm>
          <a:prstGeom prst="rect">
            <a:avLst/>
          </a:prstGeom>
        </p:spPr>
        <p:txBody>
          <a:bodyPr wrap="none">
            <a:spAutoFit/>
          </a:bodyPr>
          <a:lstStyle/>
          <a:p>
            <a:pPr lvl="0"/>
            <a:r>
              <a:rPr lang="zh-CN" altLang="en-US" sz="2400" b="1" dirty="0">
                <a:solidFill>
                  <a:srgbClr val="005392"/>
                </a:solidFill>
                <a:latin typeface="微软雅黑" pitchFamily="34" charset="-122"/>
                <a:ea typeface="微软雅黑" pitchFamily="34" charset="-122"/>
              </a:rPr>
              <a:t>愿景</a:t>
            </a:r>
            <a:endParaRPr lang="zh-CN" altLang="zh-CN" sz="2400" b="1" dirty="0">
              <a:solidFill>
                <a:srgbClr val="005392"/>
              </a:solidFill>
              <a:latin typeface="微软雅黑" pitchFamily="34" charset="-122"/>
              <a:ea typeface="微软雅黑" pitchFamily="34" charset="-122"/>
            </a:endParaRPr>
          </a:p>
        </p:txBody>
      </p:sp>
      <p:sp>
        <p:nvSpPr>
          <p:cNvPr id="32" name="矩形 31"/>
          <p:cNvSpPr/>
          <p:nvPr/>
        </p:nvSpPr>
        <p:spPr>
          <a:xfrm>
            <a:off x="1282992" y="2935756"/>
            <a:ext cx="800219" cy="461665"/>
          </a:xfrm>
          <a:prstGeom prst="rect">
            <a:avLst/>
          </a:prstGeom>
        </p:spPr>
        <p:txBody>
          <a:bodyPr wrap="none">
            <a:spAutoFit/>
          </a:bodyPr>
          <a:lstStyle/>
          <a:p>
            <a:pPr lvl="0"/>
            <a:r>
              <a:rPr lang="zh-CN" altLang="en-US" sz="2400" b="1" dirty="0">
                <a:solidFill>
                  <a:srgbClr val="005392"/>
                </a:solidFill>
                <a:latin typeface="微软雅黑" pitchFamily="34" charset="-122"/>
                <a:ea typeface="微软雅黑" pitchFamily="34" charset="-122"/>
              </a:rPr>
              <a:t>使命</a:t>
            </a:r>
            <a:endParaRPr lang="zh-CN" altLang="zh-CN" sz="2400" b="1" dirty="0">
              <a:solidFill>
                <a:srgbClr val="005392"/>
              </a:solidFill>
              <a:latin typeface="微软雅黑" pitchFamily="34" charset="-122"/>
              <a:ea typeface="微软雅黑" pitchFamily="34" charset="-122"/>
            </a:endParaRPr>
          </a:p>
        </p:txBody>
      </p:sp>
      <p:sp>
        <p:nvSpPr>
          <p:cNvPr id="33" name="矩形 32"/>
          <p:cNvSpPr/>
          <p:nvPr/>
        </p:nvSpPr>
        <p:spPr>
          <a:xfrm>
            <a:off x="1282992" y="3831432"/>
            <a:ext cx="1107996" cy="461665"/>
          </a:xfrm>
          <a:prstGeom prst="rect">
            <a:avLst/>
          </a:prstGeom>
        </p:spPr>
        <p:txBody>
          <a:bodyPr wrap="none">
            <a:spAutoFit/>
          </a:bodyPr>
          <a:lstStyle/>
          <a:p>
            <a:pPr lvl="0"/>
            <a:r>
              <a:rPr lang="zh-CN" altLang="en-US" sz="2400" b="1" dirty="0">
                <a:solidFill>
                  <a:srgbClr val="005392"/>
                </a:solidFill>
                <a:latin typeface="微软雅黑" pitchFamily="34" charset="-122"/>
                <a:ea typeface="微软雅黑" pitchFamily="34" charset="-122"/>
              </a:rPr>
              <a:t>价值观</a:t>
            </a:r>
            <a:endParaRPr lang="zh-CN" altLang="zh-CN" sz="2400" b="1" dirty="0">
              <a:solidFill>
                <a:srgbClr val="005392"/>
              </a:solidFill>
              <a:latin typeface="微软雅黑" pitchFamily="34" charset="-122"/>
              <a:ea typeface="微软雅黑" pitchFamily="34" charset="-122"/>
            </a:endParaRPr>
          </a:p>
        </p:txBody>
      </p:sp>
      <p:sp>
        <p:nvSpPr>
          <p:cNvPr id="34" name="矩形 33"/>
          <p:cNvSpPr/>
          <p:nvPr/>
        </p:nvSpPr>
        <p:spPr>
          <a:xfrm>
            <a:off x="1282991" y="4689437"/>
            <a:ext cx="1415772" cy="461665"/>
          </a:xfrm>
          <a:prstGeom prst="rect">
            <a:avLst/>
          </a:prstGeom>
        </p:spPr>
        <p:txBody>
          <a:bodyPr wrap="none">
            <a:spAutoFit/>
          </a:bodyPr>
          <a:lstStyle/>
          <a:p>
            <a:pPr lvl="0"/>
            <a:r>
              <a:rPr lang="zh-CN" altLang="en-US" sz="2400" b="1" dirty="0">
                <a:solidFill>
                  <a:srgbClr val="005392"/>
                </a:solidFill>
                <a:latin typeface="微软雅黑" pitchFamily="34" charset="-122"/>
                <a:ea typeface="微软雅黑" pitchFamily="34" charset="-122"/>
              </a:rPr>
              <a:t>经营理念</a:t>
            </a:r>
            <a:endParaRPr lang="zh-CN" altLang="zh-CN" sz="2400" b="1" dirty="0">
              <a:solidFill>
                <a:srgbClr val="005392"/>
              </a:solidFill>
              <a:latin typeface="微软雅黑" pitchFamily="34" charset="-122"/>
              <a:ea typeface="微软雅黑" pitchFamily="34" charset="-122"/>
            </a:endParaRPr>
          </a:p>
        </p:txBody>
      </p:sp>
      <p:sp>
        <p:nvSpPr>
          <p:cNvPr id="35" name="矩形 34"/>
          <p:cNvSpPr/>
          <p:nvPr/>
        </p:nvSpPr>
        <p:spPr>
          <a:xfrm>
            <a:off x="4356250" y="2020394"/>
            <a:ext cx="3847095" cy="45890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成为全球最大的数据服务商</a:t>
            </a:r>
            <a:endParaRPr lang="zh-CN" altLang="en-US" dirty="0">
              <a:solidFill>
                <a:schemeClr val="accent4">
                  <a:lumMod val="75000"/>
                </a:schemeClr>
              </a:solidFill>
              <a:latin typeface="微软雅黑" pitchFamily="34" charset="-122"/>
              <a:ea typeface="微软雅黑" pitchFamily="34" charset="-122"/>
            </a:endParaRPr>
          </a:p>
        </p:txBody>
      </p:sp>
      <p:sp>
        <p:nvSpPr>
          <p:cNvPr id="36" name="矩形 35"/>
          <p:cNvSpPr/>
          <p:nvPr/>
        </p:nvSpPr>
        <p:spPr>
          <a:xfrm>
            <a:off x="4356250" y="2943479"/>
            <a:ext cx="3479500" cy="45890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用数据提升生活品质</a:t>
            </a:r>
            <a:endParaRPr lang="zh-CN" altLang="en-US"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7" name="矩形 36"/>
          <p:cNvSpPr/>
          <p:nvPr/>
        </p:nvSpPr>
        <p:spPr>
          <a:xfrm>
            <a:off x="4343700" y="3864071"/>
            <a:ext cx="5556656" cy="45890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客户导向、品质至上、正直为本、创新致胜</a:t>
            </a:r>
            <a:endParaRPr lang="zh-CN" altLang="en-US"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38" name="矩形 37"/>
          <p:cNvSpPr/>
          <p:nvPr/>
        </p:nvSpPr>
        <p:spPr>
          <a:xfrm>
            <a:off x="4333733" y="4779497"/>
            <a:ext cx="7498344" cy="1475469"/>
          </a:xfrm>
          <a:prstGeom prst="rect">
            <a:avLst/>
          </a:prstGeom>
        </p:spPr>
        <p:txBody>
          <a:bodyPr wrap="square">
            <a:spAutoFit/>
          </a:bodyPr>
          <a:lstStyle/>
          <a:p>
            <a:pPr marL="285750" indent="-285750">
              <a:buFont typeface="Wingdings" panose="05000000000000000000" pitchFamily="2" charset="2"/>
              <a:buChar char="u"/>
            </a:pPr>
            <a:r>
              <a:rPr lang="zh-CN" altLang="zh-CN"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数据赋能AI 智能改变世界</a:t>
            </a:r>
            <a:endParaRPr lang="en-US" altLang="zh-CN" dirty="0">
              <a:ln w="0"/>
              <a:solidFill>
                <a:schemeClr val="accent4">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endParaRPr lang="zh-CN" altLang="zh-CN" sz="1200" dirty="0">
              <a:latin typeface="+mn-ea"/>
              <a:cs typeface="+mn-ea"/>
              <a:sym typeface="+mn-ea"/>
            </a:endParaRPr>
          </a:p>
          <a:p>
            <a:pPr marL="285750" indent="-285750">
              <a:buFont typeface="Wingdings" panose="05000000000000000000" charset="0"/>
              <a:buChar char="u"/>
            </a:pPr>
            <a:r>
              <a:rPr lang="zh-CN" altLang="zh-CN" sz="1100" dirty="0">
                <a:solidFill>
                  <a:schemeClr val="accent4">
                    <a:lumMod val="75000"/>
                  </a:schemeClr>
                </a:solidFill>
                <a:latin typeface="微软雅黑 Light" panose="020B0502040204020203" pitchFamily="34" charset="-122"/>
                <a:ea typeface="微软雅黑 Light" panose="020B0502040204020203" pitchFamily="34" charset="-122"/>
                <a:cs typeface="+mn-ea"/>
                <a:sym typeface="+mn-ea"/>
              </a:rPr>
              <a:t>通过数据的原始采集，智能标注，提供定制化数据，为AI提供攻擂高精度的训练数据。</a:t>
            </a:r>
            <a:endParaRPr lang="zh-CN" altLang="zh-CN" sz="1100" dirty="0">
              <a:solidFill>
                <a:schemeClr val="accent4">
                  <a:lumMod val="75000"/>
                </a:schemeClr>
              </a:solidFill>
              <a:latin typeface="微软雅黑 Light" panose="020B0502040204020203" pitchFamily="34" charset="-122"/>
              <a:ea typeface="微软雅黑 Light" panose="020B0502040204020203" pitchFamily="34" charset="-122"/>
              <a:cs typeface="+mn-ea"/>
            </a:endParaRPr>
          </a:p>
          <a:p>
            <a:pPr marL="285750" indent="-285750">
              <a:lnSpc>
                <a:spcPct val="150000"/>
              </a:lnSpc>
              <a:buFont typeface="Wingdings" panose="05000000000000000000" charset="0"/>
              <a:buChar char="u"/>
            </a:pPr>
            <a:r>
              <a:rPr lang="zh-CN" altLang="zh-CN" sz="1100" dirty="0">
                <a:solidFill>
                  <a:schemeClr val="accent4">
                    <a:lumMod val="75000"/>
                  </a:schemeClr>
                </a:solidFill>
                <a:latin typeface="微软雅黑 Light" panose="020B0502040204020203" pitchFamily="34" charset="-122"/>
                <a:ea typeface="微软雅黑 Light" panose="020B0502040204020203" pitchFamily="34" charset="-122"/>
                <a:cs typeface="+mn-ea"/>
                <a:sym typeface="+mn-ea"/>
              </a:rPr>
              <a:t>数据处理平台的私有化部署帮助企业实现更加安全的数据处理方式，供企业内部的模型训练和人工智能应用使用。</a:t>
            </a:r>
            <a:endParaRPr lang="en-US" altLang="zh-CN" sz="1100" dirty="0">
              <a:solidFill>
                <a:schemeClr val="accent4">
                  <a:lumMod val="75000"/>
                </a:schemeClr>
              </a:solidFill>
              <a:latin typeface="微软雅黑 Light" panose="020B0502040204020203" pitchFamily="34" charset="-122"/>
              <a:ea typeface="微软雅黑 Light" panose="020B0502040204020203" pitchFamily="34" charset="-122"/>
              <a:cs typeface="+mn-ea"/>
              <a:sym typeface="+mn-ea"/>
            </a:endParaRPr>
          </a:p>
          <a:p>
            <a:pPr marL="285750" indent="-285750" fontAlgn="auto">
              <a:lnSpc>
                <a:spcPct val="150000"/>
              </a:lnSpc>
              <a:buFont typeface="Wingdings" panose="05000000000000000000" charset="0"/>
              <a:buChar char="u"/>
            </a:pPr>
            <a:r>
              <a:rPr lang="zh-CN" altLang="zh-CN" sz="1100" dirty="0">
                <a:solidFill>
                  <a:schemeClr val="accent4">
                    <a:lumMod val="75000"/>
                  </a:schemeClr>
                </a:solidFill>
                <a:latin typeface="微软雅黑 Light" panose="020B0502040204020203" pitchFamily="34" charset="-122"/>
                <a:ea typeface="微软雅黑 Light" panose="020B0502040204020203" pitchFamily="34" charset="-122"/>
                <a:cs typeface="+mn-ea"/>
                <a:sym typeface="+mn-ea"/>
              </a:rPr>
              <a:t>打造数据智能工厂，合规生产智能数据，赋能人工智能应用，驱动行业升级，造福社会大众。</a:t>
            </a:r>
            <a:endParaRPr lang="zh-CN" altLang="en-US" sz="1100" dirty="0">
              <a:solidFill>
                <a:schemeClr val="accent4">
                  <a:lumMod val="75000"/>
                </a:schemeClr>
              </a:solidFill>
              <a:latin typeface="微软雅黑 Light" panose="020B0502040204020203" pitchFamily="34" charset="-122"/>
              <a:ea typeface="微软雅黑 Light" panose="020B0502040204020203" pitchFamily="34" charset="-122"/>
              <a:cs typeface="+mn-ea"/>
            </a:endParaRPr>
          </a:p>
          <a:p>
            <a:pPr>
              <a:lnSpc>
                <a:spcPct val="150000"/>
              </a:lnSpc>
            </a:pP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39" name="梯形 38"/>
          <p:cNvSpPr/>
          <p:nvPr/>
        </p:nvSpPr>
        <p:spPr>
          <a:xfrm>
            <a:off x="3049009" y="1628800"/>
            <a:ext cx="936103" cy="216024"/>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D880B654-F1DF-430D-B816-F2F2B8F17BAE}"/>
              </a:ext>
            </a:extLst>
          </p:cNvPr>
          <p:cNvGrpSpPr/>
          <p:nvPr/>
        </p:nvGrpSpPr>
        <p:grpSpPr>
          <a:xfrm>
            <a:off x="440055" y="242570"/>
            <a:ext cx="5430658" cy="951230"/>
            <a:chOff x="440055" y="242570"/>
            <a:chExt cx="5430658" cy="951230"/>
          </a:xfrm>
        </p:grpSpPr>
        <p:sp>
          <p:nvSpPr>
            <p:cNvPr id="41" name="标题 1">
              <a:extLst>
                <a:ext uri="{FF2B5EF4-FFF2-40B4-BE49-F238E27FC236}">
                  <a16:creationId xmlns:a16="http://schemas.microsoft.com/office/drawing/2014/main" id="{058D7F91-5EC7-48D1-8E37-B3BCA1A0B755}"/>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企业文化</a:t>
              </a:r>
            </a:p>
          </p:txBody>
        </p:sp>
        <p:cxnSp>
          <p:nvCxnSpPr>
            <p:cNvPr id="42" name="直接连接符 41">
              <a:extLst>
                <a:ext uri="{FF2B5EF4-FFF2-40B4-BE49-F238E27FC236}">
                  <a16:creationId xmlns:a16="http://schemas.microsoft.com/office/drawing/2014/main" id="{8E6443B1-46B6-4A1A-A0D8-A7631FEEE3BD}"/>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82714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5"/>
          <p:cNvSpPr txBox="1"/>
          <p:nvPr>
            <p:custDataLst>
              <p:tags r:id="rId1"/>
            </p:custDataLst>
          </p:nvPr>
        </p:nvSpPr>
        <p:spPr>
          <a:xfrm>
            <a:off x="683033" y="4603883"/>
            <a:ext cx="2469112" cy="497957"/>
          </a:xfrm>
          <a:prstGeom prst="rect">
            <a:avLst/>
          </a:prstGeom>
          <a:noFill/>
        </p:spPr>
        <p:txBody>
          <a:bodyPr wrap="square" rtlCol="0">
            <a:spAutoFit/>
          </a:bodyPr>
          <a:lstStyle/>
          <a:p>
            <a:pPr algn="ctr">
              <a:lnSpc>
                <a:spcPct val="120000"/>
              </a:lnSpc>
            </a:pPr>
            <a:r>
              <a:rPr lang="zh-CN" altLang="en-US" sz="2400" b="1" dirty="0">
                <a:solidFill>
                  <a:schemeClr val="accent5">
                    <a:lumMod val="50000"/>
                  </a:schemeClr>
                </a:solidFill>
                <a:latin typeface="微软雅黑" pitchFamily="34" charset="-122"/>
                <a:ea typeface="微软雅黑" pitchFamily="34" charset="-122"/>
              </a:rPr>
              <a:t>办公大楼</a:t>
            </a:r>
            <a:endParaRPr lang="en-US" altLang="zh-CN" sz="2400" b="1" dirty="0">
              <a:solidFill>
                <a:schemeClr val="accent5">
                  <a:lumMod val="50000"/>
                </a:schemeClr>
              </a:solidFill>
              <a:latin typeface="微软雅黑" pitchFamily="34" charset="-122"/>
              <a:ea typeface="微软雅黑" pitchFamily="34" charset="-122"/>
            </a:endParaRPr>
          </a:p>
        </p:txBody>
      </p:sp>
      <p:grpSp>
        <p:nvGrpSpPr>
          <p:cNvPr id="7" name="组合 6"/>
          <p:cNvGrpSpPr/>
          <p:nvPr/>
        </p:nvGrpSpPr>
        <p:grpSpPr>
          <a:xfrm>
            <a:off x="882047" y="4170161"/>
            <a:ext cx="2054075" cy="361714"/>
            <a:chOff x="4951664" y="2276872"/>
            <a:chExt cx="1717673" cy="216024"/>
          </a:xfrm>
          <a:solidFill>
            <a:srgbClr val="005392"/>
          </a:solidFill>
        </p:grpSpPr>
        <p:sp>
          <p:nvSpPr>
            <p:cNvPr id="8" name="矩形 7"/>
            <p:cNvSpPr/>
            <p:nvPr/>
          </p:nvSpPr>
          <p:spPr>
            <a:xfrm>
              <a:off x="4951664" y="2276872"/>
              <a:ext cx="1717673"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5660851" y="2302769"/>
              <a:ext cx="334117" cy="1901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25"/>
          <p:cNvSpPr txBox="1"/>
          <p:nvPr>
            <p:custDataLst>
              <p:tags r:id="rId2"/>
            </p:custDataLst>
          </p:nvPr>
        </p:nvSpPr>
        <p:spPr>
          <a:xfrm>
            <a:off x="3491345" y="4603882"/>
            <a:ext cx="2469112" cy="497957"/>
          </a:xfrm>
          <a:prstGeom prst="rect">
            <a:avLst/>
          </a:prstGeom>
          <a:noFill/>
        </p:spPr>
        <p:txBody>
          <a:bodyPr wrap="square" rtlCol="0">
            <a:spAutoFit/>
          </a:bodyPr>
          <a:lstStyle/>
          <a:p>
            <a:pPr algn="ctr">
              <a:lnSpc>
                <a:spcPct val="120000"/>
              </a:lnSpc>
            </a:pPr>
            <a:r>
              <a:rPr lang="zh-CN" altLang="en-US" sz="2400" b="1" dirty="0">
                <a:solidFill>
                  <a:schemeClr val="accent5">
                    <a:lumMod val="50000"/>
                  </a:schemeClr>
                </a:solidFill>
                <a:latin typeface="微软雅黑" pitchFamily="34" charset="-122"/>
                <a:ea typeface="微软雅黑" pitchFamily="34" charset="-122"/>
              </a:rPr>
              <a:t>办公室</a:t>
            </a:r>
            <a:endParaRPr lang="en-US" altLang="zh-CN" sz="2400" b="1" dirty="0">
              <a:solidFill>
                <a:schemeClr val="accent5">
                  <a:lumMod val="50000"/>
                </a:schemeClr>
              </a:solidFill>
              <a:latin typeface="微软雅黑" pitchFamily="34" charset="-122"/>
              <a:ea typeface="微软雅黑" pitchFamily="34" charset="-122"/>
            </a:endParaRPr>
          </a:p>
        </p:txBody>
      </p:sp>
      <p:grpSp>
        <p:nvGrpSpPr>
          <p:cNvPr id="14" name="组合 13"/>
          <p:cNvGrpSpPr/>
          <p:nvPr/>
        </p:nvGrpSpPr>
        <p:grpSpPr>
          <a:xfrm>
            <a:off x="3690359" y="4170160"/>
            <a:ext cx="2054075" cy="361714"/>
            <a:chOff x="4951664" y="2276872"/>
            <a:chExt cx="1717673" cy="216024"/>
          </a:xfrm>
          <a:solidFill>
            <a:schemeClr val="accent5">
              <a:lumMod val="75000"/>
            </a:schemeClr>
          </a:solidFill>
        </p:grpSpPr>
        <p:sp>
          <p:nvSpPr>
            <p:cNvPr id="15" name="矩形 14"/>
            <p:cNvSpPr/>
            <p:nvPr/>
          </p:nvSpPr>
          <p:spPr>
            <a:xfrm>
              <a:off x="4951664" y="2276872"/>
              <a:ext cx="1717673"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0800000">
              <a:off x="5660851" y="2302769"/>
              <a:ext cx="334117" cy="1901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25"/>
          <p:cNvSpPr txBox="1"/>
          <p:nvPr>
            <p:custDataLst>
              <p:tags r:id="rId3"/>
            </p:custDataLst>
          </p:nvPr>
        </p:nvSpPr>
        <p:spPr>
          <a:xfrm>
            <a:off x="6293140" y="4603883"/>
            <a:ext cx="2469112" cy="497957"/>
          </a:xfrm>
          <a:prstGeom prst="rect">
            <a:avLst/>
          </a:prstGeom>
          <a:noFill/>
        </p:spPr>
        <p:txBody>
          <a:bodyPr wrap="square" rtlCol="0">
            <a:spAutoFit/>
          </a:bodyPr>
          <a:lstStyle/>
          <a:p>
            <a:pPr algn="ctr">
              <a:lnSpc>
                <a:spcPct val="120000"/>
              </a:lnSpc>
            </a:pPr>
            <a:r>
              <a:rPr lang="zh-CN" altLang="en-US" sz="2400" b="1" dirty="0">
                <a:solidFill>
                  <a:schemeClr val="accent5">
                    <a:lumMod val="50000"/>
                  </a:schemeClr>
                </a:solidFill>
                <a:latin typeface="微软雅黑" pitchFamily="34" charset="-122"/>
                <a:ea typeface="微软雅黑" pitchFamily="34" charset="-122"/>
              </a:rPr>
              <a:t>员工食堂</a:t>
            </a:r>
            <a:endParaRPr lang="en-US" altLang="zh-CN" sz="2400" b="1" dirty="0">
              <a:solidFill>
                <a:schemeClr val="accent5">
                  <a:lumMod val="50000"/>
                </a:schemeClr>
              </a:solidFill>
              <a:latin typeface="微软雅黑" pitchFamily="34" charset="-122"/>
              <a:ea typeface="微软雅黑" pitchFamily="34" charset="-122"/>
            </a:endParaRPr>
          </a:p>
        </p:txBody>
      </p:sp>
      <p:grpSp>
        <p:nvGrpSpPr>
          <p:cNvPr id="21" name="组合 20"/>
          <p:cNvGrpSpPr/>
          <p:nvPr/>
        </p:nvGrpSpPr>
        <p:grpSpPr>
          <a:xfrm>
            <a:off x="6492154" y="4170161"/>
            <a:ext cx="2054075" cy="361714"/>
            <a:chOff x="4951664" y="2276872"/>
            <a:chExt cx="1717673" cy="216024"/>
          </a:xfrm>
          <a:solidFill>
            <a:srgbClr val="00B0F0"/>
          </a:solidFill>
        </p:grpSpPr>
        <p:sp>
          <p:nvSpPr>
            <p:cNvPr id="22" name="矩形 21"/>
            <p:cNvSpPr/>
            <p:nvPr/>
          </p:nvSpPr>
          <p:spPr>
            <a:xfrm>
              <a:off x="4951664" y="2276872"/>
              <a:ext cx="1717673"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5660851" y="2302769"/>
              <a:ext cx="334117" cy="1901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custDataLst>
              <p:tags r:id="rId4"/>
            </p:custDataLst>
          </p:nvPr>
        </p:nvSpPr>
        <p:spPr>
          <a:xfrm>
            <a:off x="9035961" y="4603881"/>
            <a:ext cx="2469112" cy="497957"/>
          </a:xfrm>
          <a:prstGeom prst="rect">
            <a:avLst/>
          </a:prstGeom>
          <a:noFill/>
        </p:spPr>
        <p:txBody>
          <a:bodyPr wrap="square" rtlCol="0">
            <a:spAutoFit/>
          </a:bodyPr>
          <a:lstStyle/>
          <a:p>
            <a:pPr algn="ctr">
              <a:lnSpc>
                <a:spcPct val="120000"/>
              </a:lnSpc>
            </a:pPr>
            <a:r>
              <a:rPr lang="zh-CN" altLang="en-US" sz="2400" b="1" dirty="0">
                <a:solidFill>
                  <a:schemeClr val="accent5">
                    <a:lumMod val="50000"/>
                  </a:schemeClr>
                </a:solidFill>
                <a:latin typeface="微软雅黑" pitchFamily="34" charset="-122"/>
                <a:ea typeface="微软雅黑" pitchFamily="34" charset="-122"/>
              </a:rPr>
              <a:t>员工活动室</a:t>
            </a:r>
            <a:endParaRPr lang="en-US" altLang="zh-CN" sz="2400" b="1" dirty="0">
              <a:solidFill>
                <a:schemeClr val="accent5">
                  <a:lumMod val="50000"/>
                </a:schemeClr>
              </a:solidFill>
              <a:latin typeface="微软雅黑" pitchFamily="34" charset="-122"/>
              <a:ea typeface="微软雅黑" pitchFamily="34" charset="-122"/>
            </a:endParaRPr>
          </a:p>
        </p:txBody>
      </p:sp>
      <p:grpSp>
        <p:nvGrpSpPr>
          <p:cNvPr id="28" name="组合 27"/>
          <p:cNvGrpSpPr/>
          <p:nvPr/>
        </p:nvGrpSpPr>
        <p:grpSpPr>
          <a:xfrm>
            <a:off x="9234975" y="4170159"/>
            <a:ext cx="2054075" cy="361714"/>
            <a:chOff x="4951664" y="2276872"/>
            <a:chExt cx="1717673" cy="216024"/>
          </a:xfrm>
          <a:solidFill>
            <a:srgbClr val="FAB300"/>
          </a:solidFill>
        </p:grpSpPr>
        <p:sp>
          <p:nvSpPr>
            <p:cNvPr id="29" name="矩形 28"/>
            <p:cNvSpPr/>
            <p:nvPr/>
          </p:nvSpPr>
          <p:spPr>
            <a:xfrm>
              <a:off x="4951664" y="2276872"/>
              <a:ext cx="1717673" cy="720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0800000">
              <a:off x="5660851" y="2302769"/>
              <a:ext cx="334117" cy="19012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CED6EED2-A385-4635-A71B-ED32426A5980}"/>
              </a:ext>
            </a:extLst>
          </p:cNvPr>
          <p:cNvGrpSpPr/>
          <p:nvPr/>
        </p:nvGrpSpPr>
        <p:grpSpPr>
          <a:xfrm>
            <a:off x="440055" y="242570"/>
            <a:ext cx="5430658" cy="951230"/>
            <a:chOff x="440055" y="242570"/>
            <a:chExt cx="5430658" cy="951230"/>
          </a:xfrm>
        </p:grpSpPr>
        <p:sp>
          <p:nvSpPr>
            <p:cNvPr id="32" name="标题 1">
              <a:extLst>
                <a:ext uri="{FF2B5EF4-FFF2-40B4-BE49-F238E27FC236}">
                  <a16:creationId xmlns:a16="http://schemas.microsoft.com/office/drawing/2014/main" id="{B9882B51-79F5-459E-A8EE-BE5C8CDC50A6}"/>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工作环境</a:t>
              </a:r>
            </a:p>
          </p:txBody>
        </p:sp>
        <p:cxnSp>
          <p:nvCxnSpPr>
            <p:cNvPr id="33" name="直接连接符 32">
              <a:extLst>
                <a:ext uri="{FF2B5EF4-FFF2-40B4-BE49-F238E27FC236}">
                  <a16:creationId xmlns:a16="http://schemas.microsoft.com/office/drawing/2014/main" id="{7E138AFB-F3B5-4BC1-868E-E25E9785697D}"/>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pic>
        <p:nvPicPr>
          <p:cNvPr id="35" name="图片 34">
            <a:extLst>
              <a:ext uri="{FF2B5EF4-FFF2-40B4-BE49-F238E27FC236}">
                <a16:creationId xmlns:a16="http://schemas.microsoft.com/office/drawing/2014/main" id="{6D18D3E2-D7A7-4DF2-928B-8CE3CAB601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787" y="1945640"/>
            <a:ext cx="2643597" cy="1762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图片 35">
            <a:extLst>
              <a:ext uri="{FF2B5EF4-FFF2-40B4-BE49-F238E27FC236}">
                <a16:creationId xmlns:a16="http://schemas.microsoft.com/office/drawing/2014/main" id="{F1AB4C48-DF60-42C7-BC42-AD5C69B7FD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9004" y="1912647"/>
            <a:ext cx="2732909" cy="18219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7" name="图片 36">
            <a:extLst>
              <a:ext uri="{FF2B5EF4-FFF2-40B4-BE49-F238E27FC236}">
                <a16:creationId xmlns:a16="http://schemas.microsoft.com/office/drawing/2014/main" id="{3B0A1FEE-1EF8-496A-8DCE-A12CD4EF1D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9573" y="1921265"/>
            <a:ext cx="2734899" cy="1823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图片 37">
            <a:extLst>
              <a:ext uri="{FF2B5EF4-FFF2-40B4-BE49-F238E27FC236}">
                <a16:creationId xmlns:a16="http://schemas.microsoft.com/office/drawing/2014/main" id="{EFEEBE2C-4DAD-4C0B-9005-06C828A984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8098" y="1933232"/>
            <a:ext cx="2732909" cy="1821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矩形 38">
            <a:extLst>
              <a:ext uri="{FF2B5EF4-FFF2-40B4-BE49-F238E27FC236}">
                <a16:creationId xmlns:a16="http://schemas.microsoft.com/office/drawing/2014/main" id="{3C7DB652-F369-4693-ABE4-64E232E66E7F}"/>
              </a:ext>
            </a:extLst>
          </p:cNvPr>
          <p:cNvSpPr/>
          <p:nvPr/>
        </p:nvSpPr>
        <p:spPr>
          <a:xfrm>
            <a:off x="1065530" y="4718756"/>
            <a:ext cx="1745403" cy="455092"/>
          </a:xfrm>
          <a:prstGeom prst="rect">
            <a:avLst/>
          </a:prstGeom>
          <a:solidFill>
            <a:srgbClr val="315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公司前台</a:t>
            </a:r>
          </a:p>
        </p:txBody>
      </p:sp>
      <p:sp>
        <p:nvSpPr>
          <p:cNvPr id="40" name="矩形 39">
            <a:extLst>
              <a:ext uri="{FF2B5EF4-FFF2-40B4-BE49-F238E27FC236}">
                <a16:creationId xmlns:a16="http://schemas.microsoft.com/office/drawing/2014/main" id="{F5AAAE42-D2AE-4E1D-B8CB-DE66A5D62238}"/>
              </a:ext>
            </a:extLst>
          </p:cNvPr>
          <p:cNvSpPr/>
          <p:nvPr/>
        </p:nvSpPr>
        <p:spPr>
          <a:xfrm>
            <a:off x="3755535" y="4726305"/>
            <a:ext cx="1745403" cy="455092"/>
          </a:xfrm>
          <a:prstGeom prst="rect">
            <a:avLst/>
          </a:prstGeom>
          <a:solidFill>
            <a:srgbClr val="315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员工工作区</a:t>
            </a:r>
          </a:p>
        </p:txBody>
      </p:sp>
      <p:sp>
        <p:nvSpPr>
          <p:cNvPr id="41" name="矩形 40">
            <a:extLst>
              <a:ext uri="{FF2B5EF4-FFF2-40B4-BE49-F238E27FC236}">
                <a16:creationId xmlns:a16="http://schemas.microsoft.com/office/drawing/2014/main" id="{9F6652AD-5933-45EF-AA04-BA85CAC525AD}"/>
              </a:ext>
            </a:extLst>
          </p:cNvPr>
          <p:cNvSpPr/>
          <p:nvPr/>
        </p:nvSpPr>
        <p:spPr>
          <a:xfrm>
            <a:off x="6752659" y="4718755"/>
            <a:ext cx="1745403" cy="455092"/>
          </a:xfrm>
          <a:prstGeom prst="rect">
            <a:avLst/>
          </a:prstGeom>
          <a:solidFill>
            <a:srgbClr val="315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公司展厅</a:t>
            </a:r>
          </a:p>
        </p:txBody>
      </p:sp>
      <p:sp>
        <p:nvSpPr>
          <p:cNvPr id="42" name="矩形 41">
            <a:extLst>
              <a:ext uri="{FF2B5EF4-FFF2-40B4-BE49-F238E27FC236}">
                <a16:creationId xmlns:a16="http://schemas.microsoft.com/office/drawing/2014/main" id="{CA214711-908B-4B2B-9E54-AD7651B7C1B5}"/>
              </a:ext>
            </a:extLst>
          </p:cNvPr>
          <p:cNvSpPr/>
          <p:nvPr/>
        </p:nvSpPr>
        <p:spPr>
          <a:xfrm>
            <a:off x="9381067" y="4713473"/>
            <a:ext cx="2124006" cy="455092"/>
          </a:xfrm>
          <a:prstGeom prst="rect">
            <a:avLst/>
          </a:prstGeom>
          <a:solidFill>
            <a:srgbClr val="315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保密项目工作室</a:t>
            </a:r>
          </a:p>
        </p:txBody>
      </p:sp>
    </p:spTree>
    <p:extLst>
      <p:ext uri="{BB962C8B-B14F-4D97-AF65-F5344CB8AC3E}">
        <p14:creationId xmlns:p14="http://schemas.microsoft.com/office/powerpoint/2010/main" val="31170486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440055" y="242570"/>
            <a:ext cx="5075555"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企业荣誉</a:t>
            </a:r>
          </a:p>
        </p:txBody>
      </p:sp>
      <p:cxnSp>
        <p:nvCxnSpPr>
          <p:cNvPr id="3" name="直接连接符 2"/>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sp>
        <p:nvSpPr>
          <p:cNvPr id="25" name="燕尾形 24"/>
          <p:cNvSpPr/>
          <p:nvPr/>
        </p:nvSpPr>
        <p:spPr>
          <a:xfrm>
            <a:off x="8286951" y="4192911"/>
            <a:ext cx="659668" cy="690921"/>
          </a:xfrm>
          <a:prstGeom prst="chevron">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27" name="图示 26"/>
          <p:cNvGraphicFramePr/>
          <p:nvPr>
            <p:extLst>
              <p:ext uri="{D42A27DB-BD31-4B8C-83A1-F6EECF244321}">
                <p14:modId xmlns:p14="http://schemas.microsoft.com/office/powerpoint/2010/main" val="3386601863"/>
              </p:ext>
            </p:extLst>
          </p:nvPr>
        </p:nvGraphicFramePr>
        <p:xfrm>
          <a:off x="6820048" y="2054509"/>
          <a:ext cx="5300355" cy="343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6017" y="4103570"/>
            <a:ext cx="2103394" cy="1381016"/>
          </a:xfrm>
          <a:prstGeom prst="rect">
            <a:avLst/>
          </a:prstGeom>
        </p:spPr>
      </p:pic>
      <p:pic>
        <p:nvPicPr>
          <p:cNvPr id="6" name="图片 5"/>
          <p:cNvPicPr>
            <a:picLocks noChangeAspect="1"/>
          </p:cNvPicPr>
          <p:nvPr/>
        </p:nvPicPr>
        <p:blipFill rotWithShape="1">
          <a:blip r:embed="rId9" cstate="print">
            <a:extLst>
              <a:ext uri="{28A0092B-C50C-407E-A947-70E740481C1C}">
                <a14:useLocalDpi xmlns:a14="http://schemas.microsoft.com/office/drawing/2010/main" val="0"/>
              </a:ext>
            </a:extLst>
          </a:blip>
          <a:srcRect l="4525" t="6232" r="4951" b="5507"/>
          <a:stretch/>
        </p:blipFill>
        <p:spPr>
          <a:xfrm>
            <a:off x="4583033" y="4092614"/>
            <a:ext cx="1880912" cy="1323158"/>
          </a:xfrm>
          <a:prstGeom prst="rect">
            <a:avLst/>
          </a:prstGeom>
        </p:spPr>
      </p:pic>
      <p:pic>
        <p:nvPicPr>
          <p:cNvPr id="9" name="图片 8"/>
          <p:cNvPicPr>
            <a:picLocks noChangeAspect="1"/>
          </p:cNvPicPr>
          <p:nvPr/>
        </p:nvPicPr>
        <p:blipFill rotWithShape="1">
          <a:blip r:embed="rId10" cstate="print">
            <a:extLst>
              <a:ext uri="{28A0092B-C50C-407E-A947-70E740481C1C}">
                <a14:useLocalDpi xmlns:a14="http://schemas.microsoft.com/office/drawing/2010/main" val="0"/>
              </a:ext>
            </a:extLst>
          </a:blip>
          <a:srcRect l="3953" t="6353" r="4511" b="5592"/>
          <a:stretch/>
        </p:blipFill>
        <p:spPr>
          <a:xfrm>
            <a:off x="440055" y="2054509"/>
            <a:ext cx="1868829" cy="1291382"/>
          </a:xfrm>
          <a:prstGeom prst="rect">
            <a:avLst/>
          </a:prstGeom>
        </p:spPr>
      </p:pic>
      <p:pic>
        <p:nvPicPr>
          <p:cNvPr id="19" name="图片 18"/>
          <p:cNvPicPr>
            <a:picLocks noChangeAspect="1"/>
          </p:cNvPicPr>
          <p:nvPr/>
        </p:nvPicPr>
        <p:blipFill rotWithShape="1">
          <a:blip r:embed="rId11" cstate="print">
            <a:extLst>
              <a:ext uri="{28A0092B-C50C-407E-A947-70E740481C1C}">
                <a14:useLocalDpi xmlns:a14="http://schemas.microsoft.com/office/drawing/2010/main" val="0"/>
              </a:ext>
            </a:extLst>
          </a:blip>
          <a:srcRect l="1492" r="2207"/>
          <a:stretch/>
        </p:blipFill>
        <p:spPr>
          <a:xfrm>
            <a:off x="2444206" y="2054509"/>
            <a:ext cx="2103394" cy="1291382"/>
          </a:xfrm>
          <a:prstGeom prst="rect">
            <a:avLst/>
          </a:prstGeom>
        </p:spPr>
      </p:pic>
      <p:pic>
        <p:nvPicPr>
          <p:cNvPr id="21" name="图片 20"/>
          <p:cNvPicPr>
            <a:picLocks noChangeAspect="1"/>
          </p:cNvPicPr>
          <p:nvPr/>
        </p:nvPicPr>
        <p:blipFill rotWithShape="1">
          <a:blip r:embed="rId12" cstate="print">
            <a:extLst>
              <a:ext uri="{28A0092B-C50C-407E-A947-70E740481C1C}">
                <a14:useLocalDpi xmlns:a14="http://schemas.microsoft.com/office/drawing/2010/main" val="0"/>
              </a:ext>
            </a:extLst>
          </a:blip>
          <a:srcRect l="3954" t="6085" r="4189" b="6040"/>
          <a:stretch/>
        </p:blipFill>
        <p:spPr>
          <a:xfrm>
            <a:off x="4682923" y="2054510"/>
            <a:ext cx="1879210" cy="1291382"/>
          </a:xfrm>
          <a:prstGeom prst="rect">
            <a:avLst/>
          </a:prstGeom>
        </p:spPr>
      </p:pic>
      <p:pic>
        <p:nvPicPr>
          <p:cNvPr id="28" name="图片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6259" y="4103570"/>
            <a:ext cx="1906137" cy="1448718"/>
          </a:xfrm>
          <a:prstGeom prst="rect">
            <a:avLst/>
          </a:prstGeom>
        </p:spPr>
      </p:pic>
    </p:spTree>
    <p:extLst>
      <p:ext uri="{BB962C8B-B14F-4D97-AF65-F5344CB8AC3E}">
        <p14:creationId xmlns:p14="http://schemas.microsoft.com/office/powerpoint/2010/main" val="385265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08FB263B-4109-48B4-B83D-4309E19372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031"/>
          <a:stretch/>
        </p:blipFill>
        <p:spPr bwMode="auto">
          <a:xfrm>
            <a:off x="795" y="1340768"/>
            <a:ext cx="12157943" cy="54925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3856549" y="1985669"/>
            <a:ext cx="3863975" cy="3636962"/>
            <a:chOff x="1643955" y="1968688"/>
            <a:chExt cx="3863975" cy="3636962"/>
          </a:xfrm>
          <a:effectLst/>
        </p:grpSpPr>
        <p:sp>
          <p:nvSpPr>
            <p:cNvPr id="4" name="熊猫儿小白白(http://dwz.cn/Wu2UP)"/>
            <p:cNvSpPr>
              <a:spLocks/>
            </p:cNvSpPr>
            <p:nvPr/>
          </p:nvSpPr>
          <p:spPr bwMode="auto">
            <a:xfrm rot="900000">
              <a:off x="3164780" y="3606988"/>
              <a:ext cx="1006475" cy="1998662"/>
            </a:xfrm>
            <a:custGeom>
              <a:avLst/>
              <a:gdLst>
                <a:gd name="T0" fmla="*/ 2147483646 w 252"/>
                <a:gd name="T1" fmla="*/ 2147483646 h 499"/>
                <a:gd name="T2" fmla="*/ 2147483646 w 252"/>
                <a:gd name="T3" fmla="*/ 2147483646 h 499"/>
                <a:gd name="T4" fmla="*/ 2147483646 w 252"/>
                <a:gd name="T5" fmla="*/ 914433926 h 499"/>
                <a:gd name="T6" fmla="*/ 2147483646 w 252"/>
                <a:gd name="T7" fmla="*/ 1459884407 h 499"/>
                <a:gd name="T8" fmla="*/ 2147483646 w 252"/>
                <a:gd name="T9" fmla="*/ 673793419 h 499"/>
                <a:gd name="T10" fmla="*/ 2147483646 w 252"/>
                <a:gd name="T11" fmla="*/ 32086736 h 499"/>
                <a:gd name="T12" fmla="*/ 1738725502 w 252"/>
                <a:gd name="T13" fmla="*/ 898392561 h 499"/>
                <a:gd name="T14" fmla="*/ 2057758107 w 252"/>
                <a:gd name="T15" fmla="*/ 1732611650 h 499"/>
                <a:gd name="T16" fmla="*/ 0 w 252"/>
                <a:gd name="T17" fmla="*/ 2147483646 h 499"/>
                <a:gd name="T18" fmla="*/ 0 w 252"/>
                <a:gd name="T19" fmla="*/ 2147483646 h 499"/>
                <a:gd name="T20" fmla="*/ 2147483646 w 252"/>
                <a:gd name="T21" fmla="*/ 2147483646 h 499"/>
                <a:gd name="T22" fmla="*/ 2147483646 w 252"/>
                <a:gd name="T23" fmla="*/ 2147483646 h 499"/>
                <a:gd name="T24" fmla="*/ 2147483646 w 252"/>
                <a:gd name="T25" fmla="*/ 2147483646 h 4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solidFill>
              <a:schemeClr val="bg1">
                <a:lumMod val="50000"/>
              </a:schemeClr>
            </a:solidFill>
            <a:ln>
              <a:noFill/>
            </a:ln>
          </p:spPr>
          <p:txBody>
            <a:bodyPr/>
            <a:lstStyle/>
            <a:p>
              <a:endParaRPr lang="zh-CN" altLang="en-US"/>
            </a:p>
          </p:txBody>
        </p:sp>
        <p:sp>
          <p:nvSpPr>
            <p:cNvPr id="5" name="熊猫儿小白白(http://dwz.cn/Wu2UP)"/>
            <p:cNvSpPr>
              <a:spLocks/>
            </p:cNvSpPr>
            <p:nvPr/>
          </p:nvSpPr>
          <p:spPr bwMode="auto">
            <a:xfrm rot="900000">
              <a:off x="2059880" y="2013138"/>
              <a:ext cx="763588" cy="234950"/>
            </a:xfrm>
            <a:custGeom>
              <a:avLst/>
              <a:gdLst>
                <a:gd name="T0" fmla="*/ 1526352444 w 382"/>
                <a:gd name="T1" fmla="*/ 471807714 h 117"/>
                <a:gd name="T2" fmla="*/ 0 w 382"/>
                <a:gd name="T3" fmla="*/ 0 h 117"/>
                <a:gd name="T4" fmla="*/ 1510369068 w 382"/>
                <a:gd name="T5" fmla="*/ 471807714 h 117"/>
                <a:gd name="T6" fmla="*/ 1526352444 w 382"/>
                <a:gd name="T7" fmla="*/ 4718077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2" h="117">
                  <a:moveTo>
                    <a:pt x="382" y="117"/>
                  </a:moveTo>
                  <a:lnTo>
                    <a:pt x="0" y="0"/>
                  </a:lnTo>
                  <a:lnTo>
                    <a:pt x="378" y="117"/>
                  </a:lnTo>
                  <a:lnTo>
                    <a:pt x="382" y="117"/>
                  </a:lnTo>
                  <a:close/>
                </a:path>
              </a:pathLst>
            </a:cu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熊猫儿小白白(http://dwz.cn/Wu2UP)"/>
            <p:cNvSpPr>
              <a:spLocks/>
            </p:cNvSpPr>
            <p:nvPr/>
          </p:nvSpPr>
          <p:spPr bwMode="auto">
            <a:xfrm rot="900000">
              <a:off x="2726630" y="2459225"/>
              <a:ext cx="939800" cy="295275"/>
            </a:xfrm>
            <a:custGeom>
              <a:avLst/>
              <a:gdLst>
                <a:gd name="T0" fmla="*/ 0 w 470"/>
                <a:gd name="T1" fmla="*/ 0 h 148"/>
                <a:gd name="T2" fmla="*/ 0 w 470"/>
                <a:gd name="T3" fmla="*/ 7960454 h 148"/>
                <a:gd name="T4" fmla="*/ 1879200085 w 470"/>
                <a:gd name="T5" fmla="*/ 589103552 h 148"/>
                <a:gd name="T6" fmla="*/ 0 w 470"/>
                <a:gd name="T7" fmla="*/ 0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0" h="148">
                  <a:moveTo>
                    <a:pt x="0" y="0"/>
                  </a:moveTo>
                  <a:lnTo>
                    <a:pt x="0" y="2"/>
                  </a:lnTo>
                  <a:lnTo>
                    <a:pt x="470" y="148"/>
                  </a:lnTo>
                  <a:lnTo>
                    <a:pt x="0" y="0"/>
                  </a:lnTo>
                  <a:close/>
                </a:path>
              </a:pathLst>
            </a:cu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熊猫儿小白白(http://dwz.cn/Wu2UP)"/>
            <p:cNvSpPr>
              <a:spLocks/>
            </p:cNvSpPr>
            <p:nvPr/>
          </p:nvSpPr>
          <p:spPr bwMode="auto">
            <a:xfrm rot="900000">
              <a:off x="3761680" y="2422713"/>
              <a:ext cx="1746250" cy="404812"/>
            </a:xfrm>
            <a:custGeom>
              <a:avLst/>
              <a:gdLst>
                <a:gd name="T0" fmla="*/ 2147483646 w 437"/>
                <a:gd name="T1" fmla="*/ 530123358 h 101"/>
                <a:gd name="T2" fmla="*/ 1772443750 w 437"/>
                <a:gd name="T3" fmla="*/ 321288463 h 101"/>
                <a:gd name="T4" fmla="*/ 0 w 437"/>
                <a:gd name="T5" fmla="*/ 738962262 h 101"/>
                <a:gd name="T6" fmla="*/ 1277439817 w 437"/>
                <a:gd name="T7" fmla="*/ 1028122279 h 101"/>
                <a:gd name="T8" fmla="*/ 910175870 w 437"/>
                <a:gd name="T9" fmla="*/ 1349406734 h 101"/>
                <a:gd name="T10" fmla="*/ 1900187732 w 437"/>
                <a:gd name="T11" fmla="*/ 1172700284 h 101"/>
                <a:gd name="T12" fmla="*/ 2147483646 w 437"/>
                <a:gd name="T13" fmla="*/ 1622502528 h 101"/>
                <a:gd name="T14" fmla="*/ 2147483646 w 437"/>
                <a:gd name="T15" fmla="*/ 1622502528 h 101"/>
                <a:gd name="T16" fmla="*/ 2147483646 w 437"/>
                <a:gd name="T17" fmla="*/ 674705371 h 101"/>
                <a:gd name="T18" fmla="*/ 2147483646 w 437"/>
                <a:gd name="T19" fmla="*/ 0 h 101"/>
                <a:gd name="T20" fmla="*/ 2147483646 w 437"/>
                <a:gd name="T21" fmla="*/ 176706450 h 101"/>
                <a:gd name="T22" fmla="*/ 2147483646 w 437"/>
                <a:gd name="T23" fmla="*/ 530123358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solidFill>
              <a:srgbClr val="FAB300"/>
            </a:solidFill>
            <a:ln>
              <a:noFill/>
            </a:ln>
          </p:spPr>
          <p:txBody>
            <a:bodyPr/>
            <a:lstStyle/>
            <a:p>
              <a:endParaRPr lang="zh-CN" altLang="en-US"/>
            </a:p>
          </p:txBody>
        </p:sp>
        <p:sp>
          <p:nvSpPr>
            <p:cNvPr id="8" name="熊猫儿小白白(http://dwz.cn/Wu2UP)"/>
            <p:cNvSpPr>
              <a:spLocks/>
            </p:cNvSpPr>
            <p:nvPr/>
          </p:nvSpPr>
          <p:spPr bwMode="auto">
            <a:xfrm rot="900000">
              <a:off x="2066230" y="1968688"/>
              <a:ext cx="1754188" cy="409575"/>
            </a:xfrm>
            <a:custGeom>
              <a:avLst/>
              <a:gdLst>
                <a:gd name="T0" fmla="*/ 2147483646 w 439"/>
                <a:gd name="T1" fmla="*/ 370846070 h 102"/>
                <a:gd name="T2" fmla="*/ 2147483646 w 439"/>
                <a:gd name="T3" fmla="*/ 145114029 h 102"/>
                <a:gd name="T4" fmla="*/ 2147483646 w 439"/>
                <a:gd name="T5" fmla="*/ 241858053 h 102"/>
                <a:gd name="T6" fmla="*/ 2147483646 w 439"/>
                <a:gd name="T7" fmla="*/ 48370004 h 102"/>
                <a:gd name="T8" fmla="*/ 0 w 439"/>
                <a:gd name="T9" fmla="*/ 709444132 h 102"/>
                <a:gd name="T10" fmla="*/ 2147483646 w 439"/>
                <a:gd name="T11" fmla="*/ 1644624320 h 102"/>
                <a:gd name="T12" fmla="*/ 2147483646 w 439"/>
                <a:gd name="T13" fmla="*/ 1209282234 h 102"/>
                <a:gd name="T14" fmla="*/ 2147483646 w 439"/>
                <a:gd name="T15" fmla="*/ 806188156 h 102"/>
                <a:gd name="T16" fmla="*/ 2147483646 w 439"/>
                <a:gd name="T17" fmla="*/ 1080294217 h 102"/>
                <a:gd name="T18" fmla="*/ 2147483646 w 439"/>
                <a:gd name="T19" fmla="*/ 741692140 h 102"/>
                <a:gd name="T20" fmla="*/ 2147483646 w 439"/>
                <a:gd name="T21" fmla="*/ 370846070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solidFill>
              <a:schemeClr val="bg1">
                <a:lumMod val="75000"/>
              </a:schemeClr>
            </a:solidFill>
            <a:ln>
              <a:noFill/>
            </a:ln>
          </p:spPr>
          <p:txBody>
            <a:bodyPr/>
            <a:lstStyle/>
            <a:p>
              <a:endParaRPr lang="zh-CN" altLang="en-US"/>
            </a:p>
          </p:txBody>
        </p:sp>
        <p:sp>
          <p:nvSpPr>
            <p:cNvPr id="9" name="熊猫儿小白白(http://dwz.cn/Wu2UP)"/>
            <p:cNvSpPr>
              <a:spLocks/>
            </p:cNvSpPr>
            <p:nvPr/>
          </p:nvSpPr>
          <p:spPr bwMode="auto">
            <a:xfrm rot="900000">
              <a:off x="3099693" y="2086163"/>
              <a:ext cx="1566862" cy="311150"/>
            </a:xfrm>
            <a:custGeom>
              <a:avLst/>
              <a:gdLst>
                <a:gd name="T0" fmla="*/ 1757447579 w 392"/>
                <a:gd name="T1" fmla="*/ 652429692 h 78"/>
                <a:gd name="T2" fmla="*/ 1358025676 w 392"/>
                <a:gd name="T3" fmla="*/ 875213092 h 78"/>
                <a:gd name="T4" fmla="*/ 2147483646 w 392"/>
                <a:gd name="T5" fmla="*/ 1241209263 h 78"/>
                <a:gd name="T6" fmla="*/ 2147483646 w 392"/>
                <a:gd name="T7" fmla="*/ 827471512 h 78"/>
                <a:gd name="T8" fmla="*/ 2147483646 w 392"/>
                <a:gd name="T9" fmla="*/ 1034342382 h 78"/>
                <a:gd name="T10" fmla="*/ 2147483646 w 392"/>
                <a:gd name="T11" fmla="*/ 684254752 h 78"/>
                <a:gd name="T12" fmla="*/ 2147483646 w 392"/>
                <a:gd name="T13" fmla="*/ 509212931 h 78"/>
                <a:gd name="T14" fmla="*/ 2147483646 w 392"/>
                <a:gd name="T15" fmla="*/ 0 h 78"/>
                <a:gd name="T16" fmla="*/ 0 w 392"/>
                <a:gd name="T17" fmla="*/ 556954511 h 78"/>
                <a:gd name="T18" fmla="*/ 846768998 w 392"/>
                <a:gd name="T19" fmla="*/ 747908862 h 78"/>
                <a:gd name="T20" fmla="*/ 1757447579 w 392"/>
                <a:gd name="T21" fmla="*/ 652429692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solidFill>
              <a:srgbClr val="DE3F00"/>
            </a:solidFill>
            <a:ln>
              <a:noFill/>
            </a:ln>
          </p:spPr>
          <p:txBody>
            <a:bodyPr/>
            <a:lstStyle/>
            <a:p>
              <a:endParaRPr lang="zh-CN" altLang="en-US"/>
            </a:p>
          </p:txBody>
        </p:sp>
        <p:sp>
          <p:nvSpPr>
            <p:cNvPr id="10" name="熊猫儿小白白(http://dwz.cn/Wu2UP)"/>
            <p:cNvSpPr>
              <a:spLocks/>
            </p:cNvSpPr>
            <p:nvPr/>
          </p:nvSpPr>
          <p:spPr bwMode="auto">
            <a:xfrm rot="900000">
              <a:off x="2742505" y="2332225"/>
              <a:ext cx="1946275" cy="557213"/>
            </a:xfrm>
            <a:custGeom>
              <a:avLst/>
              <a:gdLst>
                <a:gd name="T0" fmla="*/ 2147483646 w 487"/>
                <a:gd name="T1" fmla="*/ 2147483646 h 139"/>
                <a:gd name="T2" fmla="*/ 2147483646 w 487"/>
                <a:gd name="T3" fmla="*/ 1028474893 h 139"/>
                <a:gd name="T4" fmla="*/ 2147483646 w 487"/>
                <a:gd name="T5" fmla="*/ 578515373 h 139"/>
                <a:gd name="T6" fmla="*/ 2147483646 w 487"/>
                <a:gd name="T7" fmla="*/ 755284182 h 139"/>
                <a:gd name="T8" fmla="*/ 2147483646 w 487"/>
                <a:gd name="T9" fmla="*/ 433888534 h 139"/>
                <a:gd name="T10" fmla="*/ 2147483646 w 487"/>
                <a:gd name="T11" fmla="*/ 144630848 h 139"/>
                <a:gd name="T12" fmla="*/ 2147483646 w 487"/>
                <a:gd name="T13" fmla="*/ 482097481 h 139"/>
                <a:gd name="T14" fmla="*/ 1309679220 w 487"/>
                <a:gd name="T15" fmla="*/ 208906770 h 139"/>
                <a:gd name="T16" fmla="*/ 1868687766 w 487"/>
                <a:gd name="T17" fmla="*/ 610657343 h 139"/>
                <a:gd name="T18" fmla="*/ 0 w 487"/>
                <a:gd name="T19" fmla="*/ 1044541869 h 139"/>
                <a:gd name="T20" fmla="*/ 2147483646 w 487"/>
                <a:gd name="T21" fmla="*/ 2147483646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solidFill>
              <a:srgbClr val="00B0F0"/>
            </a:solidFill>
            <a:ln>
              <a:noFill/>
            </a:ln>
          </p:spPr>
          <p:txBody>
            <a:bodyPr/>
            <a:lstStyle/>
            <a:p>
              <a:endParaRPr lang="zh-CN" altLang="en-US"/>
            </a:p>
          </p:txBody>
        </p:sp>
        <p:sp>
          <p:nvSpPr>
            <p:cNvPr id="11" name="熊猫儿小白白(http://dwz.cn/Wu2UP)"/>
            <p:cNvSpPr>
              <a:spLocks/>
            </p:cNvSpPr>
            <p:nvPr/>
          </p:nvSpPr>
          <p:spPr bwMode="auto">
            <a:xfrm rot="900000">
              <a:off x="2059880" y="2011550"/>
              <a:ext cx="755650" cy="234950"/>
            </a:xfrm>
            <a:custGeom>
              <a:avLst/>
              <a:gdLst>
                <a:gd name="T0" fmla="*/ 1510600324 w 378"/>
                <a:gd name="T1" fmla="*/ 471807714 h 117"/>
                <a:gd name="T2" fmla="*/ 0 w 378"/>
                <a:gd name="T3" fmla="*/ 0 h 117"/>
                <a:gd name="T4" fmla="*/ 1510600324 w 378"/>
                <a:gd name="T5" fmla="*/ 471807714 h 117"/>
                <a:gd name="T6" fmla="*/ 1510600324 w 378"/>
                <a:gd name="T7" fmla="*/ 471807714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117">
                  <a:moveTo>
                    <a:pt x="378" y="117"/>
                  </a:moveTo>
                  <a:lnTo>
                    <a:pt x="0" y="0"/>
                  </a:lnTo>
                  <a:lnTo>
                    <a:pt x="378" y="117"/>
                  </a:lnTo>
                  <a:close/>
                </a:path>
              </a:pathLst>
            </a:custGeom>
            <a:solidFill>
              <a:srgbClr val="63C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熊猫儿小白白(http://dwz.cn/Wu2UP)"/>
            <p:cNvSpPr>
              <a:spLocks/>
            </p:cNvSpPr>
            <p:nvPr/>
          </p:nvSpPr>
          <p:spPr bwMode="auto">
            <a:xfrm rot="900000">
              <a:off x="1902718" y="2029013"/>
              <a:ext cx="1047750" cy="1417637"/>
            </a:xfrm>
            <a:custGeom>
              <a:avLst/>
              <a:gdLst>
                <a:gd name="T0" fmla="*/ 1311375097 w 262"/>
                <a:gd name="T1" fmla="*/ 2147483646 h 354"/>
                <a:gd name="T2" fmla="*/ 1631222780 w 262"/>
                <a:gd name="T3" fmla="*/ 2147483646 h 354"/>
                <a:gd name="T4" fmla="*/ 2147483646 w 262"/>
                <a:gd name="T5" fmla="*/ 2147483646 h 354"/>
                <a:gd name="T6" fmla="*/ 2147483646 w 262"/>
                <a:gd name="T7" fmla="*/ 2147483646 h 354"/>
                <a:gd name="T8" fmla="*/ 2147483646 w 262"/>
                <a:gd name="T9" fmla="*/ 2147483646 h 354"/>
                <a:gd name="T10" fmla="*/ 2147483646 w 262"/>
                <a:gd name="T11" fmla="*/ 2147483646 h 354"/>
                <a:gd name="T12" fmla="*/ 2147483646 w 262"/>
                <a:gd name="T13" fmla="*/ 946184596 h 354"/>
                <a:gd name="T14" fmla="*/ 0 w 262"/>
                <a:gd name="T15" fmla="*/ 0 h 354"/>
                <a:gd name="T16" fmla="*/ 0 w 262"/>
                <a:gd name="T17" fmla="*/ 2147483646 h 354"/>
                <a:gd name="T18" fmla="*/ 1055496152 w 262"/>
                <a:gd name="T19" fmla="*/ 2147483646 h 354"/>
                <a:gd name="T20" fmla="*/ 1311375097 w 262"/>
                <a:gd name="T21" fmla="*/ 2147483646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solidFill>
              <a:srgbClr val="FAB300"/>
            </a:solidFill>
            <a:ln>
              <a:noFill/>
            </a:ln>
          </p:spPr>
          <p:txBody>
            <a:bodyPr/>
            <a:lstStyle/>
            <a:p>
              <a:endParaRPr lang="zh-CN" altLang="en-US"/>
            </a:p>
          </p:txBody>
        </p:sp>
        <p:sp>
          <p:nvSpPr>
            <p:cNvPr id="13" name="熊猫儿小白白(http://dwz.cn/Wu2UP)"/>
            <p:cNvSpPr>
              <a:spLocks/>
            </p:cNvSpPr>
            <p:nvPr/>
          </p:nvSpPr>
          <p:spPr bwMode="auto">
            <a:xfrm rot="900000">
              <a:off x="2523430" y="2435413"/>
              <a:ext cx="939800" cy="1849437"/>
            </a:xfrm>
            <a:custGeom>
              <a:avLst/>
              <a:gdLst>
                <a:gd name="T0" fmla="*/ 0 w 235"/>
                <a:gd name="T1" fmla="*/ 0 h 462"/>
                <a:gd name="T2" fmla="*/ 0 w 235"/>
                <a:gd name="T3" fmla="*/ 1906961696 h 462"/>
                <a:gd name="T4" fmla="*/ 1135518349 w 235"/>
                <a:gd name="T5" fmla="*/ 2147483646 h 462"/>
                <a:gd name="T6" fmla="*/ 0 w 235"/>
                <a:gd name="T7" fmla="*/ 2147483646 h 462"/>
                <a:gd name="T8" fmla="*/ 0 w 235"/>
                <a:gd name="T9" fmla="*/ 2147483646 h 462"/>
                <a:gd name="T10" fmla="*/ 1567334454 w 235"/>
                <a:gd name="T11" fmla="*/ 2147483646 h 462"/>
                <a:gd name="T12" fmla="*/ 1871201787 w 235"/>
                <a:gd name="T13" fmla="*/ 2147483646 h 462"/>
                <a:gd name="T14" fmla="*/ 2147483646 w 235"/>
                <a:gd name="T15" fmla="*/ 2147483646 h 462"/>
                <a:gd name="T16" fmla="*/ 2147483646 w 235"/>
                <a:gd name="T17" fmla="*/ 2147483646 h 462"/>
                <a:gd name="T18" fmla="*/ 2147483646 w 235"/>
                <a:gd name="T19" fmla="*/ 1169816940 h 462"/>
                <a:gd name="T20" fmla="*/ 0 w 235"/>
                <a:gd name="T21" fmla="*/ 0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solidFill>
              <a:srgbClr val="00B0F0"/>
            </a:solidFill>
            <a:ln>
              <a:noFill/>
            </a:ln>
          </p:spPr>
          <p:txBody>
            <a:bodyPr/>
            <a:lstStyle/>
            <a:p>
              <a:endParaRPr lang="zh-CN" altLang="en-US"/>
            </a:p>
          </p:txBody>
        </p:sp>
        <p:sp>
          <p:nvSpPr>
            <p:cNvPr id="14" name="熊猫儿小白白(http://dwz.cn/Wu2UP)"/>
            <p:cNvSpPr>
              <a:spLocks/>
            </p:cNvSpPr>
            <p:nvPr/>
          </p:nvSpPr>
          <p:spPr bwMode="auto">
            <a:xfrm rot="900000">
              <a:off x="3458468" y="2727513"/>
              <a:ext cx="1350962" cy="1612900"/>
            </a:xfrm>
            <a:custGeom>
              <a:avLst/>
              <a:gdLst>
                <a:gd name="T0" fmla="*/ 0 w 338"/>
                <a:gd name="T1" fmla="*/ 1201338348 h 403"/>
                <a:gd name="T2" fmla="*/ 0 w 338"/>
                <a:gd name="T3" fmla="*/ 2147483646 h 403"/>
                <a:gd name="T4" fmla="*/ 2060832577 w 338"/>
                <a:gd name="T5" fmla="*/ 2147483646 h 403"/>
                <a:gd name="T6" fmla="*/ 1741322070 w 338"/>
                <a:gd name="T7" fmla="*/ 2147483646 h 403"/>
                <a:gd name="T8" fmla="*/ 2147483646 w 338"/>
                <a:gd name="T9" fmla="*/ 2147483646 h 403"/>
                <a:gd name="T10" fmla="*/ 2147483646 w 338"/>
                <a:gd name="T11" fmla="*/ 2147483646 h 403"/>
                <a:gd name="T12" fmla="*/ 2147483646 w 338"/>
                <a:gd name="T13" fmla="*/ 2147483646 h 403"/>
                <a:gd name="T14" fmla="*/ 2147483646 w 338"/>
                <a:gd name="T15" fmla="*/ 2147483646 h 403"/>
                <a:gd name="T16" fmla="*/ 2147483646 w 338"/>
                <a:gd name="T17" fmla="*/ 2147483646 h 403"/>
                <a:gd name="T18" fmla="*/ 2147483646 w 338"/>
                <a:gd name="T19" fmla="*/ 1938161496 h 403"/>
                <a:gd name="T20" fmla="*/ 2147483646 w 338"/>
                <a:gd name="T21" fmla="*/ 2034271126 h 403"/>
                <a:gd name="T22" fmla="*/ 2147483646 w 338"/>
                <a:gd name="T23" fmla="*/ 0 h 403"/>
                <a:gd name="T24" fmla="*/ 2147483646 w 338"/>
                <a:gd name="T25" fmla="*/ 0 h 403"/>
                <a:gd name="T26" fmla="*/ 0 w 338"/>
                <a:gd name="T27" fmla="*/ 1201338348 h 4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solidFill>
              <a:srgbClr val="0070C0"/>
            </a:solidFill>
            <a:ln>
              <a:noFill/>
            </a:ln>
          </p:spPr>
          <p:txBody>
            <a:bodyPr/>
            <a:lstStyle/>
            <a:p>
              <a:endParaRPr lang="zh-CN" altLang="en-US"/>
            </a:p>
          </p:txBody>
        </p:sp>
        <p:sp>
          <p:nvSpPr>
            <p:cNvPr id="15" name="熊猫儿小白白(http://dwz.cn/Wu2UP)"/>
            <p:cNvSpPr>
              <a:spLocks/>
            </p:cNvSpPr>
            <p:nvPr/>
          </p:nvSpPr>
          <p:spPr bwMode="auto">
            <a:xfrm rot="900000">
              <a:off x="3896618" y="3705413"/>
              <a:ext cx="1135062" cy="1504950"/>
            </a:xfrm>
            <a:custGeom>
              <a:avLst/>
              <a:gdLst>
                <a:gd name="T0" fmla="*/ 2147483646 w 284"/>
                <a:gd name="T1" fmla="*/ 2018546208 h 376"/>
                <a:gd name="T2" fmla="*/ 2147483646 w 284"/>
                <a:gd name="T3" fmla="*/ 704888961 h 376"/>
                <a:gd name="T4" fmla="*/ 1357753970 w 284"/>
                <a:gd name="T5" fmla="*/ 1329679360 h 376"/>
                <a:gd name="T6" fmla="*/ 1357753970 w 284"/>
                <a:gd name="T7" fmla="*/ 2147483646 h 376"/>
                <a:gd name="T8" fmla="*/ 1389703568 w 284"/>
                <a:gd name="T9" fmla="*/ 2147483646 h 376"/>
                <a:gd name="T10" fmla="*/ 1357753970 w 284"/>
                <a:gd name="T11" fmla="*/ 2147483646 h 376"/>
                <a:gd name="T12" fmla="*/ 319471993 w 284"/>
                <a:gd name="T13" fmla="*/ 2147483646 h 376"/>
                <a:gd name="T14" fmla="*/ 1357753970 w 284"/>
                <a:gd name="T15" fmla="*/ 2147483646 h 376"/>
                <a:gd name="T16" fmla="*/ 1389703568 w 284"/>
                <a:gd name="T17" fmla="*/ 2147483646 h 376"/>
                <a:gd name="T18" fmla="*/ 1357753970 w 284"/>
                <a:gd name="T19" fmla="*/ 2147483646 h 376"/>
                <a:gd name="T20" fmla="*/ 1357753970 w 284"/>
                <a:gd name="T21" fmla="*/ 2147483646 h 376"/>
                <a:gd name="T22" fmla="*/ 2147483646 w 284"/>
                <a:gd name="T23" fmla="*/ 2147483646 h 376"/>
                <a:gd name="T24" fmla="*/ 2147483646 w 284"/>
                <a:gd name="T25" fmla="*/ 0 h 376"/>
                <a:gd name="T26" fmla="*/ 2147483646 w 284"/>
                <a:gd name="T27" fmla="*/ 480607384 h 376"/>
                <a:gd name="T28" fmla="*/ 2147483646 w 284"/>
                <a:gd name="T29" fmla="*/ 2018546208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solidFill>
              <a:srgbClr val="DE3F00"/>
            </a:solidFill>
            <a:ln>
              <a:noFill/>
            </a:ln>
          </p:spPr>
          <p:txBody>
            <a:bodyPr/>
            <a:lstStyle/>
            <a:p>
              <a:endParaRPr lang="zh-CN" altLang="en-US"/>
            </a:p>
          </p:txBody>
        </p:sp>
        <p:sp>
          <p:nvSpPr>
            <p:cNvPr id="16" name="熊猫儿小白白(http://dwz.cn/Wu2UP)"/>
            <p:cNvSpPr>
              <a:spLocks/>
            </p:cNvSpPr>
            <p:nvPr/>
          </p:nvSpPr>
          <p:spPr bwMode="auto">
            <a:xfrm rot="900000">
              <a:off x="4501455" y="2686238"/>
              <a:ext cx="795338" cy="1608137"/>
            </a:xfrm>
            <a:custGeom>
              <a:avLst/>
              <a:gdLst>
                <a:gd name="T0" fmla="*/ 2147483646 w 199"/>
                <a:gd name="T1" fmla="*/ 0 h 401"/>
                <a:gd name="T2" fmla="*/ 2147483646 w 199"/>
                <a:gd name="T3" fmla="*/ 0 h 401"/>
                <a:gd name="T4" fmla="*/ 0 w 199"/>
                <a:gd name="T5" fmla="*/ 948877026 h 401"/>
                <a:gd name="T6" fmla="*/ 0 w 199"/>
                <a:gd name="T7" fmla="*/ 948877026 h 401"/>
                <a:gd name="T8" fmla="*/ 0 w 199"/>
                <a:gd name="T9" fmla="*/ 2147483646 h 401"/>
                <a:gd name="T10" fmla="*/ 1261897659 w 199"/>
                <a:gd name="T11" fmla="*/ 2147483646 h 401"/>
                <a:gd name="T12" fmla="*/ 0 w 199"/>
                <a:gd name="T13" fmla="*/ 2147483646 h 401"/>
                <a:gd name="T14" fmla="*/ 0 w 199"/>
                <a:gd name="T15" fmla="*/ 2147483646 h 401"/>
                <a:gd name="T16" fmla="*/ 1517472931 w 199"/>
                <a:gd name="T17" fmla="*/ 2147483646 h 401"/>
                <a:gd name="T18" fmla="*/ 1820968316 w 199"/>
                <a:gd name="T19" fmla="*/ 2147483646 h 401"/>
                <a:gd name="T20" fmla="*/ 2060568884 w 199"/>
                <a:gd name="T21" fmla="*/ 2147483646 h 401"/>
                <a:gd name="T22" fmla="*/ 2147483646 w 199"/>
                <a:gd name="T23" fmla="*/ 2147483646 h 401"/>
                <a:gd name="T24" fmla="*/ 2147483646 w 199"/>
                <a:gd name="T25" fmla="*/ 0 h 401"/>
                <a:gd name="T26" fmla="*/ 2147483646 w 199"/>
                <a:gd name="T27" fmla="*/ 0 h 4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solidFill>
              <a:schemeClr val="accent6">
                <a:lumMod val="75000"/>
              </a:schemeClr>
            </a:solidFill>
            <a:ln>
              <a:noFill/>
            </a:ln>
          </p:spPr>
          <p:txBody>
            <a:bodyPr/>
            <a:lstStyle/>
            <a:p>
              <a:endParaRPr lang="zh-CN" altLang="en-US"/>
            </a:p>
          </p:txBody>
        </p:sp>
        <p:sp>
          <p:nvSpPr>
            <p:cNvPr id="17" name="熊猫儿小白白(http://dwz.cn/Wu2UP)"/>
            <p:cNvSpPr>
              <a:spLocks/>
            </p:cNvSpPr>
            <p:nvPr/>
          </p:nvSpPr>
          <p:spPr bwMode="auto">
            <a:xfrm rot="900000">
              <a:off x="1643955" y="2798950"/>
              <a:ext cx="763588" cy="1770063"/>
            </a:xfrm>
            <a:custGeom>
              <a:avLst/>
              <a:gdLst>
                <a:gd name="T0" fmla="*/ 1949895918 w 191"/>
                <a:gd name="T1" fmla="*/ 2147483646 h 442"/>
                <a:gd name="T2" fmla="*/ 2147483646 w 191"/>
                <a:gd name="T3" fmla="*/ 2147483646 h 442"/>
                <a:gd name="T4" fmla="*/ 2147483646 w 191"/>
                <a:gd name="T5" fmla="*/ 2147483646 h 442"/>
                <a:gd name="T6" fmla="*/ 1630240391 w 191"/>
                <a:gd name="T7" fmla="*/ 1667883911 h 442"/>
                <a:gd name="T8" fmla="*/ 1310584863 w 191"/>
                <a:gd name="T9" fmla="*/ 128297530 h 442"/>
                <a:gd name="T10" fmla="*/ 1054862840 w 191"/>
                <a:gd name="T11" fmla="*/ 1411288850 h 442"/>
                <a:gd name="T12" fmla="*/ 0 w 191"/>
                <a:gd name="T13" fmla="*/ 930168107 h 442"/>
                <a:gd name="T14" fmla="*/ 0 w 191"/>
                <a:gd name="T15" fmla="*/ 2147483646 h 442"/>
                <a:gd name="T16" fmla="*/ 2147483646 w 191"/>
                <a:gd name="T17" fmla="*/ 2147483646 h 442"/>
                <a:gd name="T18" fmla="*/ 2147483646 w 191"/>
                <a:gd name="T19" fmla="*/ 2147483646 h 442"/>
                <a:gd name="T20" fmla="*/ 1949895918 w 191"/>
                <a:gd name="T21" fmla="*/ 2147483646 h 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solidFill>
              <a:srgbClr val="DE3F00"/>
            </a:solidFill>
            <a:ln>
              <a:noFill/>
            </a:ln>
          </p:spPr>
          <p:txBody>
            <a:bodyPr/>
            <a:lstStyle/>
            <a:p>
              <a:endParaRPr lang="zh-CN" altLang="en-US"/>
            </a:p>
          </p:txBody>
        </p:sp>
        <p:sp>
          <p:nvSpPr>
            <p:cNvPr id="18" name="熊猫儿小白白(http://dwz.cn/Wu2UP)"/>
            <p:cNvSpPr>
              <a:spLocks/>
            </p:cNvSpPr>
            <p:nvPr/>
          </p:nvSpPr>
          <p:spPr bwMode="auto">
            <a:xfrm rot="900000">
              <a:off x="1890018" y="3530788"/>
              <a:ext cx="1284287" cy="1774825"/>
            </a:xfrm>
            <a:custGeom>
              <a:avLst/>
              <a:gdLst>
                <a:gd name="T0" fmla="*/ 2147483646 w 321"/>
                <a:gd name="T1" fmla="*/ 1011217561 h 443"/>
                <a:gd name="T2" fmla="*/ 2147483646 w 321"/>
                <a:gd name="T3" fmla="*/ 2147483646 h 443"/>
                <a:gd name="T4" fmla="*/ 2147483646 w 321"/>
                <a:gd name="T5" fmla="*/ 706248140 h 443"/>
                <a:gd name="T6" fmla="*/ 1376615633 w 321"/>
                <a:gd name="T7" fmla="*/ 0 h 443"/>
                <a:gd name="T8" fmla="*/ 1376615633 w 321"/>
                <a:gd name="T9" fmla="*/ 1990332024 h 443"/>
                <a:gd name="T10" fmla="*/ 272120811 w 321"/>
                <a:gd name="T11" fmla="*/ 1749564793 h 443"/>
                <a:gd name="T12" fmla="*/ 1376615633 w 321"/>
                <a:gd name="T13" fmla="*/ 2147483646 h 443"/>
                <a:gd name="T14" fmla="*/ 1376615633 w 321"/>
                <a:gd name="T15" fmla="*/ 2147483646 h 443"/>
                <a:gd name="T16" fmla="*/ 2147483646 w 321"/>
                <a:gd name="T17" fmla="*/ 2147483646 h 443"/>
                <a:gd name="T18" fmla="*/ 2147483646 w 321"/>
                <a:gd name="T19" fmla="*/ 1701412148 h 443"/>
                <a:gd name="T20" fmla="*/ 2147483646 w 321"/>
                <a:gd name="T21" fmla="*/ 1011217561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solidFill>
              <a:schemeClr val="bg1">
                <a:lumMod val="75000"/>
              </a:schemeClr>
            </a:solidFill>
            <a:ln>
              <a:noFill/>
            </a:ln>
          </p:spPr>
          <p:txBody>
            <a:bodyPr/>
            <a:lstStyle/>
            <a:p>
              <a:endParaRPr lang="zh-CN" altLang="en-US"/>
            </a:p>
          </p:txBody>
        </p:sp>
      </p:grpSp>
      <p:grpSp>
        <p:nvGrpSpPr>
          <p:cNvPr id="19" name="熊猫儿小白白(http://dwz.cn/Wu2UP)"/>
          <p:cNvGrpSpPr>
            <a:grpSpLocks/>
          </p:cNvGrpSpPr>
          <p:nvPr/>
        </p:nvGrpSpPr>
        <p:grpSpPr bwMode="auto">
          <a:xfrm flipH="1">
            <a:off x="2860251" y="3025658"/>
            <a:ext cx="1829510" cy="515937"/>
            <a:chOff x="0" y="0"/>
            <a:chExt cx="1606953" cy="515155"/>
          </a:xfrm>
        </p:grpSpPr>
        <p:cxnSp>
          <p:nvCxnSpPr>
            <p:cNvPr id="20" name="熊猫儿小白白(http://dwz.cn/Wu2UP)@|9FFC:0|FBC:0|LFC:14277081|LBC:16777215"/>
            <p:cNvCxnSpPr>
              <a:cxnSpLocks noChangeShapeType="1"/>
            </p:cNvCxnSpPr>
            <p:nvPr/>
          </p:nvCxnSpPr>
          <p:spPr bwMode="auto">
            <a:xfrm flipV="1">
              <a:off x="0" y="0"/>
              <a:ext cx="220663" cy="515155"/>
            </a:xfrm>
            <a:prstGeom prst="line">
              <a:avLst/>
            </a:prstGeom>
            <a:noFill/>
            <a:ln w="6350">
              <a:solidFill>
                <a:schemeClr val="tx1">
                  <a:lumMod val="65000"/>
                  <a:lumOff val="35000"/>
                </a:schemeClr>
              </a:solidFill>
              <a:prstDash val="sysDash"/>
              <a:round/>
              <a:headEnd/>
              <a:tailEnd/>
            </a:ln>
            <a:extLst>
              <a:ext uri="{909E8E84-426E-40DD-AFC4-6F175D3DCCD1}">
                <a14:hiddenFill xmlns:a14="http://schemas.microsoft.com/office/drawing/2010/main">
                  <a:noFill/>
                </a14:hiddenFill>
              </a:ext>
            </a:extLst>
          </p:spPr>
        </p:cxnSp>
        <p:cxnSp>
          <p:nvCxnSpPr>
            <p:cNvPr id="21" name="熊猫儿小白白(http://dwz.cn/Wu2UP)@|9FFC:0|FBC:0|LFC:14277081|LBC:16777215"/>
            <p:cNvCxnSpPr>
              <a:cxnSpLocks noChangeShapeType="1"/>
            </p:cNvCxnSpPr>
            <p:nvPr/>
          </p:nvCxnSpPr>
          <p:spPr bwMode="auto">
            <a:xfrm>
              <a:off x="220663" y="3591"/>
              <a:ext cx="1386290" cy="0"/>
            </a:xfrm>
            <a:prstGeom prst="line">
              <a:avLst/>
            </a:prstGeom>
            <a:noFill/>
            <a:ln w="6350">
              <a:solidFill>
                <a:schemeClr val="tx1">
                  <a:lumMod val="65000"/>
                  <a:lumOff val="35000"/>
                </a:schemeClr>
              </a:solidFill>
              <a:prstDash val="sysDash"/>
              <a:round/>
              <a:headEnd/>
              <a:tailEnd type="oval" w="med" len="med"/>
            </a:ln>
            <a:extLst>
              <a:ext uri="{909E8E84-426E-40DD-AFC4-6F175D3DCCD1}">
                <a14:hiddenFill xmlns:a14="http://schemas.microsoft.com/office/drawing/2010/main">
                  <a:noFill/>
                </a14:hiddenFill>
              </a:ext>
            </a:extLst>
          </p:spPr>
        </p:cxnSp>
      </p:grpSp>
      <p:grpSp>
        <p:nvGrpSpPr>
          <p:cNvPr id="22" name="熊猫儿小白白(http://dwz.cn/Wu2UP)"/>
          <p:cNvGrpSpPr>
            <a:grpSpLocks/>
          </p:cNvGrpSpPr>
          <p:nvPr/>
        </p:nvGrpSpPr>
        <p:grpSpPr bwMode="auto">
          <a:xfrm>
            <a:off x="6020513" y="1844565"/>
            <a:ext cx="1606550" cy="514350"/>
            <a:chOff x="0" y="0"/>
            <a:chExt cx="1606953" cy="515155"/>
          </a:xfrm>
        </p:grpSpPr>
        <p:cxnSp>
          <p:nvCxnSpPr>
            <p:cNvPr id="23" name="熊猫儿小白白(http://dwz.cn/Wu2UP)@|9FFC:0|FBC:0|LFC:14277081|LBC:16777215"/>
            <p:cNvCxnSpPr>
              <a:cxnSpLocks noChangeShapeType="1"/>
            </p:cNvCxnSpPr>
            <p:nvPr/>
          </p:nvCxnSpPr>
          <p:spPr bwMode="auto">
            <a:xfrm flipV="1">
              <a:off x="0" y="0"/>
              <a:ext cx="220663" cy="515155"/>
            </a:xfrm>
            <a:prstGeom prst="line">
              <a:avLst/>
            </a:prstGeom>
            <a:noFill/>
            <a:ln w="6350">
              <a:solidFill>
                <a:schemeClr val="tx1">
                  <a:lumMod val="65000"/>
                  <a:lumOff val="35000"/>
                </a:schemeClr>
              </a:solidFill>
              <a:prstDash val="sysDash"/>
              <a:round/>
              <a:headEnd/>
              <a:tailEnd/>
            </a:ln>
            <a:extLst>
              <a:ext uri="{909E8E84-426E-40DD-AFC4-6F175D3DCCD1}">
                <a14:hiddenFill xmlns:a14="http://schemas.microsoft.com/office/drawing/2010/main">
                  <a:noFill/>
                </a14:hiddenFill>
              </a:ext>
            </a:extLst>
          </p:spPr>
        </p:cxnSp>
        <p:cxnSp>
          <p:nvCxnSpPr>
            <p:cNvPr id="24" name="熊猫儿小白白(http://dwz.cn/Wu2UP)@|9FFC:0|FBC:0|LFC:14277081|LBC:16777215"/>
            <p:cNvCxnSpPr>
              <a:cxnSpLocks noChangeShapeType="1"/>
            </p:cNvCxnSpPr>
            <p:nvPr/>
          </p:nvCxnSpPr>
          <p:spPr bwMode="auto">
            <a:xfrm>
              <a:off x="220663" y="3591"/>
              <a:ext cx="1386290" cy="0"/>
            </a:xfrm>
            <a:prstGeom prst="line">
              <a:avLst/>
            </a:prstGeom>
            <a:noFill/>
            <a:ln w="6350">
              <a:solidFill>
                <a:schemeClr val="tx1">
                  <a:lumMod val="65000"/>
                  <a:lumOff val="35000"/>
                </a:schemeClr>
              </a:solidFill>
              <a:prstDash val="sysDash"/>
              <a:round/>
              <a:headEnd/>
              <a:tailEnd type="oval" w="med" len="med"/>
            </a:ln>
            <a:extLst>
              <a:ext uri="{909E8E84-426E-40DD-AFC4-6F175D3DCCD1}">
                <a14:hiddenFill xmlns:a14="http://schemas.microsoft.com/office/drawing/2010/main">
                  <a:noFill/>
                </a14:hiddenFill>
              </a:ext>
            </a:extLst>
          </p:spPr>
        </p:cxnSp>
      </p:grpSp>
      <p:grpSp>
        <p:nvGrpSpPr>
          <p:cNvPr id="25" name="组合 24"/>
          <p:cNvGrpSpPr/>
          <p:nvPr/>
        </p:nvGrpSpPr>
        <p:grpSpPr>
          <a:xfrm>
            <a:off x="8179225" y="1340768"/>
            <a:ext cx="3153730" cy="1056095"/>
            <a:chOff x="9657139" y="3768027"/>
            <a:chExt cx="2621545" cy="1056095"/>
          </a:xfrm>
        </p:grpSpPr>
        <p:sp>
          <p:nvSpPr>
            <p:cNvPr id="26" name="熊猫儿小白白(http://dwz.cn/Wu2UP)"/>
            <p:cNvSpPr txBox="1">
              <a:spLocks noChangeArrowheads="1"/>
            </p:cNvSpPr>
            <p:nvPr/>
          </p:nvSpPr>
          <p:spPr bwMode="auto">
            <a:xfrm>
              <a:off x="9720462" y="3768027"/>
              <a:ext cx="13763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800" b="1" dirty="0">
                  <a:solidFill>
                    <a:srgbClr val="005392"/>
                  </a:solidFill>
                  <a:sym typeface="Arial" panose="020B0604020202020204" pitchFamily="34" charset="0"/>
                </a:rPr>
                <a:t>绩效工资</a:t>
              </a:r>
              <a:endParaRPr lang="en-US" altLang="zh-CN" sz="2800" b="1" dirty="0">
                <a:solidFill>
                  <a:srgbClr val="005392"/>
                </a:solidFill>
                <a:sym typeface="Arial" panose="020B0604020202020204" pitchFamily="34" charset="0"/>
              </a:endParaRPr>
            </a:p>
          </p:txBody>
        </p:sp>
        <p:sp>
          <p:nvSpPr>
            <p:cNvPr id="27" name="矩形 26"/>
            <p:cNvSpPr/>
            <p:nvPr/>
          </p:nvSpPr>
          <p:spPr>
            <a:xfrm>
              <a:off x="9657139" y="4237038"/>
              <a:ext cx="2621545" cy="587084"/>
            </a:xfrm>
            <a:prstGeom prst="rect">
              <a:avLst/>
            </a:prstGeom>
          </p:spPr>
          <p:txBody>
            <a:bodyPr wrap="square">
              <a:spAutoFit/>
            </a:bodyPr>
            <a:lstStyle/>
            <a:p>
              <a:pPr lvl="0">
                <a:lnSpc>
                  <a:spcPct val="120000"/>
                </a:lnSpc>
              </a:pP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300-1000</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月</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根据任务完成量有额外绩效工资。</a:t>
              </a:r>
            </a:p>
          </p:txBody>
        </p:sp>
      </p:grpSp>
      <p:grpSp>
        <p:nvGrpSpPr>
          <p:cNvPr id="28" name="组合 27"/>
          <p:cNvGrpSpPr/>
          <p:nvPr/>
        </p:nvGrpSpPr>
        <p:grpSpPr>
          <a:xfrm>
            <a:off x="422853" y="2426656"/>
            <a:ext cx="2512604" cy="1048498"/>
            <a:chOff x="9600746" y="3723355"/>
            <a:chExt cx="2088608" cy="1048498"/>
          </a:xfrm>
        </p:grpSpPr>
        <p:sp>
          <p:nvSpPr>
            <p:cNvPr id="29" name="熊猫儿小白白(http://dwz.cn/Wu2UP)"/>
            <p:cNvSpPr txBox="1">
              <a:spLocks noChangeArrowheads="1"/>
            </p:cNvSpPr>
            <p:nvPr/>
          </p:nvSpPr>
          <p:spPr bwMode="auto">
            <a:xfrm>
              <a:off x="9800954" y="3723355"/>
              <a:ext cx="188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spcBef>
                  <a:spcPct val="20000"/>
                </a:spcBef>
                <a:buFont typeface="Arial" panose="020B0604020202020204" pitchFamily="34" charset="0"/>
                <a:buNone/>
              </a:pPr>
              <a:r>
                <a:rPr lang="zh-CN" altLang="en-US" sz="2800" b="1" dirty="0">
                  <a:solidFill>
                    <a:srgbClr val="005392"/>
                  </a:solidFill>
                  <a:sym typeface="Arial" panose="020B0604020202020204" pitchFamily="34" charset="0"/>
                </a:rPr>
                <a:t>实习基础补贴</a:t>
              </a:r>
              <a:endParaRPr lang="en-US" altLang="zh-CN" sz="2800" b="1" dirty="0">
                <a:solidFill>
                  <a:srgbClr val="005392"/>
                </a:solidFill>
                <a:sym typeface="Arial" panose="020B0604020202020204" pitchFamily="34" charset="0"/>
              </a:endParaRPr>
            </a:p>
          </p:txBody>
        </p:sp>
        <p:sp>
          <p:nvSpPr>
            <p:cNvPr id="30" name="矩形 29"/>
            <p:cNvSpPr/>
            <p:nvPr/>
          </p:nvSpPr>
          <p:spPr>
            <a:xfrm>
              <a:off x="9600746" y="4184769"/>
              <a:ext cx="2083465" cy="587084"/>
            </a:xfrm>
            <a:prstGeom prst="rect">
              <a:avLst/>
            </a:prstGeom>
          </p:spPr>
          <p:txBody>
            <a:bodyPr wrap="square">
              <a:spAutoFit/>
            </a:bodyPr>
            <a:lstStyle/>
            <a:p>
              <a:pPr lvl="0" algn="r">
                <a:lnSpc>
                  <a:spcPct val="120000"/>
                </a:lnSpc>
              </a:pP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2200-3000</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元</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月，用于保障</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r">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基础生活。</a:t>
              </a:r>
            </a:p>
          </p:txBody>
        </p:sp>
      </p:grpSp>
      <p:grpSp>
        <p:nvGrpSpPr>
          <p:cNvPr id="31" name="组合 30"/>
          <p:cNvGrpSpPr/>
          <p:nvPr/>
        </p:nvGrpSpPr>
        <p:grpSpPr>
          <a:xfrm>
            <a:off x="8558749" y="3784493"/>
            <a:ext cx="2661319" cy="875002"/>
            <a:chOff x="9657139" y="3690587"/>
            <a:chExt cx="2212227" cy="875002"/>
          </a:xfrm>
        </p:grpSpPr>
        <p:sp>
          <p:nvSpPr>
            <p:cNvPr id="32" name="熊猫儿小白白(http://dwz.cn/Wu2UP)"/>
            <p:cNvSpPr txBox="1">
              <a:spLocks noChangeArrowheads="1"/>
            </p:cNvSpPr>
            <p:nvPr/>
          </p:nvSpPr>
          <p:spPr bwMode="auto">
            <a:xfrm>
              <a:off x="9720461" y="3690587"/>
              <a:ext cx="13763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buFont typeface="Arial" panose="020B0604020202020204" pitchFamily="34" charset="0"/>
                <a:buNone/>
              </a:pPr>
              <a:r>
                <a:rPr lang="zh-CN" altLang="en-US" sz="2800" b="1" dirty="0">
                  <a:solidFill>
                    <a:srgbClr val="005392"/>
                  </a:solidFill>
                  <a:sym typeface="Arial" panose="020B0604020202020204" pitchFamily="34" charset="0"/>
                </a:rPr>
                <a:t>住房补贴</a:t>
              </a:r>
              <a:endParaRPr lang="en-US" altLang="zh-CN" sz="2800" b="1" dirty="0">
                <a:solidFill>
                  <a:srgbClr val="005392"/>
                </a:solidFill>
                <a:sym typeface="Arial" panose="020B0604020202020204" pitchFamily="34" charset="0"/>
              </a:endParaRPr>
            </a:p>
          </p:txBody>
        </p:sp>
        <p:sp>
          <p:nvSpPr>
            <p:cNvPr id="33" name="矩形 32"/>
            <p:cNvSpPr/>
            <p:nvPr/>
          </p:nvSpPr>
          <p:spPr>
            <a:xfrm>
              <a:off x="9657139" y="4237038"/>
              <a:ext cx="2212227" cy="328551"/>
            </a:xfrm>
            <a:prstGeom prst="rect">
              <a:avLst/>
            </a:prstGeom>
          </p:spPr>
          <p:txBody>
            <a:bodyPr wrap="square">
              <a:spAutoFit/>
            </a:bodyPr>
            <a:lstStyle/>
            <a:p>
              <a:pPr lvl="0">
                <a:lnSpc>
                  <a:spcPct val="120000"/>
                </a:lnSpc>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每月</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200</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元住房补贴。</a:t>
              </a:r>
            </a:p>
          </p:txBody>
        </p:sp>
      </p:grpSp>
      <p:grpSp>
        <p:nvGrpSpPr>
          <p:cNvPr id="34" name="熊猫儿小白白(http://dwz.cn/Wu2UP)"/>
          <p:cNvGrpSpPr>
            <a:grpSpLocks/>
          </p:cNvGrpSpPr>
          <p:nvPr/>
        </p:nvGrpSpPr>
        <p:grpSpPr bwMode="auto">
          <a:xfrm flipV="1">
            <a:off x="6585724" y="3983863"/>
            <a:ext cx="1606550" cy="586149"/>
            <a:chOff x="0" y="0"/>
            <a:chExt cx="1606953" cy="515155"/>
          </a:xfrm>
        </p:grpSpPr>
        <p:cxnSp>
          <p:nvCxnSpPr>
            <p:cNvPr id="35" name="熊猫儿小白白(http://dwz.cn/Wu2UP)@|9FFC:0|FBC:0|LFC:14277081|LBC:16777215"/>
            <p:cNvCxnSpPr>
              <a:cxnSpLocks noChangeShapeType="1"/>
            </p:cNvCxnSpPr>
            <p:nvPr/>
          </p:nvCxnSpPr>
          <p:spPr bwMode="auto">
            <a:xfrm flipV="1">
              <a:off x="0" y="0"/>
              <a:ext cx="220663" cy="515155"/>
            </a:xfrm>
            <a:prstGeom prst="line">
              <a:avLst/>
            </a:prstGeom>
            <a:noFill/>
            <a:ln w="6350">
              <a:solidFill>
                <a:schemeClr val="tx1">
                  <a:lumMod val="65000"/>
                  <a:lumOff val="35000"/>
                </a:schemeClr>
              </a:solidFill>
              <a:prstDash val="sysDash"/>
              <a:round/>
              <a:headEnd/>
              <a:tailEnd/>
            </a:ln>
            <a:extLst>
              <a:ext uri="{909E8E84-426E-40DD-AFC4-6F175D3DCCD1}">
                <a14:hiddenFill xmlns:a14="http://schemas.microsoft.com/office/drawing/2010/main">
                  <a:noFill/>
                </a14:hiddenFill>
              </a:ext>
            </a:extLst>
          </p:spPr>
        </p:cxnSp>
        <p:cxnSp>
          <p:nvCxnSpPr>
            <p:cNvPr id="36" name="熊猫儿小白白(http://dwz.cn/Wu2UP)@|9FFC:0|FBC:0|LFC:14277081|LBC:16777215"/>
            <p:cNvCxnSpPr>
              <a:cxnSpLocks noChangeShapeType="1"/>
            </p:cNvCxnSpPr>
            <p:nvPr/>
          </p:nvCxnSpPr>
          <p:spPr bwMode="auto">
            <a:xfrm>
              <a:off x="220663" y="3591"/>
              <a:ext cx="1386290" cy="0"/>
            </a:xfrm>
            <a:prstGeom prst="line">
              <a:avLst/>
            </a:prstGeom>
            <a:noFill/>
            <a:ln w="6350">
              <a:solidFill>
                <a:schemeClr val="tx1">
                  <a:lumMod val="65000"/>
                  <a:lumOff val="35000"/>
                </a:schemeClr>
              </a:solidFill>
              <a:prstDash val="sysDash"/>
              <a:round/>
              <a:headEnd/>
              <a:tailEnd type="oval" w="med" len="med"/>
            </a:ln>
            <a:extLst>
              <a:ext uri="{909E8E84-426E-40DD-AFC4-6F175D3DCCD1}">
                <a14:hiddenFill xmlns:a14="http://schemas.microsoft.com/office/drawing/2010/main">
                  <a:noFill/>
                </a14:hiddenFill>
              </a:ext>
            </a:extLst>
          </p:spPr>
        </p:cxnSp>
      </p:grpSp>
      <p:sp>
        <p:nvSpPr>
          <p:cNvPr id="37" name="Oval 65"/>
          <p:cNvSpPr>
            <a:spLocks noChangeArrowheads="1"/>
          </p:cNvSpPr>
          <p:nvPr/>
        </p:nvSpPr>
        <p:spPr bwMode="auto">
          <a:xfrm>
            <a:off x="3183277" y="5605156"/>
            <a:ext cx="4443787" cy="7323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defRPr/>
            </a:pPr>
            <a:endParaRPr lang="zh-CN" altLang="en-US" kern="0">
              <a:solidFill>
                <a:sysClr val="windowText" lastClr="000000"/>
              </a:solidFill>
              <a:latin typeface="Arial" pitchFamily="34" charset="0"/>
              <a:ea typeface="宋体"/>
            </a:endParaRPr>
          </a:p>
        </p:txBody>
      </p:sp>
      <p:grpSp>
        <p:nvGrpSpPr>
          <p:cNvPr id="39" name="组合 38">
            <a:extLst>
              <a:ext uri="{FF2B5EF4-FFF2-40B4-BE49-F238E27FC236}">
                <a16:creationId xmlns:a16="http://schemas.microsoft.com/office/drawing/2014/main" id="{48C71D6B-A309-45B4-9CEB-63535CDE6104}"/>
              </a:ext>
            </a:extLst>
          </p:cNvPr>
          <p:cNvGrpSpPr/>
          <p:nvPr/>
        </p:nvGrpSpPr>
        <p:grpSpPr>
          <a:xfrm>
            <a:off x="440055" y="242570"/>
            <a:ext cx="5430658" cy="951230"/>
            <a:chOff x="440055" y="242570"/>
            <a:chExt cx="5430658" cy="951230"/>
          </a:xfrm>
        </p:grpSpPr>
        <p:sp>
          <p:nvSpPr>
            <p:cNvPr id="41" name="标题 1">
              <a:extLst>
                <a:ext uri="{FF2B5EF4-FFF2-40B4-BE49-F238E27FC236}">
                  <a16:creationId xmlns:a16="http://schemas.microsoft.com/office/drawing/2014/main" id="{D87FE56D-DFA2-4EB5-A287-680E75CC7D43}"/>
                </a:ext>
              </a:extLst>
            </p:cNvPr>
            <p:cNvSpPr txBox="1"/>
            <p:nvPr/>
          </p:nvSpPr>
          <p:spPr>
            <a:xfrm>
              <a:off x="440055" y="242570"/>
              <a:ext cx="5430658" cy="9512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300" b="1" spc="3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薪资构成</a:t>
              </a:r>
            </a:p>
          </p:txBody>
        </p:sp>
        <p:cxnSp>
          <p:nvCxnSpPr>
            <p:cNvPr id="42" name="直接连接符 41">
              <a:extLst>
                <a:ext uri="{FF2B5EF4-FFF2-40B4-BE49-F238E27FC236}">
                  <a16:creationId xmlns:a16="http://schemas.microsoft.com/office/drawing/2014/main" id="{A3A03E69-B03D-4904-BB65-53021EE7CB40}"/>
                </a:ext>
              </a:extLst>
            </p:cNvPr>
            <p:cNvCxnSpPr/>
            <p:nvPr/>
          </p:nvCxnSpPr>
          <p:spPr>
            <a:xfrm>
              <a:off x="540385" y="994410"/>
              <a:ext cx="1050290" cy="1270"/>
            </a:xfrm>
            <a:prstGeom prst="line">
              <a:avLst/>
            </a:prstGeom>
            <a:ln>
              <a:solidFill>
                <a:srgbClr val="FF941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6800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10221154"/>
  <p:tag name="MH_LIBRARY" val="GRAPHIC"/>
  <p:tag name="MH_ORDER" val="文本框 25"/>
</p:tagLst>
</file>

<file path=ppt/tags/tag2.xml><?xml version="1.0" encoding="utf-8"?>
<p:tagLst xmlns:a="http://schemas.openxmlformats.org/drawingml/2006/main" xmlns:r="http://schemas.openxmlformats.org/officeDocument/2006/relationships" xmlns:p="http://schemas.openxmlformats.org/presentationml/2006/main">
  <p:tag name="MH" val="20160410221154"/>
  <p:tag name="MH_LIBRARY" val="GRAPHIC"/>
  <p:tag name="MH_ORDER" val="文本框 25"/>
</p:tagLst>
</file>

<file path=ppt/tags/tag3.xml><?xml version="1.0" encoding="utf-8"?>
<p:tagLst xmlns:a="http://schemas.openxmlformats.org/drawingml/2006/main" xmlns:r="http://schemas.openxmlformats.org/officeDocument/2006/relationships" xmlns:p="http://schemas.openxmlformats.org/presentationml/2006/main">
  <p:tag name="MH" val="20160410221154"/>
  <p:tag name="MH_LIBRARY" val="GRAPHIC"/>
  <p:tag name="MH_ORDER" val="文本框 25"/>
</p:tagLst>
</file>

<file path=ppt/tags/tag4.xml><?xml version="1.0" encoding="utf-8"?>
<p:tagLst xmlns:a="http://schemas.openxmlformats.org/drawingml/2006/main" xmlns:r="http://schemas.openxmlformats.org/officeDocument/2006/relationships" xmlns:p="http://schemas.openxmlformats.org/presentationml/2006/main">
  <p:tag name="MH" val="20160410221154"/>
  <p:tag name="MH_LIBRARY" val="GRAPHIC"/>
  <p:tag name="MH_ORDER" val="文本框 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995</Words>
  <Application>Microsoft Office PowerPoint</Application>
  <PresentationFormat>宽屏</PresentationFormat>
  <Paragraphs>210</Paragraphs>
  <Slides>14</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宋体</vt:lpstr>
      <vt:lpstr>微软雅黑</vt:lpstr>
      <vt:lpstr>微软雅黑 Light</vt:lpstr>
      <vt:lpstr>Arial</vt:lpstr>
      <vt:lpstr>Arial Black</vt:lpstr>
      <vt:lpstr>Calibri</vt:lpstr>
      <vt:lpstr>Calibri Light</vt:lpstr>
      <vt:lpstr>Segoe UI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bg</cp:lastModifiedBy>
  <cp:revision>109</cp:revision>
  <dcterms:created xsi:type="dcterms:W3CDTF">2020-06-03T09:07:40Z</dcterms:created>
  <dcterms:modified xsi:type="dcterms:W3CDTF">2020-09-26T00:33:11Z</dcterms:modified>
</cp:coreProperties>
</file>