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6" r:id="rId4"/>
  </p:sldMasterIdLst>
  <p:notesMasterIdLst>
    <p:notesMasterId r:id="rId6"/>
  </p:notesMasterIdLst>
  <p:sldIdLst>
    <p:sldId id="498" r:id="rId5"/>
    <p:sldId id="486" r:id="rId7"/>
    <p:sldId id="485" r:id="rId8"/>
    <p:sldId id="524" r:id="rId9"/>
    <p:sldId id="528" r:id="rId10"/>
    <p:sldId id="525" r:id="rId11"/>
    <p:sldId id="526" r:id="rId12"/>
    <p:sldId id="527" r:id="rId13"/>
    <p:sldId id="324" r:id="rId14"/>
    <p:sldId id="520" r:id="rId15"/>
    <p:sldId id="489" r:id="rId16"/>
    <p:sldId id="504" r:id="rId17"/>
    <p:sldId id="534" r:id="rId18"/>
    <p:sldId id="310" r:id="rId19"/>
    <p:sldId id="533" r:id="rId20"/>
    <p:sldId id="331" r:id="rId21"/>
    <p:sldId id="502" r:id="rId22"/>
    <p:sldId id="505" r:id="rId23"/>
    <p:sldId id="53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9" autoAdjust="0"/>
    <p:restoredTop sz="94242" autoAdjust="0"/>
  </p:normalViewPr>
  <p:slideViewPr>
    <p:cSldViewPr snapToGrid="0" showGuides="1">
      <p:cViewPr varScale="1">
        <p:scale>
          <a:sx n="98" d="100"/>
          <a:sy n="98" d="100"/>
        </p:scale>
        <p:origin x="-90" y="-294"/>
      </p:cViewPr>
      <p:guideLst>
        <p:guide orient="horz" pos="1469"/>
        <p:guide pos="5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75A9D-F784-42D0-8EB9-90C5F6C609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721E8-178D-45FF-9A2F-36A03CC9A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270" y="13"/>
            <a:ext cx="12173181" cy="6854642"/>
          </a:xfrm>
          <a:custGeom>
            <a:avLst/>
            <a:gdLst/>
            <a:ahLst/>
            <a:cxnLst/>
            <a:rect l="l" t="t" r="r" b="b"/>
            <a:pathLst>
              <a:path w="11501120" h="6480175">
                <a:moveTo>
                  <a:pt x="0" y="6479984"/>
                </a:moveTo>
                <a:lnTo>
                  <a:pt x="11500840" y="6479984"/>
                </a:lnTo>
                <a:lnTo>
                  <a:pt x="11500840" y="0"/>
                </a:lnTo>
                <a:lnTo>
                  <a:pt x="0" y="0"/>
                </a:lnTo>
                <a:lnTo>
                  <a:pt x="0" y="6479984"/>
                </a:lnTo>
                <a:close/>
              </a:path>
            </a:pathLst>
          </a:custGeom>
          <a:solidFill>
            <a:srgbClr val="003BC7"/>
          </a:solid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17" name="bk object 17"/>
          <p:cNvSpPr/>
          <p:nvPr/>
        </p:nvSpPr>
        <p:spPr>
          <a:xfrm>
            <a:off x="18899" y="13"/>
            <a:ext cx="12174269" cy="6609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18" name="bk object 18"/>
          <p:cNvSpPr/>
          <p:nvPr/>
        </p:nvSpPr>
        <p:spPr>
          <a:xfrm>
            <a:off x="10826683" y="354947"/>
            <a:ext cx="870452" cy="286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02146" y="2159744"/>
            <a:ext cx="8394429" cy="7463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808" y="3840481"/>
            <a:ext cx="85391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89447"/>
          </a:xfrm>
        </p:spPr>
        <p:txBody>
          <a:bodyPr lIns="0" tIns="0" rIns="0" bIns="0"/>
          <a:lstStyle>
            <a:lvl1pPr>
              <a:defRPr sz="513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89447"/>
          </a:xfrm>
        </p:spPr>
        <p:txBody>
          <a:bodyPr lIns="0" tIns="0" rIns="0" bIns="0"/>
          <a:lstStyle>
            <a:lvl1pPr>
              <a:defRPr sz="513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35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341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89447"/>
          </a:xfrm>
        </p:spPr>
        <p:txBody>
          <a:bodyPr lIns="0" tIns="0" rIns="0" bIns="0"/>
          <a:lstStyle>
            <a:lvl1pPr>
              <a:defRPr sz="513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311402"/>
            <a:ext cx="12193344" cy="2736483"/>
          </a:xfrm>
          <a:custGeom>
            <a:avLst/>
            <a:gdLst/>
            <a:ahLst/>
            <a:cxnLst/>
            <a:rect l="l" t="t" r="r" b="b"/>
            <a:pathLst>
              <a:path w="11520170" h="2586990">
                <a:moveTo>
                  <a:pt x="0" y="2586558"/>
                </a:moveTo>
                <a:lnTo>
                  <a:pt x="11520004" y="2586558"/>
                </a:lnTo>
                <a:lnTo>
                  <a:pt x="11520004" y="0"/>
                </a:lnTo>
                <a:lnTo>
                  <a:pt x="0" y="0"/>
                </a:lnTo>
                <a:lnTo>
                  <a:pt x="0" y="2586558"/>
                </a:lnTo>
                <a:close/>
              </a:path>
            </a:pathLst>
          </a:custGeom>
          <a:solidFill>
            <a:srgbClr val="003BC7"/>
          </a:solid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270" y="13"/>
            <a:ext cx="12173181" cy="6854642"/>
          </a:xfrm>
          <a:custGeom>
            <a:avLst/>
            <a:gdLst/>
            <a:ahLst/>
            <a:cxnLst/>
            <a:rect l="l" t="t" r="r" b="b"/>
            <a:pathLst>
              <a:path w="11501120" h="6480175">
                <a:moveTo>
                  <a:pt x="0" y="6479984"/>
                </a:moveTo>
                <a:lnTo>
                  <a:pt x="11500840" y="6479984"/>
                </a:lnTo>
                <a:lnTo>
                  <a:pt x="11500840" y="0"/>
                </a:lnTo>
                <a:lnTo>
                  <a:pt x="0" y="0"/>
                </a:lnTo>
                <a:lnTo>
                  <a:pt x="0" y="6479984"/>
                </a:lnTo>
                <a:close/>
              </a:path>
            </a:pathLst>
          </a:custGeom>
          <a:solidFill>
            <a:srgbClr val="003BC7"/>
          </a:solid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17" name="bk object 17"/>
          <p:cNvSpPr/>
          <p:nvPr/>
        </p:nvSpPr>
        <p:spPr>
          <a:xfrm>
            <a:off x="18899" y="13"/>
            <a:ext cx="12174269" cy="6609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18" name="bk object 18"/>
          <p:cNvSpPr/>
          <p:nvPr/>
        </p:nvSpPr>
        <p:spPr>
          <a:xfrm>
            <a:off x="10826683" y="354947"/>
            <a:ext cx="870452" cy="286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02146" y="2159744"/>
            <a:ext cx="8394429" cy="7463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808" y="3840481"/>
            <a:ext cx="85391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89447"/>
          </a:xfrm>
        </p:spPr>
        <p:txBody>
          <a:bodyPr lIns="0" tIns="0" rIns="0" bIns="0"/>
          <a:lstStyle>
            <a:lvl1pPr>
              <a:defRPr sz="513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89447"/>
          </a:xfrm>
        </p:spPr>
        <p:txBody>
          <a:bodyPr lIns="0" tIns="0" rIns="0" bIns="0"/>
          <a:lstStyle>
            <a:lvl1pPr>
              <a:defRPr sz="513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35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341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89447"/>
          </a:xfrm>
        </p:spPr>
        <p:txBody>
          <a:bodyPr lIns="0" tIns="0" rIns="0" bIns="0"/>
          <a:lstStyle>
            <a:lvl1pPr>
              <a:defRPr sz="513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311402"/>
            <a:ext cx="12193344" cy="2736483"/>
          </a:xfrm>
          <a:custGeom>
            <a:avLst/>
            <a:gdLst/>
            <a:ahLst/>
            <a:cxnLst/>
            <a:rect l="l" t="t" r="r" b="b"/>
            <a:pathLst>
              <a:path w="11520170" h="2586990">
                <a:moveTo>
                  <a:pt x="0" y="2586558"/>
                </a:moveTo>
                <a:lnTo>
                  <a:pt x="11520004" y="2586558"/>
                </a:lnTo>
                <a:lnTo>
                  <a:pt x="11520004" y="0"/>
                </a:lnTo>
                <a:lnTo>
                  <a:pt x="0" y="0"/>
                </a:lnTo>
                <a:lnTo>
                  <a:pt x="0" y="2586558"/>
                </a:lnTo>
                <a:close/>
              </a:path>
            </a:pathLst>
          </a:custGeom>
          <a:solidFill>
            <a:srgbClr val="003BC7"/>
          </a:solid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936" y="6377940"/>
            <a:ext cx="2805705" cy="276999"/>
          </a:xfrm>
        </p:spPr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565" y="6377940"/>
            <a:ext cx="3903591" cy="27699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339331" y="6042557"/>
            <a:ext cx="489965" cy="944129"/>
          </a:xfrm>
        </p:spPr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DF0FB-FD36-408D-AFDA-336891C0A2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A7C4-1A23-4BCE-A028-0A2DE9EF8AA6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463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36" y="1577340"/>
            <a:ext cx="109788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565" y="6377940"/>
            <a:ext cx="39035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36" y="6377940"/>
            <a:ext cx="28057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9331" y="6042557"/>
            <a:ext cx="489965" cy="8976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83870">
        <a:defRPr>
          <a:latin typeface="+mn-lt"/>
          <a:ea typeface="+mn-ea"/>
          <a:cs typeface="+mn-cs"/>
        </a:defRPr>
      </a:lvl2pPr>
      <a:lvl3pPr marL="967105">
        <a:defRPr>
          <a:latin typeface="+mn-lt"/>
          <a:ea typeface="+mn-ea"/>
          <a:cs typeface="+mn-cs"/>
        </a:defRPr>
      </a:lvl3pPr>
      <a:lvl4pPr marL="1450975">
        <a:defRPr>
          <a:latin typeface="+mn-lt"/>
          <a:ea typeface="+mn-ea"/>
          <a:cs typeface="+mn-cs"/>
        </a:defRPr>
      </a:lvl4pPr>
      <a:lvl5pPr marL="1934210">
        <a:defRPr>
          <a:latin typeface="+mn-lt"/>
          <a:ea typeface="+mn-ea"/>
          <a:cs typeface="+mn-cs"/>
        </a:defRPr>
      </a:lvl5pPr>
      <a:lvl6pPr marL="2418080">
        <a:defRPr>
          <a:latin typeface="+mn-lt"/>
          <a:ea typeface="+mn-ea"/>
          <a:cs typeface="+mn-cs"/>
        </a:defRPr>
      </a:lvl6pPr>
      <a:lvl7pPr marL="2901950">
        <a:defRPr>
          <a:latin typeface="+mn-lt"/>
          <a:ea typeface="+mn-ea"/>
          <a:cs typeface="+mn-cs"/>
        </a:defRPr>
      </a:lvl7pPr>
      <a:lvl8pPr marL="3385185">
        <a:defRPr>
          <a:latin typeface="+mn-lt"/>
          <a:ea typeface="+mn-ea"/>
          <a:cs typeface="+mn-cs"/>
        </a:defRPr>
      </a:lvl8pPr>
      <a:lvl9pPr marL="386905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83870">
        <a:defRPr>
          <a:latin typeface="+mn-lt"/>
          <a:ea typeface="+mn-ea"/>
          <a:cs typeface="+mn-cs"/>
        </a:defRPr>
      </a:lvl2pPr>
      <a:lvl3pPr marL="967105">
        <a:defRPr>
          <a:latin typeface="+mn-lt"/>
          <a:ea typeface="+mn-ea"/>
          <a:cs typeface="+mn-cs"/>
        </a:defRPr>
      </a:lvl3pPr>
      <a:lvl4pPr marL="1450975">
        <a:defRPr>
          <a:latin typeface="+mn-lt"/>
          <a:ea typeface="+mn-ea"/>
          <a:cs typeface="+mn-cs"/>
        </a:defRPr>
      </a:lvl4pPr>
      <a:lvl5pPr marL="1934210">
        <a:defRPr>
          <a:latin typeface="+mn-lt"/>
          <a:ea typeface="+mn-ea"/>
          <a:cs typeface="+mn-cs"/>
        </a:defRPr>
      </a:lvl5pPr>
      <a:lvl6pPr marL="2418080">
        <a:defRPr>
          <a:latin typeface="+mn-lt"/>
          <a:ea typeface="+mn-ea"/>
          <a:cs typeface="+mn-cs"/>
        </a:defRPr>
      </a:lvl6pPr>
      <a:lvl7pPr marL="2901950">
        <a:defRPr>
          <a:latin typeface="+mn-lt"/>
          <a:ea typeface="+mn-ea"/>
          <a:cs typeface="+mn-cs"/>
        </a:defRPr>
      </a:lvl7pPr>
      <a:lvl8pPr marL="3385185">
        <a:defRPr>
          <a:latin typeface="+mn-lt"/>
          <a:ea typeface="+mn-ea"/>
          <a:cs typeface="+mn-cs"/>
        </a:defRPr>
      </a:lvl8pPr>
      <a:lvl9pPr marL="3869055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2970" y="1390374"/>
            <a:ext cx="1655396" cy="7463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003BC7"/>
                </a:solidFill>
                <a:latin typeface="方正大黑简体" panose="02000000000000000000" charset="-122"/>
                <a:cs typeface="方正大黑简体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36" y="1577340"/>
            <a:ext cx="109788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565" y="6377940"/>
            <a:ext cx="39035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36" y="6377940"/>
            <a:ext cx="28057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9331" y="6042557"/>
            <a:ext cx="489965" cy="8976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70" b="0" i="0">
                <a:solidFill>
                  <a:srgbClr val="003BFF"/>
                </a:solidFill>
                <a:latin typeface="方正细黑一简体" panose="02010601030101010101" charset="-122"/>
                <a:cs typeface="方正细黑一简体" panose="02010601030101010101" charset="-122"/>
              </a:defRPr>
            </a:lvl1pPr>
          </a:lstStyle>
          <a:p>
            <a:pPr marL="26670">
              <a:lnSpc>
                <a:spcPts val="3460"/>
              </a:lnSpc>
            </a:pPr>
            <a:fld id="{81D60167-4931-47E6-BA6A-407CBD079E47}" type="slidenum">
              <a:rPr lang="en-US" altLang="zh-CN" spc="11" smtClean="0"/>
            </a:fld>
            <a:endParaRPr lang="en-US" altLang="zh-CN" spc="1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83870">
        <a:defRPr>
          <a:latin typeface="+mn-lt"/>
          <a:ea typeface="+mn-ea"/>
          <a:cs typeface="+mn-cs"/>
        </a:defRPr>
      </a:lvl2pPr>
      <a:lvl3pPr marL="967105">
        <a:defRPr>
          <a:latin typeface="+mn-lt"/>
          <a:ea typeface="+mn-ea"/>
          <a:cs typeface="+mn-cs"/>
        </a:defRPr>
      </a:lvl3pPr>
      <a:lvl4pPr marL="1450975">
        <a:defRPr>
          <a:latin typeface="+mn-lt"/>
          <a:ea typeface="+mn-ea"/>
          <a:cs typeface="+mn-cs"/>
        </a:defRPr>
      </a:lvl4pPr>
      <a:lvl5pPr marL="1934210">
        <a:defRPr>
          <a:latin typeface="+mn-lt"/>
          <a:ea typeface="+mn-ea"/>
          <a:cs typeface="+mn-cs"/>
        </a:defRPr>
      </a:lvl5pPr>
      <a:lvl6pPr marL="2418080">
        <a:defRPr>
          <a:latin typeface="+mn-lt"/>
          <a:ea typeface="+mn-ea"/>
          <a:cs typeface="+mn-cs"/>
        </a:defRPr>
      </a:lvl6pPr>
      <a:lvl7pPr marL="2901950">
        <a:defRPr>
          <a:latin typeface="+mn-lt"/>
          <a:ea typeface="+mn-ea"/>
          <a:cs typeface="+mn-cs"/>
        </a:defRPr>
      </a:lvl7pPr>
      <a:lvl8pPr marL="3385185">
        <a:defRPr>
          <a:latin typeface="+mn-lt"/>
          <a:ea typeface="+mn-ea"/>
          <a:cs typeface="+mn-cs"/>
        </a:defRPr>
      </a:lvl8pPr>
      <a:lvl9pPr marL="386905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83870">
        <a:defRPr>
          <a:latin typeface="+mn-lt"/>
          <a:ea typeface="+mn-ea"/>
          <a:cs typeface="+mn-cs"/>
        </a:defRPr>
      </a:lvl2pPr>
      <a:lvl3pPr marL="967105">
        <a:defRPr>
          <a:latin typeface="+mn-lt"/>
          <a:ea typeface="+mn-ea"/>
          <a:cs typeface="+mn-cs"/>
        </a:defRPr>
      </a:lvl3pPr>
      <a:lvl4pPr marL="1450975">
        <a:defRPr>
          <a:latin typeface="+mn-lt"/>
          <a:ea typeface="+mn-ea"/>
          <a:cs typeface="+mn-cs"/>
        </a:defRPr>
      </a:lvl4pPr>
      <a:lvl5pPr marL="1934210">
        <a:defRPr>
          <a:latin typeface="+mn-lt"/>
          <a:ea typeface="+mn-ea"/>
          <a:cs typeface="+mn-cs"/>
        </a:defRPr>
      </a:lvl5pPr>
      <a:lvl6pPr marL="2418080">
        <a:defRPr>
          <a:latin typeface="+mn-lt"/>
          <a:ea typeface="+mn-ea"/>
          <a:cs typeface="+mn-cs"/>
        </a:defRPr>
      </a:lvl6pPr>
      <a:lvl7pPr marL="2901950">
        <a:defRPr>
          <a:latin typeface="+mn-lt"/>
          <a:ea typeface="+mn-ea"/>
          <a:cs typeface="+mn-cs"/>
        </a:defRPr>
      </a:lvl7pPr>
      <a:lvl8pPr marL="3385185">
        <a:defRPr>
          <a:latin typeface="+mn-lt"/>
          <a:ea typeface="+mn-ea"/>
          <a:cs typeface="+mn-cs"/>
        </a:defRPr>
      </a:lvl8pPr>
      <a:lvl9pPr marL="386905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3915052"/>
            <a:ext cx="12192000" cy="29429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93304" y="4164496"/>
            <a:ext cx="9929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天准科技</a:t>
            </a:r>
            <a:r>
              <a:rPr kumimoji="1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年度校园招聘宣讲会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32653" y="5168348"/>
            <a:ext cx="70269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苏州天准科技股份有限公司  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技术协助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 descr="规划图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4104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184827" y="350180"/>
            <a:ext cx="211090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区域位置</a:t>
            </a:r>
            <a:r>
              <a:rPr lang="en-US" alt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9379" y="1095021"/>
            <a:ext cx="11488365" cy="546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17"/>
          <p:cNvSpPr txBox="1"/>
          <p:nvPr/>
        </p:nvSpPr>
        <p:spPr>
          <a:xfrm>
            <a:off x="204281" y="448871"/>
            <a:ext cx="222763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粗黑_GBK" panose="02000000000000000000" charset="-122"/>
              </a:defRPr>
            </a:lvl1pPr>
          </a:lstStyle>
          <a:p>
            <a:pPr lvl="0">
              <a:defRPr/>
            </a:pPr>
            <a:r>
              <a:rPr lang="zh-CN" altLang="en-US" sz="2400" noProof="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工作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环境</a:t>
            </a:r>
            <a:r>
              <a:rPr lang="en-US" altLang="zh-CN" sz="240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—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758503" y="1050947"/>
            <a:ext cx="0" cy="47727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11285" y="1040860"/>
            <a:ext cx="11546731" cy="551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17"/>
          <p:cNvSpPr txBox="1"/>
          <p:nvPr/>
        </p:nvSpPr>
        <p:spPr>
          <a:xfrm>
            <a:off x="615869" y="491342"/>
            <a:ext cx="42507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粗黑_GBK" panose="02000000000000000000" charset="-122"/>
              </a:defRPr>
            </a:lvl1pPr>
          </a:lstStyle>
          <a:p>
            <a:pPr lvl="0">
              <a:defRPr/>
            </a:pPr>
            <a:r>
              <a:rPr lang="zh-CN" altLang="en-US" sz="2400" noProof="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食堂环境</a:t>
            </a: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及配置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——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微信图片_2020110613030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1465" y="3394952"/>
            <a:ext cx="2607012" cy="3161491"/>
          </a:xfrm>
          <a:prstGeom prst="rect">
            <a:avLst/>
          </a:prstGeom>
        </p:spPr>
      </p:pic>
      <p:pic>
        <p:nvPicPr>
          <p:cNvPr id="7" name="图片 6" descr="微信图片_202011061303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8749" y="3394955"/>
            <a:ext cx="2178995" cy="3151760"/>
          </a:xfrm>
          <a:prstGeom prst="rect">
            <a:avLst/>
          </a:prstGeom>
        </p:spPr>
      </p:pic>
      <p:pic>
        <p:nvPicPr>
          <p:cNvPr id="8" name="图片 7" descr="微信图片_202011061303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9430" y="3394952"/>
            <a:ext cx="3151761" cy="3171218"/>
          </a:xfrm>
          <a:prstGeom prst="rect">
            <a:avLst/>
          </a:prstGeom>
        </p:spPr>
      </p:pic>
      <p:pic>
        <p:nvPicPr>
          <p:cNvPr id="9" name="图片 8" descr="微信图片_2020110613030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557" y="1070044"/>
            <a:ext cx="3657600" cy="5476672"/>
          </a:xfrm>
          <a:prstGeom prst="rect">
            <a:avLst/>
          </a:prstGeom>
        </p:spPr>
      </p:pic>
      <p:pic>
        <p:nvPicPr>
          <p:cNvPr id="13" name="图片 12" descr="微信图片_2020110613030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9159" y="1070042"/>
            <a:ext cx="7908586" cy="2324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17"/>
          <p:cNvSpPr txBox="1"/>
          <p:nvPr/>
        </p:nvSpPr>
        <p:spPr>
          <a:xfrm>
            <a:off x="615869" y="491342"/>
            <a:ext cx="42507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粗黑_GBK" panose="02000000000000000000" charset="-122"/>
              </a:defRPr>
            </a:lvl1pPr>
          </a:lstStyle>
          <a:p>
            <a:pPr lvl="0">
              <a:defRPr/>
            </a:pPr>
            <a:r>
              <a:rPr lang="zh-CN" altLang="en-US" sz="240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休息室</a:t>
            </a:r>
            <a:r>
              <a:rPr lang="zh-CN" altLang="en-US" sz="2400" noProof="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环境</a:t>
            </a: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及配置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——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1604639064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013" y="3696511"/>
            <a:ext cx="5778230" cy="2821021"/>
          </a:xfrm>
          <a:prstGeom prst="rect">
            <a:avLst/>
          </a:prstGeom>
        </p:spPr>
      </p:pic>
      <p:pic>
        <p:nvPicPr>
          <p:cNvPr id="12" name="图片 11" descr="微信图片_202011061303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9787" y="1070043"/>
            <a:ext cx="5762017" cy="2801566"/>
          </a:xfrm>
          <a:prstGeom prst="rect">
            <a:avLst/>
          </a:prstGeom>
        </p:spPr>
      </p:pic>
      <p:pic>
        <p:nvPicPr>
          <p:cNvPr id="13" name="图片 12" descr="微信图片_20201106130309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285" y="1070041"/>
            <a:ext cx="5768501" cy="2597285"/>
          </a:xfrm>
          <a:prstGeom prst="rect">
            <a:avLst/>
          </a:prstGeom>
        </p:spPr>
      </p:pic>
      <p:pic>
        <p:nvPicPr>
          <p:cNvPr id="14" name="图片 13" descr="微信图片_2020110613030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9515" y="3852153"/>
            <a:ext cx="5749047" cy="268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17"/>
          <p:cNvSpPr txBox="1"/>
          <p:nvPr/>
        </p:nvSpPr>
        <p:spPr>
          <a:xfrm>
            <a:off x="252919" y="362971"/>
            <a:ext cx="321217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粗黑_GBK" panose="02000000000000000000" charset="-122"/>
              </a:defRPr>
            </a:lvl1pPr>
          </a:lstStyle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生活区环境及</a:t>
            </a: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配置</a:t>
            </a:r>
            <a:r>
              <a:rPr lang="en-US" altLang="zh-CN" sz="2400" dirty="0" smtClean="0">
                <a:latin typeface="黑体" panose="02010609060101010101" charset="-122"/>
                <a:ea typeface="黑体" panose="02010609060101010101" charset="-122"/>
              </a:rPr>
              <a:t>---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1" name="object 21"/>
          <p:cNvSpPr txBox="1"/>
          <p:nvPr/>
        </p:nvSpPr>
        <p:spPr>
          <a:xfrm>
            <a:off x="466928" y="958207"/>
            <a:ext cx="3180943" cy="4873870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35560">
              <a:lnSpc>
                <a:spcPts val="3360"/>
              </a:lnSpc>
              <a:spcBef>
                <a:spcPts val="105"/>
              </a:spcBef>
            </a:pPr>
            <a:endParaRPr lang="en-US" altLang="zh-CN" sz="2200" b="1" spc="-42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方正兰亭粗黑_GBK" panose="02000000000000000000" charset="-122"/>
            </a:endParaRPr>
          </a:p>
          <a:p>
            <a:pPr marL="35560">
              <a:lnSpc>
                <a:spcPts val="3360"/>
              </a:lnSpc>
              <a:spcBef>
                <a:spcPts val="105"/>
              </a:spcBef>
            </a:pPr>
            <a:r>
              <a:rPr lang="zh-CN" altLang="en-US" sz="2200" b="1" spc="-42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粗黑_GBK" panose="02000000000000000000" charset="-122"/>
              </a:rPr>
              <a:t>员工公寓</a:t>
            </a:r>
            <a:endParaRPr lang="en-US" altLang="zh-CN" sz="2200" b="1" spc="-42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方正兰亭粗黑_GBK" panose="02000000000000000000" charset="-122"/>
            </a:endParaRPr>
          </a:p>
          <a:p>
            <a:pPr marL="35560">
              <a:lnSpc>
                <a:spcPts val="3360"/>
              </a:lnSpc>
              <a:spcBef>
                <a:spcPts val="105"/>
              </a:spcBef>
            </a:pPr>
            <a:r>
              <a:rPr lang="zh-CN" altLang="en-US" spc="26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在公司高速发展的同时，为了给员工更舒适、方便的生活环境</a:t>
            </a:r>
            <a:r>
              <a:rPr lang="zh-CN" altLang="en-US" spc="26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，公司在工作区域周边租赁公寓生活。</a:t>
            </a:r>
            <a:endParaRPr lang="en-US" altLang="zh-CN" spc="26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方正兰亭黑_GB18030" panose="02000000000000000000" charset="-122"/>
            </a:endParaRPr>
          </a:p>
          <a:p>
            <a:pPr marL="35560">
              <a:lnSpc>
                <a:spcPts val="3360"/>
              </a:lnSpc>
              <a:spcBef>
                <a:spcPts val="105"/>
              </a:spcBef>
            </a:pPr>
            <a:r>
              <a:rPr lang="zh-CN" altLang="en-US" spc="26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*</a:t>
            </a:r>
            <a:r>
              <a:rPr lang="zh-CN" altLang="en-US" spc="26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内含空调、电视、免费水电、书桌</a:t>
            </a:r>
            <a:r>
              <a:rPr lang="en-US" altLang="zh-CN" spc="26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/</a:t>
            </a:r>
            <a:r>
              <a:rPr lang="zh-CN" altLang="en-US" spc="26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书柜、独立卫生间、独立洗漱</a:t>
            </a:r>
            <a:r>
              <a:rPr lang="zh-CN" altLang="en-US" spc="26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台。</a:t>
            </a:r>
            <a:endParaRPr lang="en-US" altLang="zh-CN" spc="26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方正兰亭黑_GB18030" panose="02000000000000000000" charset="-122"/>
            </a:endParaRPr>
          </a:p>
          <a:p>
            <a:pPr marL="35560">
              <a:lnSpc>
                <a:spcPts val="3360"/>
              </a:lnSpc>
              <a:spcBef>
                <a:spcPts val="105"/>
              </a:spcBef>
            </a:pPr>
            <a:r>
              <a:rPr lang="zh-CN" altLang="en-US" spc="26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*房租免费</a:t>
            </a:r>
            <a:endParaRPr lang="en-US" altLang="zh-CN" spc="26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5560">
              <a:lnSpc>
                <a:spcPts val="3360"/>
              </a:lnSpc>
              <a:spcBef>
                <a:spcPts val="105"/>
              </a:spcBef>
            </a:pPr>
            <a:r>
              <a:rPr lang="zh-CN" altLang="en-US" spc="26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*大专：</a:t>
            </a:r>
            <a:r>
              <a:rPr lang="en-US" altLang="zh-CN" spc="26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4-6</a:t>
            </a:r>
            <a:r>
              <a:rPr lang="zh-CN" altLang="en-US" spc="26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兰亭黑_GB18030" panose="02000000000000000000" charset="-122"/>
              </a:rPr>
              <a:t>人间</a:t>
            </a:r>
            <a:endParaRPr lang="en-US" altLang="zh-CN" spc="26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方正兰亭黑_GB18030" panose="02000000000000000000" charset="-122"/>
            </a:endParaRPr>
          </a:p>
        </p:txBody>
      </p:sp>
      <p:sp>
        <p:nvSpPr>
          <p:cNvPr id="86" name="object 26"/>
          <p:cNvSpPr/>
          <p:nvPr/>
        </p:nvSpPr>
        <p:spPr>
          <a:xfrm>
            <a:off x="1449280" y="2607198"/>
            <a:ext cx="36271" cy="2015"/>
          </a:xfrm>
          <a:custGeom>
            <a:avLst/>
            <a:gdLst/>
            <a:ahLst/>
            <a:cxnLst/>
            <a:rect l="l" t="t" r="r" b="b"/>
            <a:pathLst>
              <a:path w="34290" h="1905">
                <a:moveTo>
                  <a:pt x="33810" y="0"/>
                </a:moveTo>
                <a:lnTo>
                  <a:pt x="22817" y="682"/>
                </a:lnTo>
                <a:lnTo>
                  <a:pt x="11537" y="1179"/>
                </a:lnTo>
                <a:lnTo>
                  <a:pt x="0" y="1483"/>
                </a:lnTo>
                <a:lnTo>
                  <a:pt x="11982" y="1169"/>
                </a:lnTo>
                <a:lnTo>
                  <a:pt x="23123" y="671"/>
                </a:lnTo>
                <a:lnTo>
                  <a:pt x="3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905"/>
          </a:p>
        </p:txBody>
      </p:sp>
      <p:sp>
        <p:nvSpPr>
          <p:cNvPr id="91" name="object 31"/>
          <p:cNvSpPr/>
          <p:nvPr/>
        </p:nvSpPr>
        <p:spPr>
          <a:xfrm>
            <a:off x="2634103" y="2507886"/>
            <a:ext cx="81947" cy="3358"/>
          </a:xfrm>
          <a:custGeom>
            <a:avLst/>
            <a:gdLst/>
            <a:ahLst/>
            <a:cxnLst/>
            <a:rect l="l" t="t" r="r" b="b"/>
            <a:pathLst>
              <a:path w="77469" h="3175">
                <a:moveTo>
                  <a:pt x="77190" y="0"/>
                </a:moveTo>
                <a:lnTo>
                  <a:pt x="58585" y="1154"/>
                </a:lnTo>
                <a:lnTo>
                  <a:pt x="39490" y="1998"/>
                </a:lnTo>
                <a:lnTo>
                  <a:pt x="19947" y="2516"/>
                </a:lnTo>
                <a:lnTo>
                  <a:pt x="0" y="2692"/>
                </a:lnTo>
                <a:lnTo>
                  <a:pt x="20610" y="2511"/>
                </a:lnTo>
                <a:lnTo>
                  <a:pt x="40241" y="1984"/>
                </a:lnTo>
                <a:lnTo>
                  <a:pt x="59103" y="1138"/>
                </a:lnTo>
                <a:lnTo>
                  <a:pt x="771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905"/>
          </a:p>
        </p:txBody>
      </p:sp>
      <p:cxnSp>
        <p:nvCxnSpPr>
          <p:cNvPr id="3" name="直接连接符 2"/>
          <p:cNvCxnSpPr/>
          <p:nvPr/>
        </p:nvCxnSpPr>
        <p:spPr>
          <a:xfrm>
            <a:off x="3758503" y="1050947"/>
            <a:ext cx="0" cy="47727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住宿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41708" y="3375378"/>
            <a:ext cx="2896834" cy="3151882"/>
          </a:xfrm>
          <a:prstGeom prst="rect">
            <a:avLst/>
          </a:prstGeom>
        </p:spPr>
      </p:pic>
      <p:pic>
        <p:nvPicPr>
          <p:cNvPr id="12" name="图片 11" descr="住宿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41741" y="3397954"/>
            <a:ext cx="2457908" cy="3105165"/>
          </a:xfrm>
          <a:prstGeom prst="rect">
            <a:avLst/>
          </a:prstGeom>
        </p:spPr>
      </p:pic>
      <p:pic>
        <p:nvPicPr>
          <p:cNvPr id="13" name="图片 12" descr="住宿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0278" y="3397957"/>
            <a:ext cx="2488272" cy="3139030"/>
          </a:xfrm>
          <a:prstGeom prst="rect">
            <a:avLst/>
          </a:prstGeom>
        </p:spPr>
      </p:pic>
      <p:pic>
        <p:nvPicPr>
          <p:cNvPr id="14" name="图片 13" descr="住宿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472" y="1106310"/>
            <a:ext cx="3679284" cy="226906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6483" y="1106311"/>
            <a:ext cx="4173165" cy="228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17"/>
          <p:cNvSpPr txBox="1"/>
          <p:nvPr/>
        </p:nvSpPr>
        <p:spPr>
          <a:xfrm>
            <a:off x="615869" y="491342"/>
            <a:ext cx="42507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粗黑_GBK" panose="02000000000000000000" charset="-122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详细薪资标准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——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5869" y="1324947"/>
            <a:ext cx="11098611" cy="545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大专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endParaRPr kumimoji="0" lang="en-US" altLang="zh-CN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试用期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实习期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3-6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5500</a:t>
            </a:r>
            <a:r>
              <a:rPr kumimoji="0" lang="en-US" altLang="zh-CN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-7500</a:t>
            </a:r>
            <a:r>
              <a:rPr kumimoji="0" lang="zh-CN" altLang="en-US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元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转正定岗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：缴纳五险一金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按技能等级评定晋升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0" lang="en-US" altLang="zh-CN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工作时间：常日班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8:30-17:30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en-US" altLang="zh-CN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休息时间：月休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天，年假</a:t>
            </a:r>
            <a:r>
              <a:rPr lang="en-US" altLang="zh-CN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天</a:t>
            </a:r>
            <a:endParaRPr lang="en-US" altLang="zh-CN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餐费补贴：月补贴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400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左右</a:t>
            </a:r>
            <a:endParaRPr kumimoji="0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>
              <a:lnSpc>
                <a:spcPct val="125000"/>
              </a:lnSpc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   车补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200/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   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出差后出差补贴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30/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天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  学历津贴200生日津贴100                                 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kumimoji="0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我们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将提供：</a:t>
            </a:r>
            <a:endParaRPr kumimoji="0" lang="zh-CN" altLang="zh-CN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30607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有竞争力的薪酬、丰富的企业文化、优厚的福利待遇、公平的激励机制、完善的</a:t>
            </a:r>
            <a:r>
              <a:rPr kumimoji="0" lang="zh-CN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培训平台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与发展！</a:t>
            </a:r>
            <a:endParaRPr kumimoji="0" lang="zh-CN" altLang="zh-CN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3060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苏州天准科技股份有限公司</a:t>
            </a:r>
            <a:r>
              <a:rPr kumimoji="0" lang="zh-CN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诚邀您加入共发展、创辉煌！！！</a:t>
            </a:r>
            <a:endParaRPr kumimoji="0" lang="zh-CN" altLang="zh-CN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2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17"/>
          <p:cNvSpPr txBox="1"/>
          <p:nvPr/>
        </p:nvSpPr>
        <p:spPr>
          <a:xfrm>
            <a:off x="615869" y="491342"/>
            <a:ext cx="139302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粗黑_GBK" panose="02000000000000000000" charset="-122"/>
              </a:defRPr>
            </a:lvl1pPr>
          </a:lstStyle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岗位需求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37745" y="1254696"/>
          <a:ext cx="11313268" cy="5223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0646"/>
                <a:gridCol w="986209"/>
                <a:gridCol w="5836413"/>
              </a:tblGrid>
              <a:tr h="87418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岗位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人数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专业及要求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116547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电气</a:t>
                      </a:r>
                      <a:r>
                        <a:rPr lang="zh-CN" sz="2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维护</a:t>
                      </a:r>
                      <a:r>
                        <a:rPr lang="en-US" altLang="zh-CN" sz="2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en-US" altLang="zh-CN" sz="16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16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售后工程师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电气自动化、工业机器人</a:t>
                      </a:r>
                      <a:r>
                        <a:rPr lang="zh-CN" altLang="en-US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endParaRPr lang="en-US" alt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供电技术类</a:t>
                      </a:r>
                      <a:r>
                        <a:rPr lang="zh-CN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相关专业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1064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</a:t>
                      </a:r>
                      <a:r>
                        <a:rPr lang="zh-CN" altLang="en-US" sz="2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维护</a:t>
                      </a:r>
                      <a:r>
                        <a:rPr lang="en-US" altLang="zh-CN" sz="2000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en-US" altLang="zh-CN" sz="16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16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售后工程师</a:t>
                      </a:r>
                      <a:endParaRPr lang="zh-CN" alt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机电一体化、机械、数控类相关专业</a:t>
                      </a:r>
                      <a:endParaRPr 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116547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自动化</a:t>
                      </a:r>
                      <a:r>
                        <a:rPr lang="en-US" altLang="zh-CN" sz="20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0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售后工程师</a:t>
                      </a:r>
                      <a:endParaRPr lang="zh-CN" altLang="en-US" sz="2000" b="1" kern="0" dirty="0">
                        <a:solidFill>
                          <a:schemeClr val="lt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50</a:t>
                      </a:r>
                      <a:endParaRPr lang="zh-CN" altLang="en-US" sz="2000" kern="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机电、机械、电气、自动化类相关专业</a:t>
                      </a:r>
                      <a:endParaRPr lang="zh-CN" alt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95420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测量自动化系统</a:t>
                      </a:r>
                      <a:r>
                        <a:rPr lang="en-US" altLang="zh-CN" sz="20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000" b="1" kern="0" dirty="0" smtClean="0">
                          <a:solidFill>
                            <a:schemeClr val="l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售后工程师</a:t>
                      </a:r>
                      <a:endParaRPr lang="zh-CN" altLang="en-US" sz="2000" b="1" kern="0" dirty="0">
                        <a:solidFill>
                          <a:schemeClr val="lt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30</a:t>
                      </a:r>
                      <a:endParaRPr lang="zh-CN" altLang="en-US" sz="2000" kern="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机电</a:t>
                      </a:r>
                      <a:r>
                        <a:rPr lang="zh-CN" altLang="en-US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、机械</a:t>
                      </a:r>
                      <a:r>
                        <a:rPr lang="zh-CN" altLang="en-US" sz="20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、电气、自动化类</a:t>
                      </a:r>
                      <a:r>
                        <a:rPr lang="zh-CN" altLang="en-US" sz="20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相关专业</a:t>
                      </a:r>
                      <a:endParaRPr lang="zh-CN" altLang="zh-CN" sz="20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350195" y="547562"/>
            <a:ext cx="42996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公司福利待遇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196" y="1050587"/>
            <a:ext cx="115564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一、部分天准福利：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保险：按国家法律规定缴纳社会保险（五险一金） ，商业意外险，商业医疗险；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休假：所有国家法定节假日、带薪假、 公司福利公休等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用餐安排：免费提供多样化的工作餐；咖啡、水果、点心等休闲食品不限量供应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4.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宿舍安排：科技城优租房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5.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通讯：免费手机与通讯套餐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6.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交通：免费班车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7.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员工关怀：年度免费体检套餐；妇女节、端午节、中秋节等节日福利礼包；生日、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结婚、生育等员工关怀红包</a:t>
            </a:r>
            <a:endParaRPr lang="en-US" altLang="zh-CN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8. </a:t>
            </a:r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团队建设：多种日常休闲运动设施（台球、桌上足球、乒乓 球等），定期的拓展、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旅游、部门聚餐等活动；每月生日聚会；年终春节晚宴；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1557" y="4182894"/>
            <a:ext cx="11439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二、培训体系：  通用类培训：入职基础培训、管理手法及沟通技巧、团队拓展等内外部培训机会。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在职技术提升类培训：日常参与项目历练及技术提升培训、开发中心定期的项目经验及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技术专长分享与交流。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行业技术交流机会：与国内一流高等院校项目合作及技术研讨、参与国内外自动化领域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行业动态交流会议与参访机会等。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三、晋升通道：双通道的晋升目标：管理通道、专业通道并行的职业发展通道。 </a:t>
            </a:r>
            <a:endParaRPr lang="zh-CN" altLang="en-US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17"/>
          <p:cNvSpPr txBox="1"/>
          <p:nvPr/>
        </p:nvSpPr>
        <p:spPr>
          <a:xfrm>
            <a:off x="615869" y="491342"/>
            <a:ext cx="42507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>
              <a:lnSpc>
                <a:spcPct val="100000"/>
              </a:lnSpc>
              <a:spcBef>
                <a:spcPts val="100"/>
              </a:spcBef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粗黑_GBK" panose="02000000000000000000" charset="-122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校园招聘面试流程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——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994" y="3736804"/>
            <a:ext cx="5247640" cy="161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2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2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2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gray">
          <a:xfrm>
            <a:off x="2217657" y="1878126"/>
            <a:ext cx="400050" cy="449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4679870" y="1878126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gray">
          <a:xfrm>
            <a:off x="5287882" y="1843082"/>
            <a:ext cx="259766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gray">
          <a:xfrm>
            <a:off x="5287883" y="1843082"/>
            <a:ext cx="1703387" cy="519351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gray">
          <a:xfrm>
            <a:off x="5399008" y="1843876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gray">
          <a:xfrm>
            <a:off x="5424408" y="1851813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gray">
          <a:xfrm>
            <a:off x="5478383" y="1842288"/>
            <a:ext cx="1335087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gray">
          <a:xfrm>
            <a:off x="361869" y="1838320"/>
            <a:ext cx="259766" cy="519351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gray">
          <a:xfrm>
            <a:off x="361869" y="1838320"/>
            <a:ext cx="259766" cy="519351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gray">
          <a:xfrm>
            <a:off x="472994" y="1837526"/>
            <a:ext cx="1481138" cy="519351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gray">
          <a:xfrm>
            <a:off x="474583" y="1840701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gray">
          <a:xfrm>
            <a:off x="547607" y="1839113"/>
            <a:ext cx="1333500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Group 18"/>
          <p:cNvGrpSpPr/>
          <p:nvPr/>
        </p:nvGrpSpPr>
        <p:grpSpPr bwMode="auto">
          <a:xfrm>
            <a:off x="568244" y="1457438"/>
            <a:ext cx="1290638" cy="1277938"/>
            <a:chOff x="4166" y="1706"/>
            <a:chExt cx="1252" cy="1252"/>
          </a:xfrm>
        </p:grpSpPr>
        <p:sp>
          <p:nvSpPr>
            <p:cNvPr id="18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Oval 23"/>
          <p:cNvSpPr>
            <a:spLocks noChangeArrowheads="1"/>
          </p:cNvSpPr>
          <p:nvPr/>
        </p:nvSpPr>
        <p:spPr bwMode="gray">
          <a:xfrm>
            <a:off x="2825669" y="1843082"/>
            <a:ext cx="259766" cy="519351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gray">
          <a:xfrm>
            <a:off x="2825669" y="1843082"/>
            <a:ext cx="259766" cy="519351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gray">
          <a:xfrm>
            <a:off x="2936794" y="1843876"/>
            <a:ext cx="1481138" cy="519351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gray">
          <a:xfrm>
            <a:off x="2938383" y="1845463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gray">
          <a:xfrm>
            <a:off x="3009819" y="1842288"/>
            <a:ext cx="1333500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8" name="Group 28"/>
          <p:cNvGrpSpPr/>
          <p:nvPr/>
        </p:nvGrpSpPr>
        <p:grpSpPr bwMode="auto">
          <a:xfrm>
            <a:off x="3032044" y="1457438"/>
            <a:ext cx="1290638" cy="1277938"/>
            <a:chOff x="4166" y="1706"/>
            <a:chExt cx="1252" cy="1252"/>
          </a:xfrm>
        </p:grpSpPr>
        <p:sp>
          <p:nvSpPr>
            <p:cNvPr id="29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Group 33"/>
          <p:cNvGrpSpPr/>
          <p:nvPr/>
        </p:nvGrpSpPr>
        <p:grpSpPr bwMode="auto">
          <a:xfrm>
            <a:off x="5502195" y="1457438"/>
            <a:ext cx="1292225" cy="1277938"/>
            <a:chOff x="4166" y="1706"/>
            <a:chExt cx="1252" cy="1252"/>
          </a:xfrm>
        </p:grpSpPr>
        <p:sp>
          <p:nvSpPr>
            <p:cNvPr id="34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 Box 38"/>
          <p:cNvSpPr txBox="1">
            <a:spLocks noChangeArrowheads="1"/>
          </p:cNvSpPr>
          <p:nvPr/>
        </p:nvSpPr>
        <p:spPr bwMode="gray">
          <a:xfrm>
            <a:off x="738870" y="1930513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宣讲会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gray">
          <a:xfrm>
            <a:off x="3058070" y="1930513"/>
            <a:ext cx="121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简历投递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AutoShape 6"/>
          <p:cNvSpPr>
            <a:spLocks noChangeArrowheads="1"/>
          </p:cNvSpPr>
          <p:nvPr/>
        </p:nvSpPr>
        <p:spPr bwMode="gray">
          <a:xfrm>
            <a:off x="7226537" y="3960926"/>
            <a:ext cx="400050" cy="449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gray">
          <a:xfrm>
            <a:off x="9688750" y="3960926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Oval 8"/>
          <p:cNvSpPr>
            <a:spLocks noChangeArrowheads="1"/>
          </p:cNvSpPr>
          <p:nvPr/>
        </p:nvSpPr>
        <p:spPr bwMode="gray">
          <a:xfrm>
            <a:off x="10296762" y="3925882"/>
            <a:ext cx="259766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Oval 9"/>
          <p:cNvSpPr>
            <a:spLocks noChangeArrowheads="1"/>
          </p:cNvSpPr>
          <p:nvPr/>
        </p:nvSpPr>
        <p:spPr bwMode="gray">
          <a:xfrm>
            <a:off x="10296763" y="3925882"/>
            <a:ext cx="1703387" cy="519351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Oval 10"/>
          <p:cNvSpPr>
            <a:spLocks noChangeArrowheads="1"/>
          </p:cNvSpPr>
          <p:nvPr/>
        </p:nvSpPr>
        <p:spPr bwMode="gray">
          <a:xfrm>
            <a:off x="10407888" y="3926676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Oval 11"/>
          <p:cNvSpPr>
            <a:spLocks noChangeArrowheads="1"/>
          </p:cNvSpPr>
          <p:nvPr/>
        </p:nvSpPr>
        <p:spPr bwMode="gray">
          <a:xfrm>
            <a:off x="10433288" y="3934613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Oval 12"/>
          <p:cNvSpPr>
            <a:spLocks noChangeArrowheads="1"/>
          </p:cNvSpPr>
          <p:nvPr/>
        </p:nvSpPr>
        <p:spPr bwMode="gray">
          <a:xfrm>
            <a:off x="10487263" y="3925088"/>
            <a:ext cx="1335087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Oval 13"/>
          <p:cNvSpPr>
            <a:spLocks noChangeArrowheads="1"/>
          </p:cNvSpPr>
          <p:nvPr/>
        </p:nvSpPr>
        <p:spPr bwMode="gray">
          <a:xfrm>
            <a:off x="5370749" y="3921120"/>
            <a:ext cx="259766" cy="519351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Oval 14"/>
          <p:cNvSpPr>
            <a:spLocks noChangeArrowheads="1"/>
          </p:cNvSpPr>
          <p:nvPr/>
        </p:nvSpPr>
        <p:spPr bwMode="gray">
          <a:xfrm>
            <a:off x="5370749" y="3921120"/>
            <a:ext cx="259766" cy="519351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gray">
          <a:xfrm>
            <a:off x="5481874" y="3920326"/>
            <a:ext cx="1481138" cy="519351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gray">
          <a:xfrm>
            <a:off x="5483463" y="3923501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Oval 17"/>
          <p:cNvSpPr>
            <a:spLocks noChangeArrowheads="1"/>
          </p:cNvSpPr>
          <p:nvPr/>
        </p:nvSpPr>
        <p:spPr bwMode="gray">
          <a:xfrm>
            <a:off x="5556487" y="3921913"/>
            <a:ext cx="1333500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3" name="Group 18"/>
          <p:cNvGrpSpPr/>
          <p:nvPr/>
        </p:nvGrpSpPr>
        <p:grpSpPr bwMode="auto">
          <a:xfrm>
            <a:off x="5577124" y="3540238"/>
            <a:ext cx="1290638" cy="1277938"/>
            <a:chOff x="4166" y="1706"/>
            <a:chExt cx="1252" cy="1252"/>
          </a:xfrm>
        </p:grpSpPr>
        <p:sp>
          <p:nvSpPr>
            <p:cNvPr id="54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8" name="Oval 23"/>
          <p:cNvSpPr>
            <a:spLocks noChangeArrowheads="1"/>
          </p:cNvSpPr>
          <p:nvPr/>
        </p:nvSpPr>
        <p:spPr bwMode="gray">
          <a:xfrm>
            <a:off x="7834549" y="3925882"/>
            <a:ext cx="259766" cy="519351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Oval 24"/>
          <p:cNvSpPr>
            <a:spLocks noChangeArrowheads="1"/>
          </p:cNvSpPr>
          <p:nvPr/>
        </p:nvSpPr>
        <p:spPr bwMode="gray">
          <a:xfrm>
            <a:off x="7834549" y="3925882"/>
            <a:ext cx="259766" cy="519351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Oval 25"/>
          <p:cNvSpPr>
            <a:spLocks noChangeArrowheads="1"/>
          </p:cNvSpPr>
          <p:nvPr/>
        </p:nvSpPr>
        <p:spPr bwMode="gray">
          <a:xfrm>
            <a:off x="7945674" y="3926676"/>
            <a:ext cx="1481138" cy="519351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Oval 26"/>
          <p:cNvSpPr>
            <a:spLocks noChangeArrowheads="1"/>
          </p:cNvSpPr>
          <p:nvPr/>
        </p:nvSpPr>
        <p:spPr bwMode="gray">
          <a:xfrm>
            <a:off x="7947263" y="3928263"/>
            <a:ext cx="1481137" cy="519351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Oval 27"/>
          <p:cNvSpPr>
            <a:spLocks noChangeArrowheads="1"/>
          </p:cNvSpPr>
          <p:nvPr/>
        </p:nvSpPr>
        <p:spPr bwMode="gray">
          <a:xfrm>
            <a:off x="8018699" y="3925088"/>
            <a:ext cx="1333500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3" name="Group 28"/>
          <p:cNvGrpSpPr/>
          <p:nvPr/>
        </p:nvGrpSpPr>
        <p:grpSpPr bwMode="auto">
          <a:xfrm>
            <a:off x="8040924" y="3540238"/>
            <a:ext cx="1290638" cy="1277938"/>
            <a:chOff x="4166" y="1706"/>
            <a:chExt cx="1252" cy="1252"/>
          </a:xfrm>
        </p:grpSpPr>
        <p:sp>
          <p:nvSpPr>
            <p:cNvPr id="64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8" name="Group 33"/>
          <p:cNvGrpSpPr/>
          <p:nvPr/>
        </p:nvGrpSpPr>
        <p:grpSpPr bwMode="auto">
          <a:xfrm>
            <a:off x="10511075" y="3540238"/>
            <a:ext cx="1292225" cy="1277938"/>
            <a:chOff x="4166" y="1706"/>
            <a:chExt cx="1252" cy="1252"/>
          </a:xfrm>
        </p:grpSpPr>
        <p:sp>
          <p:nvSpPr>
            <p:cNvPr id="69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3" name="Text Box 38"/>
          <p:cNvSpPr txBox="1">
            <a:spLocks noChangeArrowheads="1"/>
          </p:cNvSpPr>
          <p:nvPr/>
        </p:nvSpPr>
        <p:spPr bwMode="gray">
          <a:xfrm>
            <a:off x="5577754" y="3770556"/>
            <a:ext cx="12455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ea typeface="宋体" panose="02010600030101010101" pitchFamily="2" charset="-122"/>
              </a:rPr>
              <a:t>企业工程师电话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面试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（二轮）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Text Box 39"/>
          <p:cNvSpPr txBox="1">
            <a:spLocks noChangeArrowheads="1"/>
          </p:cNvSpPr>
          <p:nvPr/>
        </p:nvSpPr>
        <p:spPr bwMode="gray">
          <a:xfrm>
            <a:off x="8040412" y="3636987"/>
            <a:ext cx="12698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综合评定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录用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发放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offer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 Box 39"/>
          <p:cNvSpPr txBox="1">
            <a:spLocks noChangeArrowheads="1"/>
          </p:cNvSpPr>
          <p:nvPr/>
        </p:nvSpPr>
        <p:spPr bwMode="gray">
          <a:xfrm>
            <a:off x="5535629" y="1812759"/>
            <a:ext cx="121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简历筛选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（一轮）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gray">
          <a:xfrm rot="5196113">
            <a:off x="6006717" y="2883688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gray">
          <a:xfrm>
            <a:off x="10460736" y="3825246"/>
            <a:ext cx="13660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签订三方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报到入职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316089" y="335560"/>
            <a:ext cx="596053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 rtl="0">
              <a:spcBef>
                <a:spcPts val="100"/>
              </a:spcBef>
            </a:pPr>
            <a:r>
              <a:rPr lang="zh-CN" altLang="en-US" sz="2400" b="1" kern="120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苏州天准科技股份有限公司</a:t>
            </a:r>
            <a:r>
              <a:rPr lang="en-US" altLang="zh-CN" sz="2400" b="1" kern="120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2400" b="1" kern="1200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联系方式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017" y="1070044"/>
            <a:ext cx="7013643" cy="30460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联系部门：技术协助</a:t>
            </a:r>
            <a:endParaRPr lang="zh-CN" altLang="en-US" sz="2400" dirty="0" smtClean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公司地址</a:t>
            </a: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：江苏省苏州市高</a:t>
            </a: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新区科技城浔阳江路 </a:t>
            </a:r>
            <a:r>
              <a:rPr lang="en-US" altLang="zh-CN" sz="2400" dirty="0" smtClean="0">
                <a:latin typeface="黑体" panose="02010609060101010101" charset="-122"/>
                <a:ea typeface="黑体" panose="02010609060101010101" charset="-122"/>
              </a:rPr>
              <a:t>70 </a:t>
            </a: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</a:rPr>
              <a:t>号 </a:t>
            </a:r>
            <a:endParaRPr lang="en-US" altLang="zh-CN" sz="2400" dirty="0" smtClean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 smtClean="0">
                <a:latin typeface="黑体" panose="02010609060101010101" charset="-122"/>
                <a:ea typeface="黑体" panose="02010609060101010101" charset="-122"/>
              </a:rPr>
              <a:t>联系电话  胡俊威 13951604079</a:t>
            </a:r>
            <a:endParaRPr lang="en-US" altLang="zh-CN" sz="2400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1604639342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0843" y="1073926"/>
            <a:ext cx="4426085" cy="525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399495" y="337351"/>
            <a:ext cx="238809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公司简介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企业介绍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8235" y="964096"/>
            <a:ext cx="11579087" cy="587532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167781" y="335560"/>
            <a:ext cx="29394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行业标准贡献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行业奉献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77686" y="944217"/>
            <a:ext cx="11628783" cy="591378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92962" y="335560"/>
            <a:ext cx="21839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企业荣誉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行业奉献1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75208" y="719091"/>
            <a:ext cx="11665258" cy="602793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92962" y="335560"/>
            <a:ext cx="21839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企业荣誉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家行业组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0617" y="1100831"/>
            <a:ext cx="11390052" cy="54065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92962" y="335560"/>
            <a:ext cx="21839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企业专利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专利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4086" y="816745"/>
            <a:ext cx="11798424" cy="604125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92962" y="335560"/>
            <a:ext cx="21839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企业品线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产线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701336"/>
            <a:ext cx="12038120" cy="5956915"/>
          </a:xfrm>
          <a:prstGeom prst="rect">
            <a:avLst/>
          </a:prstGeom>
        </p:spPr>
      </p:pic>
      <p:pic>
        <p:nvPicPr>
          <p:cNvPr id="6" name="图片 5" descr="产品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697" y="2210539"/>
            <a:ext cx="2796466" cy="4438835"/>
          </a:xfrm>
          <a:prstGeom prst="rect">
            <a:avLst/>
          </a:prstGeom>
        </p:spPr>
      </p:pic>
      <p:pic>
        <p:nvPicPr>
          <p:cNvPr id="7" name="图片 6" descr="产品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2286" y="2219270"/>
            <a:ext cx="2785652" cy="4421227"/>
          </a:xfrm>
          <a:prstGeom prst="rect">
            <a:avLst/>
          </a:prstGeom>
        </p:spPr>
      </p:pic>
      <p:pic>
        <p:nvPicPr>
          <p:cNvPr id="8" name="图片 7" descr="产品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4236" y="2241789"/>
            <a:ext cx="2766599" cy="4389829"/>
          </a:xfrm>
          <a:prstGeom prst="rect">
            <a:avLst/>
          </a:prstGeom>
        </p:spPr>
      </p:pic>
      <p:pic>
        <p:nvPicPr>
          <p:cNvPr id="9" name="图片 8" descr="产品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9410" y="2237172"/>
            <a:ext cx="2823099" cy="438556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92962" y="335560"/>
            <a:ext cx="21839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企业产品</a:t>
            </a:r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endParaRPr lang="zh-CN" altLang="en-US" sz="2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04801" y="4721380"/>
            <a:ext cx="11579383" cy="19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923" y="860079"/>
            <a:ext cx="11561277" cy="246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71" y="2987645"/>
            <a:ext cx="11570328" cy="234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微信图片_202003050821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4543" y="0"/>
            <a:ext cx="12196327" cy="6857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430" y="4464244"/>
            <a:ext cx="7705530" cy="48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" marR="5080">
              <a:lnSpc>
                <a:spcPts val="3245"/>
              </a:lnSpc>
              <a:spcBef>
                <a:spcPts val="665"/>
              </a:spcBef>
            </a:pPr>
            <a:r>
              <a:rPr lang="en-US" altLang="zh-CN" sz="2400" b="1" dirty="0" err="1">
                <a:solidFill>
                  <a:srgbClr val="FFFFFF">
                    <a:alpha val="25000"/>
                  </a:srgbClr>
                </a:solidFill>
                <a:latin typeface="872-CAI978" panose="02010000000000000000" charset="0"/>
                <a:cs typeface="872-CAI978" panose="02010000000000000000" charset="0"/>
              </a:rPr>
              <a:t>Working&amp;Living</a:t>
            </a:r>
            <a:r>
              <a:rPr lang="en-US" altLang="zh-CN" sz="2400" b="1" dirty="0">
                <a:solidFill>
                  <a:srgbClr val="FFFFFF">
                    <a:alpha val="25000"/>
                  </a:srgbClr>
                </a:solidFill>
                <a:latin typeface="872-CAI978" panose="02010000000000000000" charset="0"/>
                <a:cs typeface="872-CAI978" panose="02010000000000000000" charset="0"/>
              </a:rPr>
              <a:t> environment      Recreational activities</a:t>
            </a:r>
            <a:endParaRPr lang="en-US" altLang="zh-CN" sz="2400" b="1" dirty="0">
              <a:solidFill>
                <a:srgbClr val="FFFFFF">
                  <a:alpha val="25000"/>
                </a:srgbClr>
              </a:solidFill>
              <a:latin typeface="872-CAI978" panose="02010000000000000000" charset="0"/>
              <a:cs typeface="872-CAI978" panose="02010000000000000000" charset="0"/>
            </a:endParaRPr>
          </a:p>
        </p:txBody>
      </p:sp>
      <p:sp>
        <p:nvSpPr>
          <p:cNvPr id="13" name="object 96"/>
          <p:cNvSpPr txBox="1"/>
          <p:nvPr/>
        </p:nvSpPr>
        <p:spPr>
          <a:xfrm>
            <a:off x="575942" y="3751198"/>
            <a:ext cx="7105017" cy="627039"/>
          </a:xfrm>
          <a:prstGeom prst="rect">
            <a:avLst/>
          </a:prstGeom>
        </p:spPr>
        <p:txBody>
          <a:bodyPr vert="horz" wrap="square" lIns="0" tIns="17471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薪资岗位、工作</a:t>
            </a:r>
            <a:r>
              <a:rPr lang="zh-CN" altLang="en-US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、生活</a:t>
            </a:r>
            <a:r>
              <a:rPr lang="zh-CN" altLang="en-US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环境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object 5"/>
          <p:cNvSpPr/>
          <p:nvPr/>
        </p:nvSpPr>
        <p:spPr>
          <a:xfrm>
            <a:off x="665526" y="5293615"/>
            <a:ext cx="2625725" cy="0"/>
          </a:xfrm>
          <a:custGeom>
            <a:avLst/>
            <a:gdLst/>
            <a:ahLst/>
            <a:cxnLst/>
            <a:rect l="l" t="t" r="r" b="b"/>
            <a:pathLst>
              <a:path w="2625725">
                <a:moveTo>
                  <a:pt x="0" y="0"/>
                </a:moveTo>
                <a:lnTo>
                  <a:pt x="262553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500" y="2361460"/>
            <a:ext cx="3365329" cy="126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1724" y="135467"/>
            <a:ext cx="1488333" cy="9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1360</Words>
  <Application>WPS 演示</Application>
  <PresentationFormat>自定义</PresentationFormat>
  <Paragraphs>141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方正大黑简体</vt:lpstr>
      <vt:lpstr>黑体</vt:lpstr>
      <vt:lpstr>方正细黑一简体</vt:lpstr>
      <vt:lpstr>微软雅黑</vt:lpstr>
      <vt:lpstr>872-CAI978</vt:lpstr>
      <vt:lpstr>Wide Latin</vt:lpstr>
      <vt:lpstr>方正兰亭粗黑_GBK</vt:lpstr>
      <vt:lpstr>方正兰亭黑_GB18030</vt:lpstr>
      <vt:lpstr>Times New Roman</vt:lpstr>
      <vt:lpstr>Arial Unicode MS</vt:lpstr>
      <vt:lpstr>等线 Light</vt:lpstr>
      <vt:lpstr>等线</vt:lpstr>
      <vt:lpstr>Calibri</vt:lpstr>
      <vt:lpstr>Office 主题​​</vt:lpstr>
      <vt:lpstr>Office Theme</vt:lpstr>
      <vt:lpstr>1_Office Theme</vt:lpstr>
      <vt:lpstr>PowerPoint 演示文稿</vt:lpstr>
      <vt:lpstr>公司简介——</vt:lpstr>
      <vt:lpstr>行业标准贡献——</vt:lpstr>
      <vt:lpstr>企业荣誉——</vt:lpstr>
      <vt:lpstr>企业荣誉——</vt:lpstr>
      <vt:lpstr>企业专利——</vt:lpstr>
      <vt:lpstr>企业品线——</vt:lpstr>
      <vt:lpstr>企业产品——</vt:lpstr>
      <vt:lpstr>PowerPoint 演示文稿</vt:lpstr>
      <vt:lpstr>区域位置——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公司福利待遇——</vt:lpstr>
      <vt:lpstr>PowerPoint 演示文稿</vt:lpstr>
      <vt:lpstr>苏州天准科技股份有限公司——联系方式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孙文娟</cp:lastModifiedBy>
  <cp:revision>179</cp:revision>
  <dcterms:created xsi:type="dcterms:W3CDTF">2020-03-07T01:03:00Z</dcterms:created>
  <dcterms:modified xsi:type="dcterms:W3CDTF">2021-05-11T05:05:47Z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B9BD08A946484724A3BECD77F8A674D5</vt:lpwstr>
  </property>
</Properties>
</file>